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9.xml" ContentType="application/vnd.openxmlformats-officedocument.presentationml.tags+xml"/>
  <Override PartName="/ppt/tags/tag10.xml" ContentType="application/vnd.openxmlformats-officedocument.presentationml.tags+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6.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7.xml" ContentType="application/vnd.openxmlformats-officedocument.presentationml.notesSlide+xml"/>
  <Override PartName="/ppt/tags/tag124.xml" ContentType="application/vnd.openxmlformats-officedocument.presentationml.tags+xml"/>
  <Override PartName="/ppt/charts/chart2.xml" ContentType="application/vnd.openxmlformats-officedocument.drawingml.chart+xml"/>
  <Override PartName="/ppt/charts/chart3.xml" ContentType="application/vnd.openxmlformats-officedocument.drawingml.char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4.xml" ContentType="application/vnd.openxmlformats-officedocument.drawingml.chart+xml"/>
  <Override PartName="/ppt/notesSlides/notesSlide15.xml" ContentType="application/vnd.openxmlformats-officedocument.presentationml.notesSlide+xml"/>
  <Override PartName="/ppt/charts/chart5.xml" ContentType="application/vnd.openxmlformats-officedocument.drawingml.chart+xml"/>
  <Override PartName="/ppt/charts/chart6.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 id="2147483661" r:id="rId2"/>
    <p:sldMasterId id="2147483669" r:id="rId3"/>
    <p:sldMasterId id="2147483677" r:id="rId4"/>
    <p:sldMasterId id="2147483690" r:id="rId5"/>
    <p:sldMasterId id="2147483702" r:id="rId6"/>
  </p:sldMasterIdLst>
  <p:notesMasterIdLst>
    <p:notesMasterId r:id="rId64"/>
  </p:notesMasterIdLst>
  <p:sldIdLst>
    <p:sldId id="256" r:id="rId7"/>
    <p:sldId id="261" r:id="rId8"/>
    <p:sldId id="431" r:id="rId9"/>
    <p:sldId id="392" r:id="rId10"/>
    <p:sldId id="262" r:id="rId11"/>
    <p:sldId id="386" r:id="rId12"/>
    <p:sldId id="264" r:id="rId13"/>
    <p:sldId id="391" r:id="rId14"/>
    <p:sldId id="400" r:id="rId15"/>
    <p:sldId id="393" r:id="rId16"/>
    <p:sldId id="267" r:id="rId17"/>
    <p:sldId id="394" r:id="rId18"/>
    <p:sldId id="397" r:id="rId19"/>
    <p:sldId id="398" r:id="rId20"/>
    <p:sldId id="268" r:id="rId21"/>
    <p:sldId id="401" r:id="rId22"/>
    <p:sldId id="403" r:id="rId23"/>
    <p:sldId id="402" r:id="rId24"/>
    <p:sldId id="404" r:id="rId25"/>
    <p:sldId id="405" r:id="rId26"/>
    <p:sldId id="270" r:id="rId27"/>
    <p:sldId id="271" r:id="rId28"/>
    <p:sldId id="272" r:id="rId29"/>
    <p:sldId id="273" r:id="rId30"/>
    <p:sldId id="274" r:id="rId31"/>
    <p:sldId id="316" r:id="rId32"/>
    <p:sldId id="280" r:id="rId33"/>
    <p:sldId id="281" r:id="rId34"/>
    <p:sldId id="282" r:id="rId35"/>
    <p:sldId id="351" r:id="rId36"/>
    <p:sldId id="353" r:id="rId37"/>
    <p:sldId id="354" r:id="rId38"/>
    <p:sldId id="355" r:id="rId39"/>
    <p:sldId id="284" r:id="rId40"/>
    <p:sldId id="389" r:id="rId41"/>
    <p:sldId id="294" r:id="rId42"/>
    <p:sldId id="295" r:id="rId43"/>
    <p:sldId id="296" r:id="rId44"/>
    <p:sldId id="362" r:id="rId45"/>
    <p:sldId id="297" r:id="rId46"/>
    <p:sldId id="298" r:id="rId47"/>
    <p:sldId id="300" r:id="rId48"/>
    <p:sldId id="369" r:id="rId49"/>
    <p:sldId id="305" r:id="rId50"/>
    <p:sldId id="370" r:id="rId51"/>
    <p:sldId id="416" r:id="rId52"/>
    <p:sldId id="406" r:id="rId53"/>
    <p:sldId id="407" r:id="rId54"/>
    <p:sldId id="409" r:id="rId55"/>
    <p:sldId id="417" r:id="rId56"/>
    <p:sldId id="418" r:id="rId57"/>
    <p:sldId id="420" r:id="rId58"/>
    <p:sldId id="421" r:id="rId59"/>
    <p:sldId id="426" r:id="rId60"/>
    <p:sldId id="429" r:id="rId61"/>
    <p:sldId id="430" r:id="rId62"/>
    <p:sldId id="432" r:id="rId63"/>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D4B2485-A594-4023-8BB9-3326100F7133}">
          <p14:sldIdLst>
            <p14:sldId id="256"/>
            <p14:sldId id="261"/>
            <p14:sldId id="431"/>
            <p14:sldId id="392"/>
            <p14:sldId id="262"/>
            <p14:sldId id="386"/>
            <p14:sldId id="264"/>
            <p14:sldId id="391"/>
            <p14:sldId id="400"/>
            <p14:sldId id="393"/>
            <p14:sldId id="267"/>
            <p14:sldId id="394"/>
            <p14:sldId id="397"/>
            <p14:sldId id="398"/>
            <p14:sldId id="268"/>
            <p14:sldId id="401"/>
            <p14:sldId id="403"/>
            <p14:sldId id="402"/>
            <p14:sldId id="404"/>
            <p14:sldId id="405"/>
            <p14:sldId id="270"/>
            <p14:sldId id="271"/>
            <p14:sldId id="272"/>
            <p14:sldId id="273"/>
            <p14:sldId id="274"/>
            <p14:sldId id="316"/>
            <p14:sldId id="280"/>
            <p14:sldId id="281"/>
            <p14:sldId id="282"/>
            <p14:sldId id="351"/>
            <p14:sldId id="353"/>
            <p14:sldId id="354"/>
            <p14:sldId id="355"/>
            <p14:sldId id="284"/>
            <p14:sldId id="389"/>
            <p14:sldId id="294"/>
            <p14:sldId id="295"/>
            <p14:sldId id="296"/>
            <p14:sldId id="362"/>
            <p14:sldId id="297"/>
            <p14:sldId id="298"/>
            <p14:sldId id="300"/>
            <p14:sldId id="369"/>
            <p14:sldId id="305"/>
            <p14:sldId id="370"/>
            <p14:sldId id="416"/>
            <p14:sldId id="406"/>
            <p14:sldId id="407"/>
            <p14:sldId id="409"/>
            <p14:sldId id="417"/>
            <p14:sldId id="418"/>
            <p14:sldId id="420"/>
            <p14:sldId id="421"/>
            <p14:sldId id="426"/>
            <p14:sldId id="429"/>
            <p14:sldId id="430"/>
            <p14:sldId id="43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gelis hristidis" initials="vh" lastIdx="2" clrIdx="0">
    <p:extLst>
      <p:ext uri="{19B8F6BF-5375-455C-9EA6-DF929625EA0E}">
        <p15:presenceInfo xmlns:p15="http://schemas.microsoft.com/office/powerpoint/2012/main" userId="4f311c13892de8a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p:cViewPr varScale="1">
        <p:scale>
          <a:sx n="50" d="100"/>
          <a:sy n="50" d="100"/>
        </p:scale>
        <p:origin x="1272" y="54"/>
      </p:cViewPr>
      <p:guideLst>
        <p:guide orient="horz" pos="2160"/>
        <p:guide pos="2880"/>
      </p:guideLst>
    </p:cSldViewPr>
  </p:slideViewPr>
  <p:notesTextViewPr>
    <p:cViewPr>
      <p:scale>
        <a:sx n="1" d="1"/>
        <a:sy n="1" d="1"/>
      </p:scale>
      <p:origin x="0" y="0"/>
    </p:cViewPr>
  </p:notesTextViewPr>
  <p:sorterViewPr>
    <p:cViewPr>
      <p:scale>
        <a:sx n="66" d="100"/>
        <a:sy n="66" d="100"/>
      </p:scale>
      <p:origin x="0" y="429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oleObject" Target="Book14"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oleObject" Target="file:///C:\Lior\Publication%202\Students\OrlyMoreno\Book1.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Lior\Publication%202\Students\OrlyMoreno\Book1.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Lior\Publication%202\Students\OrlyMoreno\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Papers in Microsoft Academic</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Sheet1!$B$1</c:f>
              <c:strCache>
                <c:ptCount val="1"/>
                <c:pt idx="0">
                  <c:v># Papers</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Lbl>
              <c:idx val="28"/>
              <c:delete val="1"/>
              <c:extLst>
                <c:ext xmlns:c15="http://schemas.microsoft.com/office/drawing/2012/chart" uri="{CE6537A1-D6FC-4f65-9D91-7224C49458BB}"/>
              </c:extLst>
            </c:dLbl>
            <c:spPr>
              <a:noFill/>
              <a:ln>
                <a:noFill/>
              </a:ln>
              <a:effectLst/>
            </c:spPr>
            <c:txPr>
              <a:bodyPr rot="0" spcFirstLastPara="1" vertOverflow="clip" horzOverflow="clip" vert="horz" wrap="square" lIns="0" tIns="0" rIns="0" bIns="0" anchor="ctr" anchorCtr="1">
                <a:no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layout/>
                <c15:showLeaderLines val="0"/>
              </c:ext>
            </c:extLst>
          </c:dLbls>
          <c:xVal>
            <c:numRef>
              <c:f>Sheet1!$A$2:$A$30</c:f>
              <c:numCache>
                <c:formatCode>General</c:formatCode>
                <c:ptCount val="29"/>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pt idx="27">
                  <c:v>2017</c:v>
                </c:pt>
                <c:pt idx="28">
                  <c:v>2018</c:v>
                </c:pt>
              </c:numCache>
            </c:numRef>
          </c:xVal>
          <c:yVal>
            <c:numRef>
              <c:f>Sheet1!$B$2:$B$30</c:f>
              <c:numCache>
                <c:formatCode>General</c:formatCode>
                <c:ptCount val="29"/>
                <c:pt idx="0">
                  <c:v>1</c:v>
                </c:pt>
                <c:pt idx="1">
                  <c:v>0</c:v>
                </c:pt>
                <c:pt idx="2">
                  <c:v>3</c:v>
                </c:pt>
                <c:pt idx="3">
                  <c:v>1</c:v>
                </c:pt>
                <c:pt idx="4">
                  <c:v>1</c:v>
                </c:pt>
                <c:pt idx="5">
                  <c:v>3</c:v>
                </c:pt>
                <c:pt idx="6">
                  <c:v>0</c:v>
                </c:pt>
                <c:pt idx="7">
                  <c:v>25</c:v>
                </c:pt>
                <c:pt idx="8">
                  <c:v>44</c:v>
                </c:pt>
                <c:pt idx="9">
                  <c:v>63</c:v>
                </c:pt>
                <c:pt idx="10">
                  <c:v>115</c:v>
                </c:pt>
                <c:pt idx="11">
                  <c:v>195</c:v>
                </c:pt>
                <c:pt idx="12">
                  <c:v>240</c:v>
                </c:pt>
                <c:pt idx="13">
                  <c:v>308</c:v>
                </c:pt>
                <c:pt idx="14">
                  <c:v>415</c:v>
                </c:pt>
                <c:pt idx="15">
                  <c:v>487</c:v>
                </c:pt>
                <c:pt idx="16">
                  <c:v>590</c:v>
                </c:pt>
                <c:pt idx="17">
                  <c:v>766</c:v>
                </c:pt>
                <c:pt idx="18">
                  <c:v>985</c:v>
                </c:pt>
                <c:pt idx="19">
                  <c:v>1311</c:v>
                </c:pt>
                <c:pt idx="20">
                  <c:v>1645</c:v>
                </c:pt>
                <c:pt idx="21">
                  <c:v>1898</c:v>
                </c:pt>
                <c:pt idx="22">
                  <c:v>2172</c:v>
                </c:pt>
                <c:pt idx="23">
                  <c:v>2571</c:v>
                </c:pt>
                <c:pt idx="24">
                  <c:v>2687</c:v>
                </c:pt>
                <c:pt idx="25">
                  <c:v>2924</c:v>
                </c:pt>
                <c:pt idx="26">
                  <c:v>3075</c:v>
                </c:pt>
                <c:pt idx="27">
                  <c:v>3320</c:v>
                </c:pt>
                <c:pt idx="28">
                  <c:v>3585</c:v>
                </c:pt>
              </c:numCache>
            </c:numRef>
          </c:yVal>
          <c:smooth val="1"/>
        </c:ser>
        <c:dLbls>
          <c:showLegendKey val="0"/>
          <c:showVal val="0"/>
          <c:showCatName val="0"/>
          <c:showSerName val="0"/>
          <c:showPercent val="0"/>
          <c:showBubbleSize val="0"/>
        </c:dLbls>
        <c:axId val="329295552"/>
        <c:axId val="329298816"/>
      </c:scatterChart>
      <c:valAx>
        <c:axId val="329295552"/>
        <c:scaling>
          <c:orientation val="minMax"/>
          <c:max val="2018"/>
          <c:min val="199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298816"/>
        <c:crosses val="autoZero"/>
        <c:crossBetween val="midCat"/>
        <c:majorUnit val="2"/>
      </c:valAx>
      <c:valAx>
        <c:axId val="329298816"/>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295552"/>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0.60000000000000042</c:v>
                </c:pt>
                <c:pt idx="1">
                  <c:v>0</c:v>
                </c:pt>
                <c:pt idx="2">
                  <c:v>0</c:v>
                </c:pt>
                <c:pt idx="3">
                  <c:v>0.1</c:v>
                </c:pt>
                <c:pt idx="4">
                  <c:v>0.4</c:v>
                </c:pt>
              </c:numCache>
            </c:numRef>
          </c:val>
        </c:ser>
        <c:ser>
          <c:idx val="1"/>
          <c:order val="1"/>
          <c:tx>
            <c:strRef>
              <c:f>Sheet1!$C$1</c:f>
              <c:strCache>
                <c:ptCount val="1"/>
                <c:pt idx="0">
                  <c:v>Column1</c:v>
                </c:pt>
              </c:strCache>
            </c:strRef>
          </c:tx>
          <c:invertIfNegative val="0"/>
          <c:cat>
            <c:numRef>
              <c:f>Sheet1!$A$2:$A$6</c:f>
              <c:numCache>
                <c:formatCode>General</c:formatCode>
                <c:ptCount val="5"/>
                <c:pt idx="0">
                  <c:v>1</c:v>
                </c:pt>
                <c:pt idx="1">
                  <c:v>2</c:v>
                </c:pt>
                <c:pt idx="2">
                  <c:v>3</c:v>
                </c:pt>
                <c:pt idx="3">
                  <c:v>4</c:v>
                </c:pt>
                <c:pt idx="4">
                  <c:v>5</c:v>
                </c:pt>
              </c:numCache>
            </c:numRef>
          </c:cat>
          <c:val>
            <c:numRef>
              <c:f>Sheet1!$C$2:$C$6</c:f>
              <c:numCache>
                <c:formatCode>General</c:formatCode>
                <c:ptCount val="5"/>
              </c:numCache>
            </c:numRef>
          </c:val>
        </c:ser>
        <c:ser>
          <c:idx val="2"/>
          <c:order val="2"/>
          <c:tx>
            <c:strRef>
              <c:f>Sheet1!$D$1</c:f>
              <c:strCache>
                <c:ptCount val="1"/>
                <c:pt idx="0">
                  <c:v>Column2</c:v>
                </c:pt>
              </c:strCache>
            </c:strRef>
          </c:tx>
          <c:invertIfNegative val="0"/>
          <c:cat>
            <c:numRef>
              <c:f>Sheet1!$A$2:$A$6</c:f>
              <c:numCache>
                <c:formatCode>General</c:formatCode>
                <c:ptCount val="5"/>
                <c:pt idx="0">
                  <c:v>1</c:v>
                </c:pt>
                <c:pt idx="1">
                  <c:v>2</c:v>
                </c:pt>
                <c:pt idx="2">
                  <c:v>3</c:v>
                </c:pt>
                <c:pt idx="3">
                  <c:v>4</c:v>
                </c:pt>
                <c:pt idx="4">
                  <c:v>5</c:v>
                </c:pt>
              </c:numCache>
            </c:numRef>
          </c:cat>
          <c:val>
            <c:numRef>
              <c:f>Sheet1!$D$2:$D$6</c:f>
              <c:numCache>
                <c:formatCode>General</c:formatCode>
                <c:ptCount val="5"/>
              </c:numCache>
            </c:numRef>
          </c:val>
        </c:ser>
        <c:dLbls>
          <c:showLegendKey val="0"/>
          <c:showVal val="0"/>
          <c:showCatName val="0"/>
          <c:showSerName val="0"/>
          <c:showPercent val="0"/>
          <c:showBubbleSize val="0"/>
        </c:dLbls>
        <c:gapWidth val="150"/>
        <c:axId val="302328864"/>
        <c:axId val="302323968"/>
      </c:barChart>
      <c:catAx>
        <c:axId val="302328864"/>
        <c:scaling>
          <c:orientation val="minMax"/>
        </c:scaling>
        <c:delete val="0"/>
        <c:axPos val="b"/>
        <c:numFmt formatCode="General" sourceLinked="1"/>
        <c:majorTickMark val="out"/>
        <c:minorTickMark val="none"/>
        <c:tickLblPos val="nextTo"/>
        <c:crossAx val="302323968"/>
        <c:crosses val="autoZero"/>
        <c:auto val="1"/>
        <c:lblAlgn val="ctr"/>
        <c:lblOffset val="100"/>
        <c:noMultiLvlLbl val="0"/>
      </c:catAx>
      <c:valAx>
        <c:axId val="302323968"/>
        <c:scaling>
          <c:orientation val="minMax"/>
          <c:max val="0.70000000000000051"/>
        </c:scaling>
        <c:delete val="0"/>
        <c:axPos val="l"/>
        <c:numFmt formatCode="General" sourceLinked="1"/>
        <c:majorTickMark val="out"/>
        <c:minorTickMark val="none"/>
        <c:tickLblPos val="nextTo"/>
        <c:crossAx val="302328864"/>
        <c:crosses val="autoZero"/>
        <c:crossBetween val="between"/>
        <c:majorUnit val="0.1"/>
      </c:valAx>
    </c:plotArea>
    <c:plotVisOnly val="1"/>
    <c:dispBlanksAs val="gap"/>
    <c:showDLblsOverMax val="0"/>
  </c:chart>
  <c:spPr>
    <a:ln>
      <a:solidFill>
        <a:schemeClr val="accent1"/>
      </a:solidFill>
    </a:ln>
  </c:spPr>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numRef>
              <c:f>Sheet1!$A$2:$A$6</c:f>
              <c:numCache>
                <c:formatCode>General</c:formatCode>
                <c:ptCount val="5"/>
                <c:pt idx="0">
                  <c:v>1</c:v>
                </c:pt>
                <c:pt idx="1">
                  <c:v>2</c:v>
                </c:pt>
                <c:pt idx="2">
                  <c:v>3</c:v>
                </c:pt>
                <c:pt idx="3">
                  <c:v>4</c:v>
                </c:pt>
                <c:pt idx="4">
                  <c:v>5</c:v>
                </c:pt>
              </c:numCache>
            </c:numRef>
          </c:cat>
          <c:val>
            <c:numRef>
              <c:f>Sheet1!$B$2:$B$6</c:f>
              <c:numCache>
                <c:formatCode>General</c:formatCode>
                <c:ptCount val="5"/>
                <c:pt idx="0">
                  <c:v>0.4</c:v>
                </c:pt>
                <c:pt idx="1">
                  <c:v>0.4</c:v>
                </c:pt>
                <c:pt idx="2">
                  <c:v>0.2</c:v>
                </c:pt>
                <c:pt idx="3">
                  <c:v>0</c:v>
                </c:pt>
                <c:pt idx="4">
                  <c:v>0</c:v>
                </c:pt>
              </c:numCache>
            </c:numRef>
          </c:val>
        </c:ser>
        <c:ser>
          <c:idx val="1"/>
          <c:order val="1"/>
          <c:tx>
            <c:strRef>
              <c:f>Sheet1!$C$1</c:f>
              <c:strCache>
                <c:ptCount val="1"/>
                <c:pt idx="0">
                  <c:v>Column1</c:v>
                </c:pt>
              </c:strCache>
            </c:strRef>
          </c:tx>
          <c:invertIfNegative val="0"/>
          <c:cat>
            <c:numRef>
              <c:f>Sheet1!$A$2:$A$6</c:f>
              <c:numCache>
                <c:formatCode>General</c:formatCode>
                <c:ptCount val="5"/>
                <c:pt idx="0">
                  <c:v>1</c:v>
                </c:pt>
                <c:pt idx="1">
                  <c:v>2</c:v>
                </c:pt>
                <c:pt idx="2">
                  <c:v>3</c:v>
                </c:pt>
                <c:pt idx="3">
                  <c:v>4</c:v>
                </c:pt>
                <c:pt idx="4">
                  <c:v>5</c:v>
                </c:pt>
              </c:numCache>
            </c:numRef>
          </c:cat>
          <c:val>
            <c:numRef>
              <c:f>Sheet1!$C$2:$C$6</c:f>
              <c:numCache>
                <c:formatCode>General</c:formatCode>
                <c:ptCount val="5"/>
              </c:numCache>
            </c:numRef>
          </c:val>
        </c:ser>
        <c:ser>
          <c:idx val="2"/>
          <c:order val="2"/>
          <c:tx>
            <c:strRef>
              <c:f>Sheet1!$D$1</c:f>
              <c:strCache>
                <c:ptCount val="1"/>
                <c:pt idx="0">
                  <c:v>Column2</c:v>
                </c:pt>
              </c:strCache>
            </c:strRef>
          </c:tx>
          <c:invertIfNegative val="0"/>
          <c:cat>
            <c:numRef>
              <c:f>Sheet1!$A$2:$A$6</c:f>
              <c:numCache>
                <c:formatCode>General</c:formatCode>
                <c:ptCount val="5"/>
                <c:pt idx="0">
                  <c:v>1</c:v>
                </c:pt>
                <c:pt idx="1">
                  <c:v>2</c:v>
                </c:pt>
                <c:pt idx="2">
                  <c:v>3</c:v>
                </c:pt>
                <c:pt idx="3">
                  <c:v>4</c:v>
                </c:pt>
                <c:pt idx="4">
                  <c:v>5</c:v>
                </c:pt>
              </c:numCache>
            </c:numRef>
          </c:cat>
          <c:val>
            <c:numRef>
              <c:f>Sheet1!$D$2:$D$6</c:f>
              <c:numCache>
                <c:formatCode>General</c:formatCode>
                <c:ptCount val="5"/>
              </c:numCache>
            </c:numRef>
          </c:val>
        </c:ser>
        <c:dLbls>
          <c:showLegendKey val="0"/>
          <c:showVal val="0"/>
          <c:showCatName val="0"/>
          <c:showSerName val="0"/>
          <c:showPercent val="0"/>
          <c:showBubbleSize val="0"/>
        </c:dLbls>
        <c:gapWidth val="150"/>
        <c:axId val="302335392"/>
        <c:axId val="302338112"/>
      </c:barChart>
      <c:catAx>
        <c:axId val="302335392"/>
        <c:scaling>
          <c:orientation val="minMax"/>
        </c:scaling>
        <c:delete val="0"/>
        <c:axPos val="b"/>
        <c:numFmt formatCode="General" sourceLinked="1"/>
        <c:majorTickMark val="out"/>
        <c:minorTickMark val="none"/>
        <c:tickLblPos val="nextTo"/>
        <c:crossAx val="302338112"/>
        <c:crosses val="autoZero"/>
        <c:auto val="1"/>
        <c:lblAlgn val="ctr"/>
        <c:lblOffset val="100"/>
        <c:noMultiLvlLbl val="0"/>
      </c:catAx>
      <c:valAx>
        <c:axId val="302338112"/>
        <c:scaling>
          <c:orientation val="minMax"/>
          <c:max val="0.70000000000000062"/>
        </c:scaling>
        <c:delete val="0"/>
        <c:axPos val="l"/>
        <c:numFmt formatCode="General" sourceLinked="1"/>
        <c:majorTickMark val="out"/>
        <c:minorTickMark val="none"/>
        <c:tickLblPos val="nextTo"/>
        <c:crossAx val="302335392"/>
        <c:crosses val="autoZero"/>
        <c:crossBetween val="between"/>
        <c:majorUnit val="0.1"/>
      </c:valAx>
    </c:plotArea>
    <c:plotVisOnly val="1"/>
    <c:dispBlanksAs val="gap"/>
    <c:showDLblsOverMax val="0"/>
  </c:chart>
  <c:spPr>
    <a:ln>
      <a:solidFill>
        <a:schemeClr val="accent1"/>
      </a:solidFill>
    </a:ln>
  </c:spPr>
  <c:txPr>
    <a:bodyPr/>
    <a:lstStyle/>
    <a:p>
      <a:pPr>
        <a:defRPr sz="1800"/>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421805720804426"/>
          <c:y val="4.2970571366402116E-2"/>
          <c:w val="0.82393379944654621"/>
          <c:h val="0.86007090957961974"/>
        </c:manualLayout>
      </c:layout>
      <c:barChart>
        <c:barDir val="col"/>
        <c:grouping val="clustered"/>
        <c:varyColors val="0"/>
        <c:ser>
          <c:idx val="0"/>
          <c:order val="0"/>
          <c:tx>
            <c:strRef>
              <c:f>Sheet1!$B$1</c:f>
              <c:strCache>
                <c:ptCount val="1"/>
                <c:pt idx="0">
                  <c:v>Talmud</c:v>
                </c:pt>
              </c:strCache>
            </c:strRef>
          </c:tx>
          <c:invertIfNegative val="0"/>
          <c:dLbls>
            <c:dLbl>
              <c:idx val="0"/>
              <c:layout>
                <c:manualLayout>
                  <c:x val="-2.0050122147870332E-3"/>
                  <c:y val="4.7031158142269254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Games</c:v>
                </c:pt>
                <c:pt idx="1">
                  <c:v>Music</c:v>
                </c:pt>
                <c:pt idx="2">
                  <c:v>BookCrossing</c:v>
                </c:pt>
              </c:strCache>
            </c:strRef>
          </c:cat>
          <c:val>
            <c:numRef>
              <c:f>Sheet1!$B$2:$B$4</c:f>
              <c:numCache>
                <c:formatCode>General</c:formatCode>
                <c:ptCount val="3"/>
                <c:pt idx="0">
                  <c:v>48.67</c:v>
                </c:pt>
                <c:pt idx="1">
                  <c:v>74.84</c:v>
                </c:pt>
                <c:pt idx="2">
                  <c:v>49.56</c:v>
                </c:pt>
              </c:numCache>
            </c:numRef>
          </c:val>
        </c:ser>
        <c:ser>
          <c:idx val="1"/>
          <c:order val="1"/>
          <c:tx>
            <c:strRef>
              <c:f>Sheet1!$C$1</c:f>
              <c:strCache>
                <c:ptCount val="1"/>
                <c:pt idx="0">
                  <c:v>CBT</c:v>
                </c:pt>
              </c:strCache>
            </c:strRef>
          </c:tx>
          <c:invertIfNegative val="0"/>
          <c:dLbls>
            <c:dLbl>
              <c:idx val="1"/>
              <c:layout>
                <c:manualLayout>
                  <c:x val="-7.3516265276020956E-17"/>
                  <c:y val="-7.0546737213403972E-3"/>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Games</c:v>
                </c:pt>
                <c:pt idx="1">
                  <c:v>Music</c:v>
                </c:pt>
                <c:pt idx="2">
                  <c:v>BookCrossing</c:v>
                </c:pt>
              </c:strCache>
            </c:strRef>
          </c:cat>
          <c:val>
            <c:numRef>
              <c:f>Sheet1!$C$2:$C$4</c:f>
              <c:numCache>
                <c:formatCode>General</c:formatCode>
                <c:ptCount val="3"/>
                <c:pt idx="0">
                  <c:v>53.379999999999995</c:v>
                </c:pt>
                <c:pt idx="1">
                  <c:v>78.099999999999994</c:v>
                </c:pt>
                <c:pt idx="2">
                  <c:v>133.30000000000001</c:v>
                </c:pt>
              </c:numCache>
            </c:numRef>
          </c:val>
        </c:ser>
        <c:ser>
          <c:idx val="2"/>
          <c:order val="2"/>
          <c:tx>
            <c:strRef>
              <c:f>Sheet1!$D$1</c:f>
              <c:strCache>
                <c:ptCount val="1"/>
                <c:pt idx="0">
                  <c:v>RMGM</c:v>
                </c:pt>
              </c:strCache>
            </c:strRef>
          </c:tx>
          <c:invertIfNegative val="0"/>
          <c:dLbls>
            <c:dLbl>
              <c:idx val="0"/>
              <c:layout>
                <c:manualLayout>
                  <c:x val="0"/>
                  <c:y val="-1.4109347442680775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Games</c:v>
                </c:pt>
                <c:pt idx="1">
                  <c:v>Music</c:v>
                </c:pt>
                <c:pt idx="2">
                  <c:v>BookCrossing</c:v>
                </c:pt>
              </c:strCache>
            </c:strRef>
          </c:cat>
          <c:val>
            <c:numRef>
              <c:f>Sheet1!$D$2:$D$4</c:f>
              <c:numCache>
                <c:formatCode>General</c:formatCode>
                <c:ptCount val="3"/>
                <c:pt idx="0">
                  <c:v>54.58</c:v>
                </c:pt>
                <c:pt idx="1">
                  <c:v>78.06</c:v>
                </c:pt>
                <c:pt idx="2">
                  <c:v>120.5</c:v>
                </c:pt>
              </c:numCache>
            </c:numRef>
          </c:val>
        </c:ser>
        <c:ser>
          <c:idx val="3"/>
          <c:order val="3"/>
          <c:tx>
            <c:strRef>
              <c:f>Sheet1!$E$1</c:f>
              <c:strCache>
                <c:ptCount val="1"/>
                <c:pt idx="0">
                  <c:v>SVD</c:v>
                </c:pt>
              </c:strCache>
            </c:strRef>
          </c:tx>
          <c:spPr>
            <a:solidFill>
              <a:srgbClr val="FFC000"/>
            </a:solidFill>
          </c:spPr>
          <c:invertIfNegative val="0"/>
          <c:dLbls>
            <c:dLbl>
              <c:idx val="0"/>
              <c:layout>
                <c:manualLayout>
                  <c:x val="-3.6758132638010484E-17"/>
                  <c:y val="-2.1164021164021243E-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Games</c:v>
                </c:pt>
                <c:pt idx="1">
                  <c:v>Music</c:v>
                </c:pt>
                <c:pt idx="2">
                  <c:v>BookCrossing</c:v>
                </c:pt>
              </c:strCache>
            </c:strRef>
          </c:cat>
          <c:val>
            <c:numRef>
              <c:f>Sheet1!$E$2:$E$4</c:f>
              <c:numCache>
                <c:formatCode>General</c:formatCode>
                <c:ptCount val="3"/>
                <c:pt idx="0">
                  <c:v>61.17</c:v>
                </c:pt>
                <c:pt idx="1">
                  <c:v>85.210000000000022</c:v>
                </c:pt>
                <c:pt idx="2">
                  <c:v>103.14999999999999</c:v>
                </c:pt>
              </c:numCache>
            </c:numRef>
          </c:val>
        </c:ser>
        <c:ser>
          <c:idx val="4"/>
          <c:order val="4"/>
          <c:tx>
            <c:strRef>
              <c:f>Sheet1!$F$1</c:f>
              <c:strCache>
                <c:ptCount val="1"/>
                <c:pt idx="0">
                  <c:v>CB</c:v>
                </c:pt>
              </c:strCache>
            </c:strRef>
          </c:tx>
          <c:spPr>
            <a:solidFill>
              <a:srgbClr val="FFFF00"/>
            </a:solidFill>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Sheet1!$A$2:$A$4</c:f>
              <c:strCache>
                <c:ptCount val="3"/>
                <c:pt idx="0">
                  <c:v>Games</c:v>
                </c:pt>
                <c:pt idx="1">
                  <c:v>Music</c:v>
                </c:pt>
                <c:pt idx="2">
                  <c:v>BookCrossing</c:v>
                </c:pt>
              </c:strCache>
            </c:strRef>
          </c:cat>
          <c:val>
            <c:numRef>
              <c:f>Sheet1!$F$2:$F$4</c:f>
              <c:numCache>
                <c:formatCode>General</c:formatCode>
                <c:ptCount val="3"/>
                <c:pt idx="0">
                  <c:v>88.11</c:v>
                </c:pt>
                <c:pt idx="1">
                  <c:v>96.16</c:v>
                </c:pt>
                <c:pt idx="2">
                  <c:v>219.20999999999998</c:v>
                </c:pt>
              </c:numCache>
            </c:numRef>
          </c:val>
        </c:ser>
        <c:dLbls>
          <c:showLegendKey val="0"/>
          <c:showVal val="0"/>
          <c:showCatName val="0"/>
          <c:showSerName val="0"/>
          <c:showPercent val="0"/>
          <c:showBubbleSize val="0"/>
        </c:dLbls>
        <c:gapWidth val="150"/>
        <c:axId val="329297728"/>
        <c:axId val="329289568"/>
      </c:barChart>
      <c:catAx>
        <c:axId val="329297728"/>
        <c:scaling>
          <c:orientation val="minMax"/>
        </c:scaling>
        <c:delete val="0"/>
        <c:axPos val="b"/>
        <c:title>
          <c:tx>
            <c:rich>
              <a:bodyPr/>
              <a:lstStyle/>
              <a:p>
                <a:pPr>
                  <a:defRPr sz="1600"/>
                </a:pPr>
                <a:r>
                  <a:rPr lang="en-US" sz="1600"/>
                  <a:t>Target Domain</a:t>
                </a:r>
              </a:p>
            </c:rich>
          </c:tx>
          <c:layout/>
          <c:overlay val="0"/>
        </c:title>
        <c:numFmt formatCode="General" sourceLinked="0"/>
        <c:majorTickMark val="out"/>
        <c:minorTickMark val="none"/>
        <c:tickLblPos val="nextTo"/>
        <c:crossAx val="329289568"/>
        <c:crosses val="autoZero"/>
        <c:auto val="1"/>
        <c:lblAlgn val="ctr"/>
        <c:lblOffset val="100"/>
        <c:noMultiLvlLbl val="0"/>
      </c:catAx>
      <c:valAx>
        <c:axId val="329289568"/>
        <c:scaling>
          <c:orientation val="minMax"/>
        </c:scaling>
        <c:delete val="0"/>
        <c:axPos val="l"/>
        <c:title>
          <c:tx>
            <c:rich>
              <a:bodyPr rot="-5400000" vert="horz"/>
              <a:lstStyle/>
              <a:p>
                <a:pPr>
                  <a:defRPr sz="1600"/>
                </a:pPr>
                <a:r>
                  <a:rPr lang="en-US" sz="1600"/>
                  <a:t>MAE</a:t>
                </a:r>
              </a:p>
            </c:rich>
          </c:tx>
          <c:layout/>
          <c:overlay val="0"/>
        </c:title>
        <c:numFmt formatCode="General" sourceLinked="1"/>
        <c:majorTickMark val="out"/>
        <c:minorTickMark val="none"/>
        <c:tickLblPos val="nextTo"/>
        <c:crossAx val="329297728"/>
        <c:crosses val="autoZero"/>
        <c:crossBetween val="between"/>
      </c:valAx>
    </c:plotArea>
    <c:legend>
      <c:legendPos val="l"/>
      <c:layout>
        <c:manualLayout>
          <c:xMode val="edge"/>
          <c:yMode val="edge"/>
          <c:x val="0.15221510723723231"/>
          <c:y val="9.6842408731496424E-2"/>
          <c:w val="0.1852770216443437"/>
          <c:h val="0.37472501122544916"/>
        </c:manualLayout>
      </c:layout>
      <c:overlay val="0"/>
      <c:txPr>
        <a:bodyPr/>
        <a:lstStyle/>
        <a:p>
          <a:pPr>
            <a:defRPr sz="1400"/>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Target</a:t>
            </a:r>
            <a:r>
              <a:rPr lang="en-US" baseline="0"/>
              <a:t> Games</a:t>
            </a:r>
            <a:endParaRPr lang="en-US"/>
          </a:p>
        </c:rich>
      </c:tx>
      <c:layout>
        <c:manualLayout>
          <c:xMode val="edge"/>
          <c:yMode val="edge"/>
          <c:x val="0.3974582239720042"/>
          <c:y val="0"/>
        </c:manualLayout>
      </c:layout>
      <c:overlay val="0"/>
    </c:title>
    <c:autoTitleDeleted val="0"/>
    <c:plotArea>
      <c:layout>
        <c:manualLayout>
          <c:layoutTarget val="inner"/>
          <c:xMode val="edge"/>
          <c:yMode val="edge"/>
          <c:x val="0.10236351239013271"/>
          <c:y val="5.1400554097404488E-2"/>
          <c:w val="0.86753925332287285"/>
          <c:h val="0.81968282996618491"/>
        </c:manualLayout>
      </c:layout>
      <c:barChart>
        <c:barDir val="col"/>
        <c:grouping val="clustered"/>
        <c:varyColors val="0"/>
        <c:ser>
          <c:idx val="2"/>
          <c:order val="0"/>
          <c:tx>
            <c:strRef>
              <c:f>Sheet1!$O$1</c:f>
              <c:strCache>
                <c:ptCount val="1"/>
                <c:pt idx="0">
                  <c:v>Test Error of Complete Forward Selection</c:v>
                </c:pt>
              </c:strCache>
            </c:strRef>
          </c:tx>
          <c:invertIfNegative val="0"/>
          <c:cat>
            <c:numRef>
              <c:f>Sheet1!$M$2:$M$6</c:f>
              <c:numCache>
                <c:formatCode>@</c:formatCode>
                <c:ptCount val="5"/>
                <c:pt idx="0">
                  <c:v>0</c:v>
                </c:pt>
                <c:pt idx="1">
                  <c:v>1</c:v>
                </c:pt>
                <c:pt idx="2">
                  <c:v>2</c:v>
                </c:pt>
                <c:pt idx="3">
                  <c:v>3</c:v>
                </c:pt>
                <c:pt idx="4">
                  <c:v>4</c:v>
                </c:pt>
              </c:numCache>
            </c:numRef>
          </c:cat>
          <c:val>
            <c:numRef>
              <c:f>Sheet1!$O$2:$O$6</c:f>
              <c:numCache>
                <c:formatCode>General</c:formatCode>
                <c:ptCount val="5"/>
                <c:pt idx="0">
                  <c:v>88.11</c:v>
                </c:pt>
                <c:pt idx="1">
                  <c:v>53.379999999999995</c:v>
                </c:pt>
                <c:pt idx="2">
                  <c:v>48.64</c:v>
                </c:pt>
                <c:pt idx="3">
                  <c:v>68.59</c:v>
                </c:pt>
                <c:pt idx="4">
                  <c:v>72.3</c:v>
                </c:pt>
              </c:numCache>
            </c:numRef>
          </c:val>
        </c:ser>
        <c:ser>
          <c:idx val="0"/>
          <c:order val="1"/>
          <c:tx>
            <c:strRef>
              <c:f>Sheet1!$P$1</c:f>
              <c:strCache>
                <c:ptCount val="1"/>
                <c:pt idx="0">
                  <c:v>Train Error of Complete Forward Selection</c:v>
                </c:pt>
              </c:strCache>
            </c:strRef>
          </c:tx>
          <c:invertIfNegative val="0"/>
          <c:cat>
            <c:numRef>
              <c:f>Sheet1!$M$2:$M$6</c:f>
              <c:numCache>
                <c:formatCode>@</c:formatCode>
                <c:ptCount val="5"/>
                <c:pt idx="0">
                  <c:v>0</c:v>
                </c:pt>
                <c:pt idx="1">
                  <c:v>1</c:v>
                </c:pt>
                <c:pt idx="2">
                  <c:v>2</c:v>
                </c:pt>
                <c:pt idx="3">
                  <c:v>3</c:v>
                </c:pt>
                <c:pt idx="4">
                  <c:v>4</c:v>
                </c:pt>
              </c:numCache>
            </c:numRef>
          </c:cat>
          <c:val>
            <c:numRef>
              <c:f>Sheet1!$P$2:$P$6</c:f>
              <c:numCache>
                <c:formatCode>General</c:formatCode>
                <c:ptCount val="5"/>
                <c:pt idx="0">
                  <c:v>75.36</c:v>
                </c:pt>
                <c:pt idx="1">
                  <c:v>49.44</c:v>
                </c:pt>
                <c:pt idx="2">
                  <c:v>42.17</c:v>
                </c:pt>
                <c:pt idx="3">
                  <c:v>39.6</c:v>
                </c:pt>
                <c:pt idx="4">
                  <c:v>38.800000000000004</c:v>
                </c:pt>
              </c:numCache>
            </c:numRef>
          </c:val>
        </c:ser>
        <c:dLbls>
          <c:showLegendKey val="0"/>
          <c:showVal val="0"/>
          <c:showCatName val="0"/>
          <c:showSerName val="0"/>
          <c:showPercent val="0"/>
          <c:showBubbleSize val="0"/>
        </c:dLbls>
        <c:gapWidth val="150"/>
        <c:axId val="329296096"/>
        <c:axId val="329285760"/>
      </c:barChart>
      <c:catAx>
        <c:axId val="329296096"/>
        <c:scaling>
          <c:orientation val="minMax"/>
        </c:scaling>
        <c:delete val="0"/>
        <c:axPos val="b"/>
        <c:title>
          <c:tx>
            <c:rich>
              <a:bodyPr/>
              <a:lstStyle/>
              <a:p>
                <a:pPr>
                  <a:defRPr sz="1600"/>
                </a:pPr>
                <a:r>
                  <a:rPr lang="en-US" sz="1600"/>
                  <a:t>Number of Sources</a:t>
                </a:r>
              </a:p>
            </c:rich>
          </c:tx>
          <c:layout/>
          <c:overlay val="0"/>
        </c:title>
        <c:numFmt formatCode="@" sourceLinked="1"/>
        <c:majorTickMark val="out"/>
        <c:minorTickMark val="none"/>
        <c:tickLblPos val="nextTo"/>
        <c:crossAx val="329285760"/>
        <c:crosses val="autoZero"/>
        <c:auto val="1"/>
        <c:lblAlgn val="ctr"/>
        <c:lblOffset val="100"/>
        <c:noMultiLvlLbl val="0"/>
      </c:catAx>
      <c:valAx>
        <c:axId val="329285760"/>
        <c:scaling>
          <c:orientation val="minMax"/>
        </c:scaling>
        <c:delete val="0"/>
        <c:axPos val="l"/>
        <c:title>
          <c:tx>
            <c:rich>
              <a:bodyPr rot="-5400000" vert="horz"/>
              <a:lstStyle/>
              <a:p>
                <a:pPr>
                  <a:defRPr sz="1600"/>
                </a:pPr>
                <a:r>
                  <a:rPr lang="en-US" sz="1600"/>
                  <a:t>MAE</a:t>
                </a:r>
              </a:p>
            </c:rich>
          </c:tx>
          <c:layout/>
          <c:overlay val="0"/>
        </c:title>
        <c:numFmt formatCode="General" sourceLinked="1"/>
        <c:majorTickMark val="out"/>
        <c:minorTickMark val="none"/>
        <c:tickLblPos val="nextTo"/>
        <c:crossAx val="329296096"/>
        <c:crosses val="autoZero"/>
        <c:crossBetween val="between"/>
      </c:valAx>
    </c:plotArea>
    <c:legend>
      <c:legendPos val="l"/>
      <c:legendEntry>
        <c:idx val="0"/>
        <c:txPr>
          <a:bodyPr/>
          <a:lstStyle/>
          <a:p>
            <a:pPr>
              <a:defRPr sz="1600"/>
            </a:pPr>
            <a:endParaRPr lang="en-US"/>
          </a:p>
        </c:txPr>
      </c:legendEntry>
      <c:legendEntry>
        <c:idx val="1"/>
        <c:txPr>
          <a:bodyPr/>
          <a:lstStyle/>
          <a:p>
            <a:pPr>
              <a:defRPr sz="1600"/>
            </a:pPr>
            <a:endParaRPr lang="en-US"/>
          </a:p>
        </c:txPr>
      </c:legendEntry>
      <c:layout>
        <c:manualLayout>
          <c:xMode val="edge"/>
          <c:yMode val="edge"/>
          <c:x val="0.21655519151920244"/>
          <c:y val="8.6434262549054688E-2"/>
          <c:w val="0.56231363428325909"/>
          <c:h val="0.17466716749709074"/>
        </c:manualLayout>
      </c:layout>
      <c:overlay val="0"/>
    </c:legend>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scatterChart>
        <c:scatterStyle val="lineMarker"/>
        <c:varyColors val="0"/>
        <c:ser>
          <c:idx val="0"/>
          <c:order val="0"/>
          <c:tx>
            <c:strRef>
              <c:f>Sheet1!$S$2</c:f>
              <c:strCache>
                <c:ptCount val="1"/>
                <c:pt idx="0">
                  <c:v>Training MAE</c:v>
                </c:pt>
              </c:strCache>
            </c:strRef>
          </c:tx>
          <c:xVal>
            <c:numRef>
              <c:f>Sheet1!$R$3:$R$12</c:f>
              <c:numCache>
                <c:formatCode>General</c:formatCode>
                <c:ptCount val="10"/>
                <c:pt idx="0">
                  <c:v>1</c:v>
                </c:pt>
                <c:pt idx="1">
                  <c:v>2</c:v>
                </c:pt>
                <c:pt idx="2">
                  <c:v>3</c:v>
                </c:pt>
                <c:pt idx="3">
                  <c:v>4</c:v>
                </c:pt>
                <c:pt idx="4">
                  <c:v>5</c:v>
                </c:pt>
                <c:pt idx="5">
                  <c:v>6</c:v>
                </c:pt>
                <c:pt idx="6">
                  <c:v>7</c:v>
                </c:pt>
                <c:pt idx="7">
                  <c:v>8</c:v>
                </c:pt>
                <c:pt idx="8">
                  <c:v>9</c:v>
                </c:pt>
                <c:pt idx="9">
                  <c:v>10</c:v>
                </c:pt>
              </c:numCache>
            </c:numRef>
          </c:xVal>
          <c:yVal>
            <c:numRef>
              <c:f>Sheet1!$S$3:$S$12</c:f>
              <c:numCache>
                <c:formatCode>General</c:formatCode>
                <c:ptCount val="10"/>
                <c:pt idx="0">
                  <c:v>1.2</c:v>
                </c:pt>
                <c:pt idx="1">
                  <c:v>0.47000000000000008</c:v>
                </c:pt>
                <c:pt idx="2">
                  <c:v>0.42000000000000026</c:v>
                </c:pt>
                <c:pt idx="3">
                  <c:v>0.4</c:v>
                </c:pt>
                <c:pt idx="4">
                  <c:v>0.39500000000000041</c:v>
                </c:pt>
                <c:pt idx="5">
                  <c:v>0.39000000000000035</c:v>
                </c:pt>
                <c:pt idx="6">
                  <c:v>0.38500000000000034</c:v>
                </c:pt>
                <c:pt idx="7">
                  <c:v>0.38200000000000034</c:v>
                </c:pt>
                <c:pt idx="8">
                  <c:v>0.38000000000000034</c:v>
                </c:pt>
                <c:pt idx="9">
                  <c:v>0.38000000000000034</c:v>
                </c:pt>
              </c:numCache>
            </c:numRef>
          </c:yVal>
          <c:smooth val="0"/>
        </c:ser>
        <c:dLbls>
          <c:showLegendKey val="0"/>
          <c:showVal val="0"/>
          <c:showCatName val="0"/>
          <c:showSerName val="0"/>
          <c:showPercent val="0"/>
          <c:showBubbleSize val="0"/>
        </c:dLbls>
        <c:axId val="329286304"/>
        <c:axId val="329293920"/>
      </c:scatterChart>
      <c:valAx>
        <c:axId val="329286304"/>
        <c:scaling>
          <c:orientation val="minMax"/>
          <c:max val="10"/>
        </c:scaling>
        <c:delete val="0"/>
        <c:axPos val="b"/>
        <c:title>
          <c:tx>
            <c:rich>
              <a:bodyPr/>
              <a:lstStyle/>
              <a:p>
                <a:pPr>
                  <a:defRPr sz="1600"/>
                </a:pPr>
                <a:r>
                  <a:rPr lang="en-US" sz="1600"/>
                  <a:t>Number of Iterations</a:t>
                </a:r>
              </a:p>
            </c:rich>
          </c:tx>
          <c:layout/>
          <c:overlay val="0"/>
        </c:title>
        <c:numFmt formatCode="General" sourceLinked="1"/>
        <c:majorTickMark val="out"/>
        <c:minorTickMark val="none"/>
        <c:tickLblPos val="nextTo"/>
        <c:crossAx val="329293920"/>
        <c:crosses val="autoZero"/>
        <c:crossBetween val="midCat"/>
      </c:valAx>
      <c:valAx>
        <c:axId val="329293920"/>
        <c:scaling>
          <c:orientation val="minMax"/>
          <c:max val="1.2"/>
          <c:min val="0.2"/>
        </c:scaling>
        <c:delete val="0"/>
        <c:axPos val="l"/>
        <c:title>
          <c:tx>
            <c:rich>
              <a:bodyPr rot="-5400000" vert="horz"/>
              <a:lstStyle/>
              <a:p>
                <a:pPr>
                  <a:defRPr sz="1600"/>
                </a:pPr>
                <a:r>
                  <a:rPr lang="en-US" sz="1600"/>
                  <a:t>MAE</a:t>
                </a:r>
              </a:p>
            </c:rich>
          </c:tx>
          <c:layout/>
          <c:overlay val="0"/>
        </c:title>
        <c:numFmt formatCode="General" sourceLinked="1"/>
        <c:majorTickMark val="out"/>
        <c:minorTickMark val="none"/>
        <c:tickLblPos val="nextTo"/>
        <c:crossAx val="329286304"/>
        <c:crosses val="autoZero"/>
        <c:crossBetween val="midCat"/>
        <c:minorUnit val="0.2"/>
      </c:valAx>
    </c:plotArea>
    <c:plotVisOnly val="1"/>
    <c:dispBlanksAs val="gap"/>
    <c:showDLblsOverMax val="0"/>
  </c:chart>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Date Placeholder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D12E51F3-2E6E-424B-BA50-484FC0396419}" type="datetimeFigureOut">
              <a:rPr lang="he-IL" smtClean="0"/>
              <a:pPr/>
              <a:t>ח'/חשון/תשע"ט</a:t>
            </a:fld>
            <a:endParaRPr lang="he-IL"/>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Footer Placeholder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Slide Number Placeholder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031DDAB5-1157-40A4-A09A-6B96A885E9D7}" type="slidenum">
              <a:rPr lang="he-IL" smtClean="0"/>
              <a:pPr/>
              <a:t>‹#›</a:t>
            </a:fld>
            <a:endParaRPr lang="he-IL"/>
          </a:p>
        </p:txBody>
      </p:sp>
    </p:spTree>
    <p:extLst>
      <p:ext uri="{BB962C8B-B14F-4D97-AF65-F5344CB8AC3E}">
        <p14:creationId xmlns:p14="http://schemas.microsoft.com/office/powerpoint/2010/main" val="122344846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While</a:t>
            </a:r>
            <a:r>
              <a:rPr lang="en-US" baseline="0" dirty="0" smtClean="0"/>
              <a:t> the term was coined in early 90s</a:t>
            </a:r>
          </a:p>
          <a:p>
            <a:pPr algn="l" rtl="0"/>
            <a:r>
              <a:rPr lang="en-US" baseline="0" dirty="0" smtClean="0"/>
              <a:t>It became popular in 1997 with the important special issue of RS by Paul </a:t>
            </a:r>
            <a:r>
              <a:rPr lang="en-US" baseline="0" dirty="0" err="1" smtClean="0"/>
              <a:t>Resnik</a:t>
            </a:r>
            <a:r>
              <a:rPr lang="en-US" baseline="0" dirty="0" smtClean="0"/>
              <a:t> in Communication of the ACM</a:t>
            </a:r>
            <a:endParaRPr lang="en-US" dirty="0"/>
          </a:p>
        </p:txBody>
      </p:sp>
      <p:sp>
        <p:nvSpPr>
          <p:cNvPr id="4" name="Slide Number Placeholder 3"/>
          <p:cNvSpPr>
            <a:spLocks noGrp="1"/>
          </p:cNvSpPr>
          <p:nvPr>
            <p:ph type="sldNum" sz="quarter" idx="10"/>
          </p:nvPr>
        </p:nvSpPr>
        <p:spPr/>
        <p:txBody>
          <a:bodyPr/>
          <a:lstStyle/>
          <a:p>
            <a:fld id="{031DDAB5-1157-40A4-A09A-6B96A885E9D7}" type="slidenum">
              <a:rPr lang="he-IL" smtClean="0"/>
              <a:pPr/>
              <a:t>4</a:t>
            </a:fld>
            <a:endParaRPr lang="he-IL"/>
          </a:p>
        </p:txBody>
      </p:sp>
    </p:spTree>
    <p:extLst>
      <p:ext uri="{BB962C8B-B14F-4D97-AF65-F5344CB8AC3E}">
        <p14:creationId xmlns:p14="http://schemas.microsoft.com/office/powerpoint/2010/main" val="36630705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dirty="0" smtClean="0"/>
              <a:t>This will be done by developing an algorithm that will integrate the rating patterns of all the source domain into one model that will enable to predict the target matrix missing values.</a:t>
            </a:r>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38</a:t>
            </a:fld>
            <a:endParaRPr lang="en-US"/>
          </a:p>
        </p:txBody>
      </p:sp>
    </p:spTree>
    <p:extLst>
      <p:ext uri="{BB962C8B-B14F-4D97-AF65-F5344CB8AC3E}">
        <p14:creationId xmlns:p14="http://schemas.microsoft.com/office/powerpoint/2010/main" val="3112572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39</a:t>
            </a:fld>
            <a:endParaRPr lang="en-US"/>
          </a:p>
        </p:txBody>
      </p:sp>
    </p:spTree>
    <p:extLst>
      <p:ext uri="{BB962C8B-B14F-4D97-AF65-F5344CB8AC3E}">
        <p14:creationId xmlns:p14="http://schemas.microsoft.com/office/powerpoint/2010/main" val="977709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40</a:t>
            </a:fld>
            <a:endParaRPr lang="en-US"/>
          </a:p>
        </p:txBody>
      </p:sp>
    </p:spTree>
    <p:extLst>
      <p:ext uri="{BB962C8B-B14F-4D97-AF65-F5344CB8AC3E}">
        <p14:creationId xmlns:p14="http://schemas.microsoft.com/office/powerpoint/2010/main" val="13599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41</a:t>
            </a:fld>
            <a:endParaRPr lang="en-US"/>
          </a:p>
        </p:txBody>
      </p:sp>
    </p:spTree>
    <p:extLst>
      <p:ext uri="{BB962C8B-B14F-4D97-AF65-F5344CB8AC3E}">
        <p14:creationId xmlns:p14="http://schemas.microsoft.com/office/powerpoint/2010/main" val="938759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42</a:t>
            </a:fld>
            <a:endParaRPr lang="en-US"/>
          </a:p>
        </p:txBody>
      </p:sp>
    </p:spTree>
    <p:extLst>
      <p:ext uri="{BB962C8B-B14F-4D97-AF65-F5344CB8AC3E}">
        <p14:creationId xmlns:p14="http://schemas.microsoft.com/office/powerpoint/2010/main" val="2938824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44</a:t>
            </a:fld>
            <a:endParaRPr lang="en-US"/>
          </a:p>
        </p:txBody>
      </p:sp>
    </p:spTree>
    <p:extLst>
      <p:ext uri="{BB962C8B-B14F-4D97-AF65-F5344CB8AC3E}">
        <p14:creationId xmlns:p14="http://schemas.microsoft.com/office/powerpoint/2010/main" val="394191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DDAB5-1157-40A4-A09A-6B96A885E9D7}" type="slidenum">
              <a:rPr lang="he-IL" smtClean="0"/>
              <a:pPr/>
              <a:t>5</a:t>
            </a:fld>
            <a:endParaRPr lang="he-IL"/>
          </a:p>
        </p:txBody>
      </p:sp>
    </p:spTree>
    <p:extLst>
      <p:ext uri="{BB962C8B-B14F-4D97-AF65-F5344CB8AC3E}">
        <p14:creationId xmlns:p14="http://schemas.microsoft.com/office/powerpoint/2010/main" val="798325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9988" name="Slide Number Placeholder 3"/>
          <p:cNvSpPr>
            <a:spLocks noGrp="1"/>
          </p:cNvSpPr>
          <p:nvPr>
            <p:ph type="sldNum" sz="quarter" idx="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24958" eaLnBrk="0" hangingPunct="0">
              <a:defRPr sz="1900">
                <a:solidFill>
                  <a:schemeClr val="tx1"/>
                </a:solidFill>
                <a:latin typeface="Tele-GroteskNor" pitchFamily="2" charset="0"/>
              </a:defRPr>
            </a:lvl1pPr>
            <a:lvl2pPr marL="702756" indent="-270291" defTabSz="424958" eaLnBrk="0" hangingPunct="0">
              <a:defRPr sz="1900">
                <a:solidFill>
                  <a:schemeClr val="tx1"/>
                </a:solidFill>
                <a:latin typeface="Tele-GroteskNor" pitchFamily="2" charset="0"/>
              </a:defRPr>
            </a:lvl2pPr>
            <a:lvl3pPr marL="1081164" indent="-216233" defTabSz="424958" eaLnBrk="0" hangingPunct="0">
              <a:defRPr sz="1900">
                <a:solidFill>
                  <a:schemeClr val="tx1"/>
                </a:solidFill>
                <a:latin typeface="Tele-GroteskNor" pitchFamily="2" charset="0"/>
              </a:defRPr>
            </a:lvl3pPr>
            <a:lvl4pPr marL="1513629" indent="-216233" defTabSz="424958" eaLnBrk="0" hangingPunct="0">
              <a:defRPr sz="1900">
                <a:solidFill>
                  <a:schemeClr val="tx1"/>
                </a:solidFill>
                <a:latin typeface="Tele-GroteskNor" pitchFamily="2" charset="0"/>
              </a:defRPr>
            </a:lvl4pPr>
            <a:lvl5pPr marL="1946095" indent="-216233" defTabSz="424958" eaLnBrk="0" hangingPunct="0">
              <a:defRPr sz="1900">
                <a:solidFill>
                  <a:schemeClr val="tx1"/>
                </a:solidFill>
                <a:latin typeface="Tele-GroteskNor" pitchFamily="2" charset="0"/>
              </a:defRPr>
            </a:lvl5pPr>
            <a:lvl6pPr marL="2378560"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6pPr>
            <a:lvl7pPr marL="2811026"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7pPr>
            <a:lvl8pPr marL="3243491"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8pPr>
            <a:lvl9pPr marL="3675957"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9pPr>
          </a:lstStyle>
          <a:p>
            <a:fld id="{32EEDD43-FBA7-4B0C-86BA-05D174D84101}" type="slidenum">
              <a:rPr lang="he-IL" sz="600"/>
              <a:pPr/>
              <a:t>11</a:t>
            </a:fld>
            <a:endParaRPr lang="de-DE" sz="600">
              <a:cs typeface="Arial" charset="0"/>
            </a:endParaRPr>
          </a:p>
        </p:txBody>
      </p:sp>
    </p:spTree>
    <p:extLst>
      <p:ext uri="{BB962C8B-B14F-4D97-AF65-F5344CB8AC3E}">
        <p14:creationId xmlns:p14="http://schemas.microsoft.com/office/powerpoint/2010/main" val="3126443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
        <p:nvSpPr>
          <p:cNvPr id="169988" name="Slide Number Placeholder 3"/>
          <p:cNvSpPr>
            <a:spLocks noGrp="1"/>
          </p:cNvSpPr>
          <p:nvPr>
            <p:ph type="sldNum" sz="quarter" idx="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424958" eaLnBrk="0" hangingPunct="0">
              <a:defRPr sz="1900">
                <a:solidFill>
                  <a:schemeClr val="tx1"/>
                </a:solidFill>
                <a:latin typeface="Tele-GroteskNor" pitchFamily="2" charset="0"/>
              </a:defRPr>
            </a:lvl1pPr>
            <a:lvl2pPr marL="702756" indent="-270291" defTabSz="424958" eaLnBrk="0" hangingPunct="0">
              <a:defRPr sz="1900">
                <a:solidFill>
                  <a:schemeClr val="tx1"/>
                </a:solidFill>
                <a:latin typeface="Tele-GroteskNor" pitchFamily="2" charset="0"/>
              </a:defRPr>
            </a:lvl2pPr>
            <a:lvl3pPr marL="1081164" indent="-216233" defTabSz="424958" eaLnBrk="0" hangingPunct="0">
              <a:defRPr sz="1900">
                <a:solidFill>
                  <a:schemeClr val="tx1"/>
                </a:solidFill>
                <a:latin typeface="Tele-GroteskNor" pitchFamily="2" charset="0"/>
              </a:defRPr>
            </a:lvl3pPr>
            <a:lvl4pPr marL="1513629" indent="-216233" defTabSz="424958" eaLnBrk="0" hangingPunct="0">
              <a:defRPr sz="1900">
                <a:solidFill>
                  <a:schemeClr val="tx1"/>
                </a:solidFill>
                <a:latin typeface="Tele-GroteskNor" pitchFamily="2" charset="0"/>
              </a:defRPr>
            </a:lvl4pPr>
            <a:lvl5pPr marL="1946095" indent="-216233" defTabSz="424958" eaLnBrk="0" hangingPunct="0">
              <a:defRPr sz="1900">
                <a:solidFill>
                  <a:schemeClr val="tx1"/>
                </a:solidFill>
                <a:latin typeface="Tele-GroteskNor" pitchFamily="2" charset="0"/>
              </a:defRPr>
            </a:lvl5pPr>
            <a:lvl6pPr marL="2378560"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6pPr>
            <a:lvl7pPr marL="2811026"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7pPr>
            <a:lvl8pPr marL="3243491"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8pPr>
            <a:lvl9pPr marL="3675957" indent="-216233" algn="ctr" defTabSz="424958" eaLnBrk="0" fontAlgn="base" hangingPunct="0">
              <a:lnSpc>
                <a:spcPct val="90000"/>
              </a:lnSpc>
              <a:spcBef>
                <a:spcPct val="50000"/>
              </a:spcBef>
              <a:spcAft>
                <a:spcPct val="0"/>
              </a:spcAft>
              <a:buClr>
                <a:schemeClr val="tx2"/>
              </a:buClr>
              <a:buSzPct val="75000"/>
              <a:buFont typeface="Wingdings" pitchFamily="2" charset="2"/>
              <a:defRPr sz="1900">
                <a:solidFill>
                  <a:schemeClr val="tx1"/>
                </a:solidFill>
                <a:latin typeface="Tele-GroteskNor" pitchFamily="2" charset="0"/>
              </a:defRPr>
            </a:lvl9pPr>
          </a:lstStyle>
          <a:p>
            <a:fld id="{32EEDD43-FBA7-4B0C-86BA-05D174D84101}" type="slidenum">
              <a:rPr lang="he-IL" sz="600"/>
              <a:pPr/>
              <a:t>12</a:t>
            </a:fld>
            <a:endParaRPr lang="de-DE" sz="600">
              <a:cs typeface="Arial" charset="0"/>
            </a:endParaRPr>
          </a:p>
        </p:txBody>
      </p:sp>
    </p:spTree>
    <p:extLst>
      <p:ext uri="{BB962C8B-B14F-4D97-AF65-F5344CB8AC3E}">
        <p14:creationId xmlns:p14="http://schemas.microsoft.com/office/powerpoint/2010/main" val="1176944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US" dirty="0" smtClean="0"/>
              <a:t>Simple</a:t>
            </a:r>
            <a:r>
              <a:rPr lang="en-US" baseline="0" dirty="0" smtClean="0"/>
              <a:t> but very effective!!!</a:t>
            </a:r>
            <a:endParaRPr lang="en-US" dirty="0"/>
          </a:p>
        </p:txBody>
      </p:sp>
      <p:sp>
        <p:nvSpPr>
          <p:cNvPr id="4" name="Slide Number Placeholder 3"/>
          <p:cNvSpPr>
            <a:spLocks noGrp="1"/>
          </p:cNvSpPr>
          <p:nvPr>
            <p:ph type="sldNum" sz="quarter" idx="10"/>
          </p:nvPr>
        </p:nvSpPr>
        <p:spPr/>
        <p:txBody>
          <a:bodyPr/>
          <a:lstStyle/>
          <a:p>
            <a:fld id="{031DDAB5-1157-40A4-A09A-6B96A885E9D7}" type="slidenum">
              <a:rPr lang="he-IL" smtClean="0"/>
              <a:pPr/>
              <a:t>13</a:t>
            </a:fld>
            <a:endParaRPr lang="he-IL"/>
          </a:p>
        </p:txBody>
      </p:sp>
    </p:spTree>
    <p:extLst>
      <p:ext uri="{BB962C8B-B14F-4D97-AF65-F5344CB8AC3E}">
        <p14:creationId xmlns:p14="http://schemas.microsoft.com/office/powerpoint/2010/main" val="2403739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88310" indent="-288310"/>
            <a:r>
              <a:rPr lang="en-US" u="sng" smtClean="0"/>
              <a:t>Matrix </a:t>
            </a:r>
            <a:r>
              <a:rPr lang="en-GB" u="sng" smtClean="0"/>
              <a:t>factorization models (SVD, SVD++, and Time-aware)</a:t>
            </a:r>
            <a:r>
              <a:rPr lang="en-GB" smtClean="0"/>
              <a:t>: [41] Latent factor models approach Collaborative Filtering with the holistic goal to uncover latent features that explain observed ratings; this type of methods includes SVD (Singular Value Decomposition), SVD++ and Time-aware factor methods. SVD models users and items as vectors of latent features which when cross product produce the rating for the user of the item. In SVD we face an optimization problem consisting of finding the best values for each user and item vectors. SVD++ is shown to offer accuracy superior to SVD. An improvement is achieved by incorporating implicit feedback into the SVD model, especially for users that provides more implicit data than explicit one. Time-aware factor models temporal effects such as changes in user biases, item biases and user preference over time since these may change. These models can also be extended to consider just Boolean ratings, such as purchased/not-purchased, or visited/not-visited, that may be easier to collect in real scenarios.</a:t>
            </a:r>
            <a:endParaRPr lang="en-US" smtClean="0"/>
          </a:p>
        </p:txBody>
      </p:sp>
    </p:spTree>
    <p:extLst>
      <p:ext uri="{BB962C8B-B14F-4D97-AF65-F5344CB8AC3E}">
        <p14:creationId xmlns:p14="http://schemas.microsoft.com/office/powerpoint/2010/main" val="36113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DDAB5-1157-40A4-A09A-6B96A885E9D7}" type="slidenum">
              <a:rPr lang="he-IL" smtClean="0"/>
              <a:pPr/>
              <a:t>24</a:t>
            </a:fld>
            <a:endParaRPr lang="he-IL"/>
          </a:p>
        </p:txBody>
      </p:sp>
    </p:spTree>
    <p:extLst>
      <p:ext uri="{BB962C8B-B14F-4D97-AF65-F5344CB8AC3E}">
        <p14:creationId xmlns:p14="http://schemas.microsoft.com/office/powerpoint/2010/main" val="3102153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36</a:t>
            </a:fld>
            <a:endParaRPr lang="en-US"/>
          </a:p>
        </p:txBody>
      </p:sp>
    </p:spTree>
    <p:extLst>
      <p:ext uri="{BB962C8B-B14F-4D97-AF65-F5344CB8AC3E}">
        <p14:creationId xmlns:p14="http://schemas.microsoft.com/office/powerpoint/2010/main" val="2379396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he-IL" dirty="0"/>
          </a:p>
        </p:txBody>
      </p:sp>
      <p:sp>
        <p:nvSpPr>
          <p:cNvPr id="4" name="Slide Number Placeholder 3"/>
          <p:cNvSpPr>
            <a:spLocks noGrp="1"/>
          </p:cNvSpPr>
          <p:nvPr>
            <p:ph type="sldNum" sz="quarter" idx="10"/>
          </p:nvPr>
        </p:nvSpPr>
        <p:spPr/>
        <p:txBody>
          <a:bodyPr/>
          <a:lstStyle/>
          <a:p>
            <a:fld id="{59C3505D-D6E4-4366-9FF9-03296E784934}" type="slidenum">
              <a:rPr lang="en-US" smtClean="0"/>
              <a:pPr/>
              <a:t>37</a:t>
            </a:fld>
            <a:endParaRPr lang="en-US"/>
          </a:p>
        </p:txBody>
      </p:sp>
    </p:spTree>
    <p:extLst>
      <p:ext uri="{BB962C8B-B14F-4D97-AF65-F5344CB8AC3E}">
        <p14:creationId xmlns:p14="http://schemas.microsoft.com/office/powerpoint/2010/main" val="803195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ags" Target="../tags/tag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7811354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483291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520204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gradFill rotWithShape="0">
          <a:gsLst>
            <a:gs pos="0">
              <a:schemeClr val="bg1"/>
            </a:gs>
            <a:gs pos="100000">
              <a:srgbClr val="999999"/>
            </a:gs>
          </a:gsLst>
          <a:lin ang="5400000" scaled="1"/>
        </a:gradFill>
        <a:effectLst/>
      </p:bgPr>
    </p:bg>
    <p:spTree>
      <p:nvGrpSpPr>
        <p:cNvPr id="1" name=""/>
        <p:cNvGrpSpPr/>
        <p:nvPr/>
      </p:nvGrpSpPr>
      <p:grpSpPr>
        <a:xfrm>
          <a:off x="0" y="0"/>
          <a:ext cx="0" cy="0"/>
          <a:chOff x="0" y="0"/>
          <a:chExt cx="0" cy="0"/>
        </a:xfrm>
      </p:grpSpPr>
      <p:sp>
        <p:nvSpPr>
          <p:cNvPr id="4" name="Rectangle 26"/>
          <p:cNvSpPr>
            <a:spLocks noChangeArrowheads="1"/>
          </p:cNvSpPr>
          <p:nvPr userDrawn="1"/>
        </p:nvSpPr>
        <p:spPr bwMode="auto">
          <a:xfrm>
            <a:off x="304800" y="3963988"/>
            <a:ext cx="8534400" cy="1979612"/>
          </a:xfrm>
          <a:prstGeom prst="rect">
            <a:avLst/>
          </a:prstGeom>
          <a:solidFill>
            <a:schemeClr val="bg1"/>
          </a:solidFill>
          <a:ln w="12700" algn="ctr">
            <a:noFill/>
            <a:miter lim="800000"/>
            <a:headEnd/>
            <a:tailEnd/>
          </a:ln>
          <a:effectLst/>
        </p:spPr>
        <p:txBody>
          <a:bodyPr wrap="none" lIns="0" tIns="0" rIns="0" bIns="0" anchor="ctr"/>
          <a:lstStyle/>
          <a:p>
            <a:pPr algn="ctr" rtl="0" fontAlgn="base">
              <a:lnSpc>
                <a:spcPct val="90000"/>
              </a:lnSpc>
              <a:spcBef>
                <a:spcPct val="50000"/>
              </a:spcBef>
              <a:spcAft>
                <a:spcPct val="0"/>
              </a:spcAft>
              <a:buClr>
                <a:srgbClr val="E20074"/>
              </a:buClr>
              <a:buSzPct val="75000"/>
              <a:buFont typeface="Wingdings" panose="05000000000000000000" pitchFamily="2" charset="2"/>
              <a:buNone/>
              <a:defRPr/>
            </a:pPr>
            <a:endParaRPr lang="en-US" sz="2000">
              <a:solidFill>
                <a:srgbClr val="000000"/>
              </a:solidFill>
              <a:latin typeface="Arial" pitchFamily="34" charset="0"/>
              <a:cs typeface="Arial" pitchFamily="34" charset="0"/>
            </a:endParaRPr>
          </a:p>
        </p:txBody>
      </p:sp>
      <p:pic>
        <p:nvPicPr>
          <p:cNvPr id="5" name="Picture 24" descr="T_Label_4C_li_L [Converted]"/>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5"/>
          <p:cNvSpPr txBox="1">
            <a:spLocks noChangeArrowheads="1"/>
          </p:cNvSpPr>
          <p:nvPr userDrawn="1"/>
        </p:nvSpPr>
        <p:spPr bwMode="auto">
          <a:xfrm>
            <a:off x="6602413" y="5900738"/>
            <a:ext cx="1803400" cy="247650"/>
          </a:xfrm>
          <a:prstGeom prst="rect">
            <a:avLst/>
          </a:prstGeom>
          <a:noFill/>
          <a:ln w="12700" algn="ctr">
            <a:noFill/>
            <a:miter lim="800000"/>
            <a:headEnd/>
            <a:tailEnd/>
          </a:ln>
          <a:effectLst/>
        </p:spPr>
        <p:txBody>
          <a:bodyPr wrap="none" lIns="0" tIns="0" rIns="0" bIns="0">
            <a:spAutoFit/>
          </a:bodyPr>
          <a:lstStyle/>
          <a:p>
            <a:pPr marL="220663" indent="-220663" algn="l" rtl="0" fontAlgn="base">
              <a:lnSpc>
                <a:spcPct val="90000"/>
              </a:lnSpc>
              <a:spcBef>
                <a:spcPct val="50000"/>
              </a:spcBef>
              <a:spcAft>
                <a:spcPct val="0"/>
              </a:spcAft>
              <a:buClr>
                <a:srgbClr val="E20074"/>
              </a:buClr>
              <a:buSzPct val="75000"/>
              <a:buFont typeface="Wingdings" panose="05000000000000000000" pitchFamily="2" charset="2"/>
              <a:buNone/>
              <a:defRPr/>
            </a:pPr>
            <a:r>
              <a:rPr lang="en-US">
                <a:solidFill>
                  <a:srgbClr val="E20074"/>
                </a:solidFill>
                <a:latin typeface="Arial" pitchFamily="34" charset="0"/>
                <a:cs typeface="Arial" pitchFamily="34" charset="0"/>
              </a:rPr>
              <a:t>Life is for sharing.</a:t>
            </a:r>
          </a:p>
        </p:txBody>
      </p:sp>
      <p:sp>
        <p:nvSpPr>
          <p:cNvPr id="4098" name="Rectangle 2"/>
          <p:cNvSpPr>
            <a:spLocks noGrp="1" noChangeArrowheads="1"/>
          </p:cNvSpPr>
          <p:nvPr>
            <p:ph type="ctrTitle"/>
          </p:nvPr>
        </p:nvSpPr>
        <p:spPr>
          <a:xfrm>
            <a:off x="304800" y="3962400"/>
            <a:ext cx="8534400" cy="1828800"/>
          </a:xfrm>
        </p:spPr>
        <p:txBody>
          <a:bodyPr lIns="216000" tIns="126000"/>
          <a:lstStyle>
            <a:lvl1pPr>
              <a:defRPr sz="3200"/>
            </a:lvl1pPr>
          </a:lstStyle>
          <a:p>
            <a:r>
              <a:rPr lang="en-US"/>
              <a:t>Edit master titel format</a:t>
            </a:r>
          </a:p>
        </p:txBody>
      </p:sp>
      <p:sp>
        <p:nvSpPr>
          <p:cNvPr id="4099" name="Rectangle 3"/>
          <p:cNvSpPr>
            <a:spLocks noGrp="1" noChangeArrowheads="1"/>
          </p:cNvSpPr>
          <p:nvPr>
            <p:ph type="subTitle" idx="1"/>
          </p:nvPr>
        </p:nvSpPr>
        <p:spPr>
          <a:xfrm>
            <a:off x="304800" y="5486400"/>
            <a:ext cx="8534400" cy="304800"/>
          </a:xfrm>
        </p:spPr>
        <p:txBody>
          <a:bodyPr lIns="234000"/>
          <a:lstStyle>
            <a:lvl1pPr marL="0" indent="0">
              <a:buFont typeface="Wingdings" pitchFamily="2" charset="2"/>
              <a:buNone/>
              <a:defRPr sz="1600"/>
            </a:lvl1pPr>
          </a:lstStyle>
          <a:p>
            <a:r>
              <a:rPr lang="de-DE"/>
              <a:t>Edit master subheadline format</a:t>
            </a:r>
          </a:p>
        </p:txBody>
      </p:sp>
    </p:spTree>
    <p:extLst>
      <p:ext uri="{BB962C8B-B14F-4D97-AF65-F5344CB8AC3E}">
        <p14:creationId xmlns:p14="http://schemas.microsoft.com/office/powerpoint/2010/main" val="633117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bwMode="auto">
          <a:xfrm>
            <a:off x="7269163" y="6602413"/>
            <a:ext cx="809625" cy="144462"/>
          </a:xfrm>
          <a:prstGeom prst="rect">
            <a:avLst/>
          </a:prstGeom>
          <a:ln>
            <a:miter lim="800000"/>
            <a:headEnd/>
            <a:tailEnd/>
          </a:ln>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a:latin typeface="Arial" pitchFamily="34" charset="0"/>
                <a:cs typeface="Arial" pitchFamily="34" charset="0"/>
              </a:defRPr>
            </a:lvl1pPr>
          </a:lstStyle>
          <a:p>
            <a:pPr rtl="0" fontAlgn="base">
              <a:spcAft>
                <a:spcPct val="0"/>
              </a:spcAft>
              <a:defRPr/>
            </a:pPr>
            <a:endParaRPr lang="de-DE">
              <a:solidFill>
                <a:srgbClr val="000000"/>
              </a:solidFill>
            </a:endParaRPr>
          </a:p>
        </p:txBody>
      </p:sp>
      <p:sp>
        <p:nvSpPr>
          <p:cNvPr id="7" name="Slide Number Placeholder 4"/>
          <p:cNvSpPr>
            <a:spLocks noGrp="1"/>
          </p:cNvSpPr>
          <p:nvPr>
            <p:ph type="sldNum" sz="quarter" idx="11"/>
          </p:nvPr>
        </p:nvSpPr>
        <p:spPr/>
        <p:txBody>
          <a:bodyPr/>
          <a:lstStyle>
            <a:lvl1pPr>
              <a:defRPr>
                <a:latin typeface="Arial" panose="020B0604020202020204" pitchFamily="34" charset="0"/>
              </a:defRPr>
            </a:lvl1pPr>
          </a:lstStyle>
          <a:p>
            <a:fld id="{BBFCFDFE-CEE7-49E5-8528-20E4BC5C9AF7}"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52032615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a:spLocks noGrp="1"/>
          </p:cNvSpPr>
          <p:nvPr>
            <p:ph type="sldNum" sz="quarter" idx="10"/>
          </p:nvPr>
        </p:nvSpPr>
        <p:spPr/>
        <p:txBody>
          <a:bodyPr/>
          <a:lstStyle>
            <a:lvl1pPr>
              <a:defRPr/>
            </a:lvl1pPr>
          </a:lstStyle>
          <a:p>
            <a:fld id="{967A5483-3AE4-48F5-93E7-5FA78BD07582}"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2493770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a:spLocks noGrp="1"/>
          </p:cNvSpPr>
          <p:nvPr>
            <p:ph type="sldNum" sz="quarter" idx="10"/>
          </p:nvPr>
        </p:nvSpPr>
        <p:spPr/>
        <p:txBody>
          <a:bodyPr/>
          <a:lstStyle>
            <a:lvl1pPr>
              <a:defRPr/>
            </a:lvl1pPr>
          </a:lstStyle>
          <a:p>
            <a:fld id="{3292A84E-5F40-4D5B-A4F9-BF2AF7CBD246}"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465059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0"/>
          </p:nvPr>
        </p:nvSpPr>
        <p:spPr/>
        <p:txBody>
          <a:bodyPr/>
          <a:lstStyle>
            <a:lvl1pPr>
              <a:defRPr/>
            </a:lvl1pPr>
          </a:lstStyle>
          <a:p>
            <a:fld id="{A0B7BF11-4FBF-4D6C-A08E-83E4E2916E88}"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31586861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Vertical Title 1"/>
          <p:cNvSpPr>
            <a:spLocks noGrp="1"/>
          </p:cNvSpPr>
          <p:nvPr>
            <p:ph type="title" orient="vert"/>
          </p:nvPr>
        </p:nvSpPr>
        <p:spPr>
          <a:xfrm>
            <a:off x="6705600" y="225425"/>
            <a:ext cx="2132013" cy="5718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225425"/>
            <a:ext cx="6248400" cy="5718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0"/>
          </p:nvPr>
        </p:nvSpPr>
        <p:spPr/>
        <p:txBody>
          <a:bodyPr/>
          <a:lstStyle>
            <a:lvl1pPr>
              <a:defRPr/>
            </a:lvl1pPr>
          </a:lstStyle>
          <a:p>
            <a:fld id="{38086BFA-12E6-4A88-96CD-E7CB46E63558}"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3534576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noChangeArrowheads="1"/>
          </p:cNvSpPr>
          <p:nvPr>
            <p:ph type="dt" sz="half" idx="10"/>
          </p:nvPr>
        </p:nvSpPr>
        <p:spPr>
          <a:xfrm>
            <a:off x="7269163" y="6602413"/>
            <a:ext cx="809625" cy="144462"/>
          </a:xfrm>
          <a:prstGeom prst="rect">
            <a:avLst/>
          </a:prstGeom>
        </p:spPr>
        <p:txBody>
          <a:bodyPr/>
          <a:lstStyle>
            <a:lvl1pPr>
              <a:defRPr/>
            </a:lvl1pPr>
          </a:lstStyle>
          <a:p>
            <a:pPr algn="ctr" rtl="0" fontAlgn="base">
              <a:lnSpc>
                <a:spcPct val="90000"/>
              </a:lnSpc>
              <a:spcBef>
                <a:spcPct val="50000"/>
              </a:spcBef>
              <a:spcAft>
                <a:spcPct val="0"/>
              </a:spcAft>
              <a:buClr>
                <a:srgbClr val="E20074"/>
              </a:buClr>
              <a:buSzPct val="75000"/>
              <a:buFont typeface="Wingdings" panose="05000000000000000000" pitchFamily="2" charset="2"/>
              <a:buNone/>
              <a:defRPr/>
            </a:pPr>
            <a:endParaRPr lang="de-DE" sz="2000">
              <a:solidFill>
                <a:srgbClr val="000000"/>
              </a:solidFill>
              <a:latin typeface="Tele-GroteskNor" charset="0"/>
            </a:endParaRPr>
          </a:p>
        </p:txBody>
      </p:sp>
      <p:sp>
        <p:nvSpPr>
          <p:cNvPr id="4" name="Rectangle 6"/>
          <p:cNvSpPr>
            <a:spLocks noGrp="1" noChangeArrowheads="1"/>
          </p:cNvSpPr>
          <p:nvPr>
            <p:ph type="sldNum" sz="quarter" idx="11"/>
          </p:nvPr>
        </p:nvSpPr>
        <p:spPr/>
        <p:txBody>
          <a:bodyPr/>
          <a:lstStyle>
            <a:lvl1pPr>
              <a:defRPr/>
            </a:lvl1pPr>
          </a:lstStyle>
          <a:p>
            <a:fld id="{B58834E6-C905-49CA-98AD-6676FF2B949A}"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20945667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bwMode="gray">
      <p:bgPr>
        <a:gradFill rotWithShape="0">
          <a:gsLst>
            <a:gs pos="0">
              <a:schemeClr val="bg1"/>
            </a:gs>
            <a:gs pos="100000">
              <a:srgbClr val="999999"/>
            </a:gs>
          </a:gsLst>
          <a:lin ang="5400000" scaled="1"/>
        </a:gradFill>
        <a:effectLst/>
      </p:bgPr>
    </p:bg>
    <p:spTree>
      <p:nvGrpSpPr>
        <p:cNvPr id="1" name=""/>
        <p:cNvGrpSpPr/>
        <p:nvPr/>
      </p:nvGrpSpPr>
      <p:grpSpPr>
        <a:xfrm>
          <a:off x="0" y="0"/>
          <a:ext cx="0" cy="0"/>
          <a:chOff x="0" y="0"/>
          <a:chExt cx="0" cy="0"/>
        </a:xfrm>
      </p:grpSpPr>
      <p:sp>
        <p:nvSpPr>
          <p:cNvPr id="4" name="Rectangle 26"/>
          <p:cNvSpPr>
            <a:spLocks noChangeArrowheads="1"/>
          </p:cNvSpPr>
          <p:nvPr userDrawn="1"/>
        </p:nvSpPr>
        <p:spPr bwMode="auto">
          <a:xfrm>
            <a:off x="304800" y="3963988"/>
            <a:ext cx="8534400" cy="1979612"/>
          </a:xfrm>
          <a:prstGeom prst="rect">
            <a:avLst/>
          </a:prstGeom>
          <a:solidFill>
            <a:schemeClr val="bg1"/>
          </a:solidFill>
          <a:ln w="12700" algn="ctr">
            <a:noFill/>
            <a:miter lim="800000"/>
            <a:headEnd/>
            <a:tailEnd/>
          </a:ln>
          <a:effectLst/>
        </p:spPr>
        <p:txBody>
          <a:bodyPr wrap="none" lIns="0" tIns="0" rIns="0" bIns="0" anchor="ctr"/>
          <a:lstStyle/>
          <a:p>
            <a:pPr algn="ctr" rtl="0" fontAlgn="base">
              <a:lnSpc>
                <a:spcPct val="90000"/>
              </a:lnSpc>
              <a:spcBef>
                <a:spcPct val="50000"/>
              </a:spcBef>
              <a:spcAft>
                <a:spcPct val="0"/>
              </a:spcAft>
              <a:buClr>
                <a:srgbClr val="E20074"/>
              </a:buClr>
              <a:buSzPct val="75000"/>
              <a:buFont typeface="Wingdings" panose="05000000000000000000" pitchFamily="2" charset="2"/>
              <a:buNone/>
              <a:defRPr/>
            </a:pPr>
            <a:endParaRPr lang="en-US" sz="2000">
              <a:solidFill>
                <a:srgbClr val="000000"/>
              </a:solidFill>
              <a:latin typeface="Arial" pitchFamily="34" charset="0"/>
              <a:cs typeface="Arial" pitchFamily="34" charset="0"/>
            </a:endParaRPr>
          </a:p>
        </p:txBody>
      </p:sp>
      <p:pic>
        <p:nvPicPr>
          <p:cNvPr id="5" name="Picture 24" descr="T_Label_4C_li_L [Converted]"/>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5"/>
          <p:cNvSpPr txBox="1">
            <a:spLocks noChangeArrowheads="1"/>
          </p:cNvSpPr>
          <p:nvPr userDrawn="1"/>
        </p:nvSpPr>
        <p:spPr bwMode="auto">
          <a:xfrm>
            <a:off x="6602413" y="5900738"/>
            <a:ext cx="1803400" cy="247650"/>
          </a:xfrm>
          <a:prstGeom prst="rect">
            <a:avLst/>
          </a:prstGeom>
          <a:noFill/>
          <a:ln w="12700" algn="ctr">
            <a:noFill/>
            <a:miter lim="800000"/>
            <a:headEnd/>
            <a:tailEnd/>
          </a:ln>
          <a:effectLst/>
        </p:spPr>
        <p:txBody>
          <a:bodyPr wrap="none" lIns="0" tIns="0" rIns="0" bIns="0">
            <a:spAutoFit/>
          </a:bodyPr>
          <a:lstStyle/>
          <a:p>
            <a:pPr marL="220663" indent="-220663" algn="l" rtl="0" fontAlgn="base">
              <a:lnSpc>
                <a:spcPct val="90000"/>
              </a:lnSpc>
              <a:spcBef>
                <a:spcPct val="50000"/>
              </a:spcBef>
              <a:spcAft>
                <a:spcPct val="0"/>
              </a:spcAft>
              <a:buClr>
                <a:srgbClr val="E20074"/>
              </a:buClr>
              <a:buSzPct val="75000"/>
              <a:buFont typeface="Wingdings" panose="05000000000000000000" pitchFamily="2" charset="2"/>
              <a:buNone/>
              <a:defRPr/>
            </a:pPr>
            <a:r>
              <a:rPr lang="en-US">
                <a:solidFill>
                  <a:srgbClr val="E20074"/>
                </a:solidFill>
                <a:latin typeface="Arial" pitchFamily="34" charset="0"/>
                <a:cs typeface="Arial" pitchFamily="34" charset="0"/>
              </a:rPr>
              <a:t>Life is for sharing.</a:t>
            </a:r>
          </a:p>
        </p:txBody>
      </p:sp>
      <p:sp>
        <p:nvSpPr>
          <p:cNvPr id="4098" name="Rectangle 2"/>
          <p:cNvSpPr>
            <a:spLocks noGrp="1" noChangeArrowheads="1"/>
          </p:cNvSpPr>
          <p:nvPr>
            <p:ph type="ctrTitle"/>
          </p:nvPr>
        </p:nvSpPr>
        <p:spPr>
          <a:xfrm>
            <a:off x="304800" y="3962400"/>
            <a:ext cx="8534400" cy="1828800"/>
          </a:xfrm>
        </p:spPr>
        <p:txBody>
          <a:bodyPr lIns="216000" tIns="126000"/>
          <a:lstStyle>
            <a:lvl1pPr>
              <a:defRPr sz="3200"/>
            </a:lvl1pPr>
          </a:lstStyle>
          <a:p>
            <a:r>
              <a:rPr lang="en-US"/>
              <a:t>Edit master titel format</a:t>
            </a:r>
          </a:p>
        </p:txBody>
      </p:sp>
      <p:sp>
        <p:nvSpPr>
          <p:cNvPr id="4099" name="Rectangle 3"/>
          <p:cNvSpPr>
            <a:spLocks noGrp="1" noChangeArrowheads="1"/>
          </p:cNvSpPr>
          <p:nvPr>
            <p:ph type="subTitle" idx="1"/>
          </p:nvPr>
        </p:nvSpPr>
        <p:spPr>
          <a:xfrm>
            <a:off x="304800" y="5486400"/>
            <a:ext cx="8534400" cy="304800"/>
          </a:xfrm>
        </p:spPr>
        <p:txBody>
          <a:bodyPr lIns="234000"/>
          <a:lstStyle>
            <a:lvl1pPr marL="0" indent="0">
              <a:buFont typeface="Wingdings" pitchFamily="2" charset="2"/>
              <a:buNone/>
              <a:defRPr sz="1600"/>
            </a:lvl1pPr>
          </a:lstStyle>
          <a:p>
            <a:r>
              <a:rPr lang="de-DE"/>
              <a:t>Edit master subheadline format</a:t>
            </a:r>
          </a:p>
        </p:txBody>
      </p:sp>
    </p:spTree>
    <p:extLst>
      <p:ext uri="{BB962C8B-B14F-4D97-AF65-F5344CB8AC3E}">
        <p14:creationId xmlns:p14="http://schemas.microsoft.com/office/powerpoint/2010/main" val="2251331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310656665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3"/>
          <p:cNvSpPr>
            <a:spLocks noGrp="1"/>
          </p:cNvSpPr>
          <p:nvPr>
            <p:ph type="dt" sz="half" idx="10"/>
          </p:nvPr>
        </p:nvSpPr>
        <p:spPr bwMode="auto">
          <a:xfrm>
            <a:off x="7269163" y="6602413"/>
            <a:ext cx="809625" cy="144462"/>
          </a:xfrm>
          <a:prstGeom prst="rect">
            <a:avLst/>
          </a:prstGeom>
          <a:ln>
            <a:miter lim="800000"/>
            <a:headEnd/>
            <a:tailEnd/>
          </a:ln>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a:latin typeface="Arial" pitchFamily="34" charset="0"/>
                <a:cs typeface="Arial" pitchFamily="34" charset="0"/>
              </a:defRPr>
            </a:lvl1pPr>
          </a:lstStyle>
          <a:p>
            <a:pPr rtl="0" fontAlgn="base">
              <a:spcAft>
                <a:spcPct val="0"/>
              </a:spcAft>
              <a:defRPr/>
            </a:pPr>
            <a:endParaRPr lang="de-DE">
              <a:solidFill>
                <a:srgbClr val="000000"/>
              </a:solidFill>
            </a:endParaRPr>
          </a:p>
        </p:txBody>
      </p:sp>
      <p:sp>
        <p:nvSpPr>
          <p:cNvPr id="7" name="Slide Number Placeholder 4"/>
          <p:cNvSpPr>
            <a:spLocks noGrp="1"/>
          </p:cNvSpPr>
          <p:nvPr>
            <p:ph type="sldNum" sz="quarter" idx="11"/>
          </p:nvPr>
        </p:nvSpPr>
        <p:spPr/>
        <p:txBody>
          <a:bodyPr/>
          <a:lstStyle>
            <a:lvl1pPr>
              <a:defRPr>
                <a:latin typeface="Arial" panose="020B0604020202020204" pitchFamily="34" charset="0"/>
              </a:defRPr>
            </a:lvl1pPr>
          </a:lstStyle>
          <a:p>
            <a:fld id="{BBFCFDFE-CEE7-49E5-8528-20E4BC5C9AF7}"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312114415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a:spLocks noGrp="1"/>
          </p:cNvSpPr>
          <p:nvPr>
            <p:ph type="sldNum" sz="quarter" idx="10"/>
          </p:nvPr>
        </p:nvSpPr>
        <p:spPr/>
        <p:txBody>
          <a:bodyPr/>
          <a:lstStyle>
            <a:lvl1pPr>
              <a:defRPr/>
            </a:lvl1pPr>
          </a:lstStyle>
          <a:p>
            <a:fld id="{967A5483-3AE4-48F5-93E7-5FA78BD07582}"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11542567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5"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5"/>
          <p:cNvSpPr>
            <a:spLocks noGrp="1"/>
          </p:cNvSpPr>
          <p:nvPr>
            <p:ph type="sldNum" sz="quarter" idx="10"/>
          </p:nvPr>
        </p:nvSpPr>
        <p:spPr/>
        <p:txBody>
          <a:bodyPr/>
          <a:lstStyle>
            <a:lvl1pPr>
              <a:defRPr/>
            </a:lvl1pPr>
          </a:lstStyle>
          <a:p>
            <a:fld id="{3292A84E-5F40-4D5B-A4F9-BF2AF7CBD246}"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37002717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4"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0"/>
          </p:nvPr>
        </p:nvSpPr>
        <p:spPr/>
        <p:txBody>
          <a:bodyPr/>
          <a:lstStyle>
            <a:lvl1pPr>
              <a:defRPr/>
            </a:lvl1pPr>
          </a:lstStyle>
          <a:p>
            <a:fld id="{A0B7BF11-4FBF-4D6C-A08E-83E4E2916E88}"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33445874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4" name="Picture 39" descr="T_Label_4C_li_L [Converted]"/>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5943600"/>
            <a:ext cx="85328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8"/>
          <p:cNvSpPr txBox="1">
            <a:spLocks noChangeArrowheads="1"/>
          </p:cNvSpPr>
          <p:nvPr userDrawn="1">
            <p:custDataLst>
              <p:tags r:id="rId1"/>
            </p:custDataLst>
          </p:nvPr>
        </p:nvSpPr>
        <p:spPr bwMode="auto">
          <a:xfrm>
            <a:off x="3400425" y="6530975"/>
            <a:ext cx="3597275" cy="222250"/>
          </a:xfrm>
          <a:prstGeom prst="rect">
            <a:avLst/>
          </a:prstGeom>
          <a:noFill/>
          <a:ln w="12700" algn="ctr">
            <a:noFill/>
            <a:miter lim="800000"/>
            <a:headEnd/>
            <a:tailEnd/>
          </a:ln>
          <a:effectLst/>
        </p:spPr>
        <p:txBody>
          <a:bodyPr wrap="none" lIns="0" tIns="0" rIns="0" bIns="0">
            <a:spAutoFit/>
          </a:bodyPr>
          <a:lstStyle/>
          <a:p>
            <a:pPr algn="l" rtl="0" fontAlgn="base">
              <a:lnSpc>
                <a:spcPct val="90000"/>
              </a:lnSpc>
              <a:spcBef>
                <a:spcPct val="25000"/>
              </a:spcBef>
              <a:spcAft>
                <a:spcPct val="0"/>
              </a:spcAft>
              <a:defRPr/>
            </a:pPr>
            <a:r>
              <a:rPr lang="de-DE" sz="1600" dirty="0">
                <a:solidFill>
                  <a:srgbClr val="666666"/>
                </a:solidFill>
                <a:latin typeface="Tele-GroteskNor" pitchFamily="2" charset="0"/>
                <a:cs typeface="Times New Roman" pitchFamily="18" charset="0"/>
              </a:rPr>
              <a:t>Deutsche Telekom Laboratories in BGU</a:t>
            </a:r>
          </a:p>
        </p:txBody>
      </p:sp>
      <p:sp>
        <p:nvSpPr>
          <p:cNvPr id="2" name="Vertical Title 1"/>
          <p:cNvSpPr>
            <a:spLocks noGrp="1"/>
          </p:cNvSpPr>
          <p:nvPr>
            <p:ph type="title" orient="vert"/>
          </p:nvPr>
        </p:nvSpPr>
        <p:spPr>
          <a:xfrm>
            <a:off x="6705600" y="225425"/>
            <a:ext cx="2132013" cy="57181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225425"/>
            <a:ext cx="6248400" cy="57181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4"/>
          <p:cNvSpPr>
            <a:spLocks noGrp="1"/>
          </p:cNvSpPr>
          <p:nvPr>
            <p:ph type="sldNum" sz="quarter" idx="10"/>
          </p:nvPr>
        </p:nvSpPr>
        <p:spPr/>
        <p:txBody>
          <a:bodyPr/>
          <a:lstStyle>
            <a:lvl1pPr>
              <a:defRPr/>
            </a:lvl1pPr>
          </a:lstStyle>
          <a:p>
            <a:fld id="{38086BFA-12E6-4A88-96CD-E7CB46E63558}"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4256910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noChangeArrowheads="1"/>
          </p:cNvSpPr>
          <p:nvPr>
            <p:ph type="dt" sz="half" idx="10"/>
          </p:nvPr>
        </p:nvSpPr>
        <p:spPr>
          <a:xfrm>
            <a:off x="7269163" y="6602413"/>
            <a:ext cx="809625" cy="144462"/>
          </a:xfrm>
          <a:prstGeom prst="rect">
            <a:avLst/>
          </a:prstGeom>
        </p:spPr>
        <p:txBody>
          <a:bodyPr/>
          <a:lstStyle>
            <a:lvl1pPr>
              <a:defRPr/>
            </a:lvl1pPr>
          </a:lstStyle>
          <a:p>
            <a:pPr algn="ctr" rtl="0" fontAlgn="base">
              <a:lnSpc>
                <a:spcPct val="90000"/>
              </a:lnSpc>
              <a:spcBef>
                <a:spcPct val="50000"/>
              </a:spcBef>
              <a:spcAft>
                <a:spcPct val="0"/>
              </a:spcAft>
              <a:buClr>
                <a:srgbClr val="E20074"/>
              </a:buClr>
              <a:buSzPct val="75000"/>
              <a:buFont typeface="Wingdings" panose="05000000000000000000" pitchFamily="2" charset="2"/>
              <a:buNone/>
              <a:defRPr/>
            </a:pPr>
            <a:endParaRPr lang="de-DE" sz="2000">
              <a:solidFill>
                <a:srgbClr val="000000"/>
              </a:solidFill>
              <a:latin typeface="Tele-GroteskNor" charset="0"/>
            </a:endParaRPr>
          </a:p>
        </p:txBody>
      </p:sp>
      <p:sp>
        <p:nvSpPr>
          <p:cNvPr id="4" name="Rectangle 6"/>
          <p:cNvSpPr>
            <a:spLocks noGrp="1" noChangeArrowheads="1"/>
          </p:cNvSpPr>
          <p:nvPr>
            <p:ph type="sldNum" sz="quarter" idx="11"/>
          </p:nvPr>
        </p:nvSpPr>
        <p:spPr/>
        <p:txBody>
          <a:bodyPr/>
          <a:lstStyle>
            <a:lvl1pPr>
              <a:defRPr/>
            </a:lvl1pPr>
          </a:lstStyle>
          <a:p>
            <a:fld id="{B58834E6-C905-49CA-98AD-6676FF2B949A}" type="slidenum">
              <a:rPr lang="he-IL" altLang="en-US">
                <a:solidFill>
                  <a:srgbClr val="000000"/>
                </a:solidFill>
              </a:rPr>
              <a:pPr/>
              <a:t>‹#›</a:t>
            </a:fld>
            <a:endParaRPr lang="de-DE" altLang="en-US">
              <a:solidFill>
                <a:srgbClr val="000000"/>
              </a:solidFill>
            </a:endParaRPr>
          </a:p>
        </p:txBody>
      </p:sp>
    </p:spTree>
    <p:extLst>
      <p:ext uri="{BB962C8B-B14F-4D97-AF65-F5344CB8AC3E}">
        <p14:creationId xmlns:p14="http://schemas.microsoft.com/office/powerpoint/2010/main" val="5957447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p>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25649409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p>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130743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p>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10973029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6" name="Footer Placeholder 5"/>
          <p:cNvSpPr>
            <a:spLocks noGrp="1"/>
          </p:cNvSpPr>
          <p:nvPr>
            <p:ph type="ftr" sz="quarter" idx="11"/>
          </p:nvPr>
        </p:nvSpPr>
        <p:spPr/>
        <p:txBody>
          <a:bodyPr/>
          <a:lstStyle/>
          <a:p>
            <a:endParaRPr lang="he-IL">
              <a:solidFill>
                <a:prstClr val="black">
                  <a:tint val="75000"/>
                </a:prstClr>
              </a:solidFill>
            </a:endParaRPr>
          </a:p>
        </p:txBody>
      </p:sp>
      <p:sp>
        <p:nvSpPr>
          <p:cNvPr id="7" name="Slide Number Placeholder 6"/>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276223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390920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8" name="Footer Placeholder 7"/>
          <p:cNvSpPr>
            <a:spLocks noGrp="1"/>
          </p:cNvSpPr>
          <p:nvPr>
            <p:ph type="ftr" sz="quarter" idx="11"/>
          </p:nvPr>
        </p:nvSpPr>
        <p:spPr/>
        <p:txBody>
          <a:bodyPr/>
          <a:lstStyle/>
          <a:p>
            <a:endParaRPr lang="he-IL">
              <a:solidFill>
                <a:prstClr val="black">
                  <a:tint val="75000"/>
                </a:prstClr>
              </a:solidFill>
            </a:endParaRPr>
          </a:p>
        </p:txBody>
      </p:sp>
      <p:sp>
        <p:nvSpPr>
          <p:cNvPr id="9" name="Slide Number Placeholder 8"/>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30813217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4" name="Footer Placeholder 3"/>
          <p:cNvSpPr>
            <a:spLocks noGrp="1"/>
          </p:cNvSpPr>
          <p:nvPr>
            <p:ph type="ftr" sz="quarter" idx="11"/>
          </p:nvPr>
        </p:nvSpPr>
        <p:spPr/>
        <p:txBody>
          <a:bodyPr/>
          <a:lstStyle/>
          <a:p>
            <a:endParaRPr lang="he-IL">
              <a:solidFill>
                <a:prstClr val="black">
                  <a:tint val="75000"/>
                </a:prstClr>
              </a:solidFill>
            </a:endParaRPr>
          </a:p>
        </p:txBody>
      </p:sp>
      <p:sp>
        <p:nvSpPr>
          <p:cNvPr id="5" name="Slide Number Placeholder 4"/>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4303187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3" name="Footer Placeholder 2"/>
          <p:cNvSpPr>
            <a:spLocks noGrp="1"/>
          </p:cNvSpPr>
          <p:nvPr>
            <p:ph type="ftr" sz="quarter" idx="11"/>
          </p:nvPr>
        </p:nvSpPr>
        <p:spPr/>
        <p:txBody>
          <a:bodyPr/>
          <a:lstStyle/>
          <a:p>
            <a:endParaRPr lang="he-IL">
              <a:solidFill>
                <a:prstClr val="black">
                  <a:tint val="75000"/>
                </a:prstClr>
              </a:solidFill>
            </a:endParaRPr>
          </a:p>
        </p:txBody>
      </p:sp>
      <p:sp>
        <p:nvSpPr>
          <p:cNvPr id="4" name="Slide Number Placeholder 3"/>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30057834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6" name="Footer Placeholder 5"/>
          <p:cNvSpPr>
            <a:spLocks noGrp="1"/>
          </p:cNvSpPr>
          <p:nvPr>
            <p:ph type="ftr" sz="quarter" idx="11"/>
          </p:nvPr>
        </p:nvSpPr>
        <p:spPr/>
        <p:txBody>
          <a:bodyPr/>
          <a:lstStyle/>
          <a:p>
            <a:endParaRPr lang="he-IL">
              <a:solidFill>
                <a:prstClr val="black">
                  <a:tint val="75000"/>
                </a:prstClr>
              </a:solidFill>
            </a:endParaRPr>
          </a:p>
        </p:txBody>
      </p:sp>
      <p:sp>
        <p:nvSpPr>
          <p:cNvPr id="7" name="Slide Number Placeholder 6"/>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32356885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6" name="Footer Placeholder 5"/>
          <p:cNvSpPr>
            <a:spLocks noGrp="1"/>
          </p:cNvSpPr>
          <p:nvPr>
            <p:ph type="ftr" sz="quarter" idx="11"/>
          </p:nvPr>
        </p:nvSpPr>
        <p:spPr/>
        <p:txBody>
          <a:bodyPr/>
          <a:lstStyle/>
          <a:p>
            <a:endParaRPr lang="he-IL">
              <a:solidFill>
                <a:prstClr val="black">
                  <a:tint val="75000"/>
                </a:prstClr>
              </a:solidFill>
            </a:endParaRPr>
          </a:p>
        </p:txBody>
      </p:sp>
      <p:sp>
        <p:nvSpPr>
          <p:cNvPr id="7" name="Slide Number Placeholder 6"/>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72454468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p>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80265493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11"/>
          </p:nvPr>
        </p:nvSpPr>
        <p:spPr/>
        <p:txBody>
          <a:bodyPr/>
          <a:lstStyle/>
          <a:p>
            <a:endParaRPr lang="he-IL">
              <a:solidFill>
                <a:prstClr val="black">
                  <a:tint val="75000"/>
                </a:prstClr>
              </a:solidFill>
            </a:endParaRPr>
          </a:p>
        </p:txBody>
      </p:sp>
      <p:sp>
        <p:nvSpPr>
          <p:cNvPr id="6" name="Slide Number Placeholder 5"/>
          <p:cNvSpPr>
            <a:spLocks noGrp="1"/>
          </p:cNvSpPr>
          <p:nvPr>
            <p:ph type="sldNum" sz="quarter" idx="12"/>
          </p:nvPr>
        </p:nvSpPr>
        <p:spPr/>
        <p:txBody>
          <a:body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25208926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457200" y="207504"/>
            <a:ext cx="8229600" cy="1392599"/>
          </a:xfrm>
          <a:prstGeom prst="rect">
            <a:avLst/>
          </a:prstGeom>
          <a:noFill/>
          <a:ln>
            <a:noFill/>
          </a:ln>
        </p:spPr>
        <p:txBody>
          <a:bodyPr lIns="91425" tIns="91425" rIns="91425" bIns="91425" anchor="b" anchorCtr="0"/>
          <a:lstStyle>
            <a:lvl1pPr algn="l" rtl="0">
              <a:spcBef>
                <a:spcPts val="0"/>
              </a:spcBef>
              <a:buSzPct val="100000"/>
              <a:buFont typeface="Georgia"/>
              <a:buNone/>
              <a:defRPr sz="4800" b="0">
                <a:solidFill>
                  <a:schemeClr val="dk2"/>
                </a:solidFill>
                <a:latin typeface="Georgia"/>
                <a:ea typeface="Georgia"/>
                <a:cs typeface="Georgia"/>
                <a:sym typeface="Georgia"/>
              </a:defRPr>
            </a:lvl1pPr>
            <a:lvl2pPr algn="l" rtl="0">
              <a:spcBef>
                <a:spcPts val="0"/>
              </a:spcBef>
              <a:buSzPct val="100000"/>
              <a:buFont typeface="Georgia"/>
              <a:buNone/>
              <a:defRPr sz="4800" b="0">
                <a:solidFill>
                  <a:schemeClr val="dk2"/>
                </a:solidFill>
                <a:latin typeface="Georgia"/>
                <a:ea typeface="Georgia"/>
                <a:cs typeface="Georgia"/>
                <a:sym typeface="Georgia"/>
              </a:defRPr>
            </a:lvl2pPr>
            <a:lvl3pPr algn="l" rtl="0">
              <a:spcBef>
                <a:spcPts val="0"/>
              </a:spcBef>
              <a:buSzPct val="100000"/>
              <a:buFont typeface="Georgia"/>
              <a:buNone/>
              <a:defRPr sz="4800" b="0">
                <a:solidFill>
                  <a:schemeClr val="dk2"/>
                </a:solidFill>
                <a:latin typeface="Georgia"/>
                <a:ea typeface="Georgia"/>
                <a:cs typeface="Georgia"/>
                <a:sym typeface="Georgia"/>
              </a:defRPr>
            </a:lvl3pPr>
            <a:lvl4pPr algn="l" rtl="0">
              <a:spcBef>
                <a:spcPts val="0"/>
              </a:spcBef>
              <a:buSzPct val="100000"/>
              <a:buFont typeface="Georgia"/>
              <a:buNone/>
              <a:defRPr sz="4800" b="0">
                <a:solidFill>
                  <a:schemeClr val="dk2"/>
                </a:solidFill>
                <a:latin typeface="Georgia"/>
                <a:ea typeface="Georgia"/>
                <a:cs typeface="Georgia"/>
                <a:sym typeface="Georgia"/>
              </a:defRPr>
            </a:lvl4pPr>
            <a:lvl5pPr algn="l" rtl="0">
              <a:spcBef>
                <a:spcPts val="0"/>
              </a:spcBef>
              <a:buSzPct val="100000"/>
              <a:buFont typeface="Georgia"/>
              <a:buNone/>
              <a:defRPr sz="4800" b="0">
                <a:solidFill>
                  <a:schemeClr val="dk2"/>
                </a:solidFill>
                <a:latin typeface="Georgia"/>
                <a:ea typeface="Georgia"/>
                <a:cs typeface="Georgia"/>
                <a:sym typeface="Georgia"/>
              </a:defRPr>
            </a:lvl5pPr>
            <a:lvl6pPr algn="l" rtl="0">
              <a:spcBef>
                <a:spcPts val="0"/>
              </a:spcBef>
              <a:buSzPct val="100000"/>
              <a:buFont typeface="Georgia"/>
              <a:buNone/>
              <a:defRPr sz="4800" b="0">
                <a:solidFill>
                  <a:schemeClr val="dk2"/>
                </a:solidFill>
                <a:latin typeface="Georgia"/>
                <a:ea typeface="Georgia"/>
                <a:cs typeface="Georgia"/>
                <a:sym typeface="Georgia"/>
              </a:defRPr>
            </a:lvl6pPr>
            <a:lvl7pPr algn="l" rtl="0">
              <a:spcBef>
                <a:spcPts val="0"/>
              </a:spcBef>
              <a:buSzPct val="100000"/>
              <a:buFont typeface="Georgia"/>
              <a:buNone/>
              <a:defRPr sz="4800" b="0">
                <a:solidFill>
                  <a:schemeClr val="dk2"/>
                </a:solidFill>
                <a:latin typeface="Georgia"/>
                <a:ea typeface="Georgia"/>
                <a:cs typeface="Georgia"/>
                <a:sym typeface="Georgia"/>
              </a:defRPr>
            </a:lvl7pPr>
            <a:lvl8pPr algn="l" rtl="0">
              <a:spcBef>
                <a:spcPts val="0"/>
              </a:spcBef>
              <a:buSzPct val="100000"/>
              <a:buFont typeface="Georgia"/>
              <a:buNone/>
              <a:defRPr sz="4800" b="0">
                <a:solidFill>
                  <a:schemeClr val="dk2"/>
                </a:solidFill>
                <a:latin typeface="Georgia"/>
                <a:ea typeface="Georgia"/>
                <a:cs typeface="Georgia"/>
                <a:sym typeface="Georgia"/>
              </a:defRPr>
            </a:lvl8pPr>
            <a:lvl9pPr algn="l" rtl="0">
              <a:spcBef>
                <a:spcPts val="0"/>
              </a:spcBef>
              <a:buSzPct val="100000"/>
              <a:buFont typeface="Georgia"/>
              <a:buNone/>
              <a:defRPr sz="4800" b="0">
                <a:solidFill>
                  <a:schemeClr val="dk2"/>
                </a:solidFill>
                <a:latin typeface="Georgia"/>
                <a:ea typeface="Georgia"/>
                <a:cs typeface="Georgia"/>
                <a:sym typeface="Georgia"/>
              </a:defRPr>
            </a:lvl9pPr>
          </a:lstStyle>
          <a:p>
            <a:endParaRPr/>
          </a:p>
        </p:txBody>
      </p:sp>
      <p:sp>
        <p:nvSpPr>
          <p:cNvPr id="61" name="Shape 61"/>
          <p:cNvSpPr txBox="1">
            <a:spLocks noGrp="1"/>
          </p:cNvSpPr>
          <p:nvPr>
            <p:ph type="body" idx="1"/>
          </p:nvPr>
        </p:nvSpPr>
        <p:spPr>
          <a:xfrm>
            <a:off x="457200" y="1730374"/>
            <a:ext cx="8229600" cy="4837499"/>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extLst>
      <p:ext uri="{BB962C8B-B14F-4D97-AF65-F5344CB8AC3E}">
        <p14:creationId xmlns:p14="http://schemas.microsoft.com/office/powerpoint/2010/main" val="3101027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70BE799-4E8A-47F3-9304-AA5E01CE764A}" type="datetime1">
              <a:rPr lang="en-US" smtClean="0">
                <a:solidFill>
                  <a:prstClr val="black">
                    <a:tint val="75000"/>
                  </a:prstClr>
                </a:solidFill>
              </a:rPr>
              <a:pPr/>
              <a:t>10/17/2018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7271463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B51619-00BE-45FF-A9C4-8E7131A5C648}" type="datetime1">
              <a:rPr lang="en-US" smtClean="0">
                <a:solidFill>
                  <a:prstClr val="black">
                    <a:tint val="75000"/>
                  </a:prstClr>
                </a:solidFill>
              </a:rPr>
              <a:pPr/>
              <a:t>10/17/2018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772772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16097799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27F331-1CDC-415C-8321-F206B906B0F6}" type="datetime1">
              <a:rPr lang="en-US" smtClean="0">
                <a:solidFill>
                  <a:prstClr val="black">
                    <a:tint val="75000"/>
                  </a:prstClr>
                </a:solidFill>
              </a:rPr>
              <a:pPr/>
              <a:t>10/17/2018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4796881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8A6CC6E-BD19-4673-8B57-DB366769B079}" type="datetime1">
              <a:rPr lang="en-US" smtClean="0">
                <a:solidFill>
                  <a:prstClr val="black">
                    <a:tint val="75000"/>
                  </a:prstClr>
                </a:solidFill>
              </a:rPr>
              <a:pPr/>
              <a:t>10/17/2018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1586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1F685B-4E7F-4ECD-A42D-CC2AF418F995}" type="datetime1">
              <a:rPr lang="en-US" smtClean="0">
                <a:solidFill>
                  <a:prstClr val="black">
                    <a:tint val="75000"/>
                  </a:prstClr>
                </a:solidFill>
              </a:rPr>
              <a:pPr/>
              <a:t>10/17/2018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57945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853FBE3-CC75-4128-8848-B7141242F402}" type="datetime1">
              <a:rPr lang="en-US" smtClean="0">
                <a:solidFill>
                  <a:prstClr val="black">
                    <a:tint val="75000"/>
                  </a:prstClr>
                </a:solidFill>
              </a:rPr>
              <a:pPr/>
              <a:t>10/17/2018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95761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94812-5A79-41C8-A7AC-DBABC87FFA5B}" type="datetime1">
              <a:rPr lang="en-US" smtClean="0">
                <a:solidFill>
                  <a:prstClr val="black">
                    <a:tint val="75000"/>
                  </a:prstClr>
                </a:solidFill>
              </a:rPr>
              <a:pPr/>
              <a:t>10/17/2018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48139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34216E-3EF1-4B6E-82F9-D136DE4E953C}" type="datetime1">
              <a:rPr lang="en-US" smtClean="0">
                <a:solidFill>
                  <a:prstClr val="black">
                    <a:tint val="75000"/>
                  </a:prstClr>
                </a:solidFill>
              </a:rPr>
              <a:pPr/>
              <a:t>10/17/2018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565208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C0E23C8-567F-4B6E-A7CF-A57B8C880C10}" type="datetime1">
              <a:rPr lang="en-US" smtClean="0">
                <a:solidFill>
                  <a:prstClr val="black">
                    <a:tint val="75000"/>
                  </a:prstClr>
                </a:solidFill>
              </a:rPr>
              <a:pPr/>
              <a:t>10/17/2018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0585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2A203A-9084-4407-877F-325D279FB043}" type="datetime1">
              <a:rPr lang="en-US" smtClean="0">
                <a:solidFill>
                  <a:prstClr val="black">
                    <a:tint val="75000"/>
                  </a:prstClr>
                </a:solidFill>
              </a:rPr>
              <a:pPr/>
              <a:t>10/17/2018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561649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0F67F2-48F3-4C68-9DD3-1498871C893A}" type="datetime1">
              <a:rPr lang="en-US" smtClean="0">
                <a:solidFill>
                  <a:prstClr val="black">
                    <a:tint val="75000"/>
                  </a:prstClr>
                </a:solidFill>
              </a:rPr>
              <a:pPr/>
              <a:t>10/17/2018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30EA680-D336-4FF7-8B7A-9848BB0A1C3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093740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3010" name="Rectangle 2"/>
          <p:cNvSpPr>
            <a:spLocks noChangeArrowheads="1"/>
          </p:cNvSpPr>
          <p:nvPr/>
        </p:nvSpPr>
        <p:spPr bwMode="invGray">
          <a:xfrm>
            <a:off x="8809038" y="0"/>
            <a:ext cx="334962" cy="6858000"/>
          </a:xfrm>
          <a:prstGeom prst="rect">
            <a:avLst/>
          </a:prstGeom>
          <a:gradFill rotWithShape="0">
            <a:gsLst>
              <a:gs pos="0">
                <a:schemeClr val="accent2"/>
              </a:gs>
              <a:gs pos="50000">
                <a:schemeClr val="hlink"/>
              </a:gs>
              <a:gs pos="100000">
                <a:schemeClr val="accent2"/>
              </a:gs>
            </a:gsLst>
            <a:lin ang="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1" name="Freeform 3"/>
          <p:cNvSpPr>
            <a:spLocks/>
          </p:cNvSpPr>
          <p:nvPr/>
        </p:nvSpPr>
        <p:spPr bwMode="white">
          <a:xfrm>
            <a:off x="-9525" y="4489450"/>
            <a:ext cx="5754688"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gs>
              <a:gs pos="100000">
                <a:schemeClr val="bg1"/>
              </a:gs>
            </a:gsLst>
            <a:lin ang="5400000" scaled="1"/>
          </a:gra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3012" name="Freeform 4"/>
          <p:cNvSpPr>
            <a:spLocks/>
          </p:cNvSpPr>
          <p:nvPr/>
        </p:nvSpPr>
        <p:spPr bwMode="white">
          <a:xfrm>
            <a:off x="0" y="3817938"/>
            <a:ext cx="8164513"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3" name="Freeform 5"/>
          <p:cNvSpPr>
            <a:spLocks/>
          </p:cNvSpPr>
          <p:nvPr/>
        </p:nvSpPr>
        <p:spPr bwMode="white">
          <a:xfrm>
            <a:off x="0" y="3146425"/>
            <a:ext cx="9144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4" name="Freeform 6"/>
          <p:cNvSpPr>
            <a:spLocks/>
          </p:cNvSpPr>
          <p:nvPr/>
        </p:nvSpPr>
        <p:spPr bwMode="white">
          <a:xfrm>
            <a:off x="0" y="2460625"/>
            <a:ext cx="9144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5" name="Freeform 7"/>
          <p:cNvSpPr>
            <a:spLocks/>
          </p:cNvSpPr>
          <p:nvPr/>
        </p:nvSpPr>
        <p:spPr bwMode="white">
          <a:xfrm>
            <a:off x="0" y="1793875"/>
            <a:ext cx="9144000" cy="1539875"/>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6" name="Freeform 8"/>
          <p:cNvSpPr>
            <a:spLocks/>
          </p:cNvSpPr>
          <p:nvPr/>
        </p:nvSpPr>
        <p:spPr bwMode="white">
          <a:xfrm>
            <a:off x="0" y="-20638"/>
            <a:ext cx="9144000" cy="1682751"/>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7" name="Freeform 9"/>
          <p:cNvSpPr>
            <a:spLocks/>
          </p:cNvSpPr>
          <p:nvPr/>
        </p:nvSpPr>
        <p:spPr bwMode="white">
          <a:xfrm>
            <a:off x="0" y="-20638"/>
            <a:ext cx="8388350" cy="106838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8" name="Freeform 10"/>
          <p:cNvSpPr>
            <a:spLocks/>
          </p:cNvSpPr>
          <p:nvPr/>
        </p:nvSpPr>
        <p:spPr bwMode="white">
          <a:xfrm>
            <a:off x="0" y="-20638"/>
            <a:ext cx="4578350"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3019" name="Rectangle 11"/>
          <p:cNvSpPr>
            <a:spLocks noGrp="1" noChangeArrowheads="1"/>
          </p:cNvSpPr>
          <p:nvPr>
            <p:ph type="ctrTitle"/>
          </p:nvPr>
        </p:nvSpPr>
        <p:spPr>
          <a:xfrm>
            <a:off x="685800" y="2286000"/>
            <a:ext cx="7772400" cy="1143000"/>
          </a:xfrm>
        </p:spPr>
        <p:txBody>
          <a:bodyPr/>
          <a:lstStyle>
            <a:lvl1pPr>
              <a:defRPr/>
            </a:lvl1pPr>
          </a:lstStyle>
          <a:p>
            <a:pPr lvl="0"/>
            <a:r>
              <a:rPr lang="en-US" altLang="he-IL" noProof="0" smtClean="0"/>
              <a:t>Click to edit Master title style</a:t>
            </a:r>
          </a:p>
        </p:txBody>
      </p:sp>
      <p:sp>
        <p:nvSpPr>
          <p:cNvPr id="43020" name="Rectangle 12"/>
          <p:cNvSpPr>
            <a:spLocks noGrp="1" noChangeArrowheads="1"/>
          </p:cNvSpPr>
          <p:nvPr>
            <p:ph type="subTitle" idx="1"/>
          </p:nvPr>
        </p:nvSpPr>
        <p:spPr>
          <a:xfrm>
            <a:off x="1371600" y="3886200"/>
            <a:ext cx="6400800" cy="1752600"/>
          </a:xfrm>
        </p:spPr>
        <p:txBody>
          <a:bodyPr/>
          <a:lstStyle>
            <a:lvl1pPr marL="0" indent="0" algn="ctr">
              <a:defRPr/>
            </a:lvl1pPr>
          </a:lstStyle>
          <a:p>
            <a:pPr lvl="0"/>
            <a:r>
              <a:rPr lang="en-US" altLang="he-IL" noProof="0" smtClean="0"/>
              <a:t>Click to edit Master subtitle style</a:t>
            </a:r>
          </a:p>
        </p:txBody>
      </p:sp>
      <p:sp>
        <p:nvSpPr>
          <p:cNvPr id="43021" name="Rectangle 13"/>
          <p:cNvSpPr>
            <a:spLocks noGrp="1" noChangeArrowheads="1"/>
          </p:cNvSpPr>
          <p:nvPr>
            <p:ph type="dt" sz="half" idx="2"/>
          </p:nvPr>
        </p:nvSpPr>
        <p:spPr>
          <a:xfrm>
            <a:off x="685800" y="6248400"/>
            <a:ext cx="1905000" cy="457200"/>
          </a:xfrm>
        </p:spPr>
        <p:txBody>
          <a:bodyPr/>
          <a:lstStyle>
            <a:lvl1pPr>
              <a:defRPr>
                <a:solidFill>
                  <a:schemeClr val="tx1"/>
                </a:solidFill>
              </a:defRPr>
            </a:lvl1pPr>
          </a:lstStyle>
          <a:p>
            <a:endParaRPr lang="en-US" altLang="he-IL">
              <a:solidFill>
                <a:srgbClr val="000000"/>
              </a:solidFill>
            </a:endParaRPr>
          </a:p>
        </p:txBody>
      </p:sp>
      <p:sp>
        <p:nvSpPr>
          <p:cNvPr id="43022" name="Rectangle 14"/>
          <p:cNvSpPr>
            <a:spLocks noGrp="1" noChangeArrowheads="1"/>
          </p:cNvSpPr>
          <p:nvPr>
            <p:ph type="ftr" sz="quarter" idx="3"/>
          </p:nvPr>
        </p:nvSpPr>
        <p:spPr>
          <a:xfrm>
            <a:off x="3124200" y="6248400"/>
            <a:ext cx="3248000" cy="457200"/>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
        <p:nvSpPr>
          <p:cNvPr id="43023" name="Rectangle 15"/>
          <p:cNvSpPr>
            <a:spLocks noGrp="1" noChangeArrowheads="1"/>
          </p:cNvSpPr>
          <p:nvPr>
            <p:ph type="sldNum" sz="quarter" idx="4"/>
          </p:nvPr>
        </p:nvSpPr>
        <p:spPr>
          <a:xfrm>
            <a:off x="6553200" y="6248400"/>
            <a:ext cx="1905000" cy="457200"/>
          </a:xfrm>
        </p:spPr>
        <p:txBody>
          <a:bodyPr/>
          <a:lstStyle>
            <a:lvl1pPr>
              <a:defRPr/>
            </a:lvl1pPr>
          </a:lstStyle>
          <a:p>
            <a:fld id="{C5A83A43-70D1-4D89-AA01-256AA0BF0A89}" type="slidenum">
              <a:rPr lang="he-IL" altLang="he-IL">
                <a:solidFill>
                  <a:srgbClr val="000000"/>
                </a:solidFill>
              </a:rPr>
              <a:pPr/>
              <a:t>‹#›</a:t>
            </a:fld>
            <a:endParaRPr lang="en-US" altLang="he-IL">
              <a:solidFill>
                <a:srgbClr val="000000"/>
              </a:solidFill>
            </a:endParaRPr>
          </a:p>
        </p:txBody>
      </p:sp>
    </p:spTree>
    <p:extLst>
      <p:ext uri="{BB962C8B-B14F-4D97-AF65-F5344CB8AC3E}">
        <p14:creationId xmlns:p14="http://schemas.microsoft.com/office/powerpoint/2010/main" val="6752608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430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41668796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he-IL" dirty="0"/>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696B7141-94EC-4942-ABAF-84683D70C64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195513" y="6524625"/>
            <a:ext cx="4680743" cy="333375"/>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36496810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smtClean="0"/>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A9C3C35D-B06B-4D3A-B40A-1EE7F3511C55}"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a:xfrm>
            <a:off x="2195513" y="6525344"/>
            <a:ext cx="5040783" cy="288206"/>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83805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Content Placeholder 2"/>
          <p:cNvSpPr>
            <a:spLocks noGrp="1"/>
          </p:cNvSpPr>
          <p:nvPr>
            <p:ph sz="half" idx="1"/>
          </p:nvPr>
        </p:nvSpPr>
        <p:spPr>
          <a:xfrm>
            <a:off x="304800" y="1219200"/>
            <a:ext cx="4117975"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575175" y="1219200"/>
            <a:ext cx="4117975" cy="49625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0D7BAD85-726C-48C2-A98F-29BA97ECA1BD}"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195513" y="6453336"/>
            <a:ext cx="5184799" cy="216198"/>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401934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p:txBody>
          <a:bodyPr/>
          <a:lstStyle>
            <a:lvl1pPr>
              <a:defRPr/>
            </a:lvl1pPr>
          </a:lstStyle>
          <a:p>
            <a:endParaRPr lang="en-US" altLang="he-IL"/>
          </a:p>
        </p:txBody>
      </p:sp>
      <p:sp>
        <p:nvSpPr>
          <p:cNvPr id="8" name="Slide Number Placeholder 7"/>
          <p:cNvSpPr>
            <a:spLocks noGrp="1"/>
          </p:cNvSpPr>
          <p:nvPr>
            <p:ph type="sldNum" sz="quarter" idx="11"/>
          </p:nvPr>
        </p:nvSpPr>
        <p:spPr/>
        <p:txBody>
          <a:bodyPr/>
          <a:lstStyle>
            <a:lvl1pPr>
              <a:defRPr/>
            </a:lvl1pPr>
          </a:lstStyle>
          <a:p>
            <a:fld id="{1813895A-A609-4E89-9272-1F2BE144482C}"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195513" y="6525344"/>
            <a:ext cx="5040783" cy="288206"/>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2785376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lvl1pPr>
              <a:defRPr/>
            </a:lvl1pPr>
          </a:lstStyle>
          <a:p>
            <a:endParaRPr lang="en-US" altLang="he-IL"/>
          </a:p>
        </p:txBody>
      </p:sp>
      <p:sp>
        <p:nvSpPr>
          <p:cNvPr id="4" name="Slide Number Placeholder 3"/>
          <p:cNvSpPr>
            <a:spLocks noGrp="1"/>
          </p:cNvSpPr>
          <p:nvPr>
            <p:ph type="sldNum" sz="quarter" idx="11"/>
          </p:nvPr>
        </p:nvSpPr>
        <p:spPr/>
        <p:txBody>
          <a:bodyPr/>
          <a:lstStyle>
            <a:lvl1pPr>
              <a:defRPr/>
            </a:lvl1pPr>
          </a:lstStyle>
          <a:p>
            <a:fld id="{2AA760AB-97D1-4BF8-9E68-32E74AB9ECBE}" type="slidenum">
              <a:rPr lang="he-IL" altLang="he-IL">
                <a:solidFill>
                  <a:srgbClr val="000000"/>
                </a:solidFill>
              </a:rPr>
              <a:pPr/>
              <a:t>‹#›</a:t>
            </a:fld>
            <a:endParaRPr lang="en-US" altLang="he-IL">
              <a:solidFill>
                <a:srgbClr val="000000"/>
              </a:solidFill>
            </a:endParaRPr>
          </a:p>
        </p:txBody>
      </p:sp>
      <p:sp>
        <p:nvSpPr>
          <p:cNvPr id="5" name="Footer Placeholder 4"/>
          <p:cNvSpPr>
            <a:spLocks noGrp="1"/>
          </p:cNvSpPr>
          <p:nvPr>
            <p:ph type="ftr" sz="quarter" idx="12"/>
          </p:nvPr>
        </p:nvSpPr>
        <p:spPr>
          <a:xfrm>
            <a:off x="2195513" y="6453337"/>
            <a:ext cx="4968775" cy="360214"/>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15623822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ltLang="he-IL"/>
          </a:p>
        </p:txBody>
      </p:sp>
      <p:sp>
        <p:nvSpPr>
          <p:cNvPr id="3" name="Slide Number Placeholder 2"/>
          <p:cNvSpPr>
            <a:spLocks noGrp="1"/>
          </p:cNvSpPr>
          <p:nvPr>
            <p:ph type="sldNum" sz="quarter" idx="11"/>
          </p:nvPr>
        </p:nvSpPr>
        <p:spPr/>
        <p:txBody>
          <a:bodyPr/>
          <a:lstStyle>
            <a:lvl1pPr>
              <a:defRPr/>
            </a:lvl1pPr>
          </a:lstStyle>
          <a:p>
            <a:fld id="{09413F2E-ADFA-46AB-BA18-ED770465808C}" type="slidenum">
              <a:rPr lang="he-IL" altLang="he-IL">
                <a:solidFill>
                  <a:srgbClr val="000000"/>
                </a:solidFill>
              </a:rPr>
              <a:pPr/>
              <a:t>‹#›</a:t>
            </a:fld>
            <a:endParaRPr lang="en-US" altLang="he-IL">
              <a:solidFill>
                <a:srgbClr val="000000"/>
              </a:solidFill>
            </a:endParaRPr>
          </a:p>
        </p:txBody>
      </p:sp>
      <p:sp>
        <p:nvSpPr>
          <p:cNvPr id="4" name="Footer Placeholder 3"/>
          <p:cNvSpPr>
            <a:spLocks noGrp="1"/>
          </p:cNvSpPr>
          <p:nvPr>
            <p:ph type="ftr" sz="quarter" idx="12"/>
          </p:nvPr>
        </p:nvSpPr>
        <p:spPr>
          <a:xfrm>
            <a:off x="2195513" y="6525344"/>
            <a:ext cx="5472831" cy="288206"/>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7011586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76921BD3-52AB-4DEF-9024-CC1A62EB974A}"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195513" y="6453337"/>
            <a:ext cx="5184799" cy="360214"/>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355532481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ltLang="he-IL"/>
          </a:p>
        </p:txBody>
      </p:sp>
      <p:sp>
        <p:nvSpPr>
          <p:cNvPr id="6" name="Slide Number Placeholder 5"/>
          <p:cNvSpPr>
            <a:spLocks noGrp="1"/>
          </p:cNvSpPr>
          <p:nvPr>
            <p:ph type="sldNum" sz="quarter" idx="11"/>
          </p:nvPr>
        </p:nvSpPr>
        <p:spPr/>
        <p:txBody>
          <a:bodyPr/>
          <a:lstStyle>
            <a:lvl1pPr>
              <a:defRPr/>
            </a:lvl1pPr>
          </a:lstStyle>
          <a:p>
            <a:fld id="{9837BFED-4264-44F0-8A37-D476C6016C32}"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195513" y="6453337"/>
            <a:ext cx="5904879" cy="360214"/>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18348426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76B2D9B6-6627-415D-AFA6-95CB4B06DE8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34033076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8288" y="152400"/>
            <a:ext cx="2128837" cy="6029325"/>
          </a:xfrm>
        </p:spPr>
        <p:txBody>
          <a:bodyPr vert="eaVert"/>
          <a:lstStyle/>
          <a:p>
            <a:r>
              <a:rPr lang="en-US" smtClean="0"/>
              <a:t>Click to edit Master title style</a:t>
            </a:r>
            <a:endParaRPr lang="he-IL"/>
          </a:p>
        </p:txBody>
      </p:sp>
      <p:sp>
        <p:nvSpPr>
          <p:cNvPr id="3" name="Vertical Text Placeholder 2"/>
          <p:cNvSpPr>
            <a:spLocks noGrp="1"/>
          </p:cNvSpPr>
          <p:nvPr>
            <p:ph type="body" orient="vert" idx="1"/>
          </p:nvPr>
        </p:nvSpPr>
        <p:spPr>
          <a:xfrm>
            <a:off x="228600" y="152400"/>
            <a:ext cx="6237288" cy="60293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10"/>
          </p:nvPr>
        </p:nvSpPr>
        <p:spPr/>
        <p:txBody>
          <a:bodyPr/>
          <a:lstStyle>
            <a:lvl1pPr>
              <a:defRPr/>
            </a:lvl1pPr>
          </a:lstStyle>
          <a:p>
            <a:endParaRPr lang="en-US" altLang="he-IL"/>
          </a:p>
        </p:txBody>
      </p:sp>
      <p:sp>
        <p:nvSpPr>
          <p:cNvPr id="5" name="Slide Number Placeholder 4"/>
          <p:cNvSpPr>
            <a:spLocks noGrp="1"/>
          </p:cNvSpPr>
          <p:nvPr>
            <p:ph type="sldNum" sz="quarter" idx="11"/>
          </p:nvPr>
        </p:nvSpPr>
        <p:spPr/>
        <p:txBody>
          <a:bodyPr/>
          <a:lstStyle>
            <a:lvl1pPr>
              <a:defRPr/>
            </a:lvl1pPr>
          </a:lstStyle>
          <a:p>
            <a:fld id="{D503094F-1CEB-4137-8DEC-5D5385A246D3}" type="slidenum">
              <a:rPr lang="he-IL" altLang="he-IL">
                <a:solidFill>
                  <a:srgbClr val="000000"/>
                </a:solidFill>
              </a:rPr>
              <a:pPr/>
              <a:t>‹#›</a:t>
            </a:fld>
            <a:endParaRPr lang="en-US" altLang="he-IL">
              <a:solidFill>
                <a:srgbClr val="000000"/>
              </a:solidFill>
            </a:endParaRPr>
          </a:p>
        </p:txBody>
      </p:sp>
      <p:sp>
        <p:nvSpPr>
          <p:cNvPr id="6" name="Footer Placeholder 5"/>
          <p:cNvSpPr>
            <a:spLocks noGrp="1"/>
          </p:cNvSpPr>
          <p:nvPr>
            <p:ph type="ftr" sz="quarter" idx="12"/>
          </p:nvPr>
        </p:nvSpPr>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3701641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he-IL"/>
          </a:p>
        </p:txBody>
      </p:sp>
      <p:sp>
        <p:nvSpPr>
          <p:cNvPr id="3" name="Date Placeholder 2"/>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30280813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18525" cy="990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304800" y="1219200"/>
            <a:ext cx="4117975" cy="4962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half" idx="2"/>
          </p:nvPr>
        </p:nvSpPr>
        <p:spPr>
          <a:xfrm>
            <a:off x="4575175" y="1219200"/>
            <a:ext cx="4117975" cy="4962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Date Placeholder 4"/>
          <p:cNvSpPr>
            <a:spLocks noGrp="1"/>
          </p:cNvSpPr>
          <p:nvPr>
            <p:ph type="dt" sz="half" idx="10"/>
          </p:nvPr>
        </p:nvSpPr>
        <p:spPr>
          <a:xfrm>
            <a:off x="250825" y="6380163"/>
            <a:ext cx="1905000" cy="457200"/>
          </a:xfrm>
        </p:spPr>
        <p:txBody>
          <a:bodyPr/>
          <a:lstStyle>
            <a:lvl1pPr>
              <a:defRPr/>
            </a:lvl1pPr>
          </a:lstStyle>
          <a:p>
            <a:endParaRPr lang="en-US" altLang="he-IL"/>
          </a:p>
        </p:txBody>
      </p:sp>
      <p:sp>
        <p:nvSpPr>
          <p:cNvPr id="6" name="Slide Number Placeholder 5"/>
          <p:cNvSpPr>
            <a:spLocks noGrp="1"/>
          </p:cNvSpPr>
          <p:nvPr>
            <p:ph type="sldNum" sz="quarter" idx="11"/>
          </p:nvPr>
        </p:nvSpPr>
        <p:spPr>
          <a:xfrm>
            <a:off x="6788150" y="6380163"/>
            <a:ext cx="1905000" cy="457200"/>
          </a:xfrm>
        </p:spPr>
        <p:txBody>
          <a:bodyPr/>
          <a:lstStyle>
            <a:lvl1pPr>
              <a:defRPr/>
            </a:lvl1pPr>
          </a:lstStyle>
          <a:p>
            <a:fld id="{8E8EBA6D-DEDA-4609-938C-95DAD0395009}" type="slidenum">
              <a:rPr lang="he-IL" altLang="he-IL">
                <a:solidFill>
                  <a:srgbClr val="000000"/>
                </a:solidFill>
              </a:rPr>
              <a:pPr/>
              <a:t>‹#›</a:t>
            </a:fld>
            <a:endParaRPr lang="en-US" altLang="he-IL">
              <a:solidFill>
                <a:srgbClr val="000000"/>
              </a:solidFill>
            </a:endParaRPr>
          </a:p>
        </p:txBody>
      </p:sp>
      <p:sp>
        <p:nvSpPr>
          <p:cNvPr id="7" name="Footer Placeholder 6"/>
          <p:cNvSpPr>
            <a:spLocks noGrp="1"/>
          </p:cNvSpPr>
          <p:nvPr>
            <p:ph type="ftr" sz="quarter" idx="12"/>
          </p:nvPr>
        </p:nvSpPr>
        <p:spPr>
          <a:xfrm>
            <a:off x="2195513" y="6524625"/>
            <a:ext cx="4537075" cy="288925"/>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2106795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18525" cy="990600"/>
          </a:xfrm>
        </p:spPr>
        <p:txBody>
          <a:bodyPr/>
          <a:lstStyle/>
          <a:p>
            <a:r>
              <a:rPr lang="en-US" smtClean="0"/>
              <a:t>Click to edit Master title style</a:t>
            </a:r>
            <a:endParaRPr lang="he-IL"/>
          </a:p>
        </p:txBody>
      </p:sp>
      <p:sp>
        <p:nvSpPr>
          <p:cNvPr id="3" name="Text Placeholder 2"/>
          <p:cNvSpPr>
            <a:spLocks noGrp="1"/>
          </p:cNvSpPr>
          <p:nvPr>
            <p:ph type="body" sz="half" idx="1"/>
          </p:nvPr>
        </p:nvSpPr>
        <p:spPr>
          <a:xfrm>
            <a:off x="304800" y="1219200"/>
            <a:ext cx="4117975" cy="4962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quarter" idx="2"/>
          </p:nvPr>
        </p:nvSpPr>
        <p:spPr>
          <a:xfrm>
            <a:off x="4575175" y="1219200"/>
            <a:ext cx="4117975" cy="2405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Content Placeholder 4"/>
          <p:cNvSpPr>
            <a:spLocks noGrp="1"/>
          </p:cNvSpPr>
          <p:nvPr>
            <p:ph sz="quarter" idx="3"/>
          </p:nvPr>
        </p:nvSpPr>
        <p:spPr>
          <a:xfrm>
            <a:off x="4575175" y="3776663"/>
            <a:ext cx="4117975"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Date Placeholder 5"/>
          <p:cNvSpPr>
            <a:spLocks noGrp="1"/>
          </p:cNvSpPr>
          <p:nvPr>
            <p:ph type="dt" sz="half" idx="10"/>
          </p:nvPr>
        </p:nvSpPr>
        <p:spPr>
          <a:xfrm>
            <a:off x="250825" y="6380163"/>
            <a:ext cx="1905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6788150" y="6380163"/>
            <a:ext cx="1905000" cy="457200"/>
          </a:xfrm>
        </p:spPr>
        <p:txBody>
          <a:bodyPr/>
          <a:lstStyle>
            <a:lvl1pPr>
              <a:defRPr/>
            </a:lvl1pPr>
          </a:lstStyle>
          <a:p>
            <a:fld id="{50B40A33-B11C-4550-9323-825B019ECA14}"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195513" y="6524625"/>
            <a:ext cx="4537075" cy="288925"/>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17482726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228600" y="152400"/>
            <a:ext cx="8518525" cy="990600"/>
          </a:xfrm>
        </p:spPr>
        <p:txBody>
          <a:bodyPr/>
          <a:lstStyle/>
          <a:p>
            <a:r>
              <a:rPr lang="en-US" smtClean="0"/>
              <a:t>Click to edit Master title style</a:t>
            </a:r>
            <a:endParaRPr lang="he-IL"/>
          </a:p>
        </p:txBody>
      </p:sp>
      <p:sp>
        <p:nvSpPr>
          <p:cNvPr id="3" name="Content Placeholder 2"/>
          <p:cNvSpPr>
            <a:spLocks noGrp="1"/>
          </p:cNvSpPr>
          <p:nvPr>
            <p:ph sz="quarter" idx="1"/>
          </p:nvPr>
        </p:nvSpPr>
        <p:spPr>
          <a:xfrm>
            <a:off x="304800" y="1219200"/>
            <a:ext cx="4117975" cy="2405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quarter" idx="2"/>
          </p:nvPr>
        </p:nvSpPr>
        <p:spPr>
          <a:xfrm>
            <a:off x="4575175" y="1219200"/>
            <a:ext cx="4117975" cy="2405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Content Placeholder 4"/>
          <p:cNvSpPr>
            <a:spLocks noGrp="1"/>
          </p:cNvSpPr>
          <p:nvPr>
            <p:ph sz="quarter" idx="3"/>
          </p:nvPr>
        </p:nvSpPr>
        <p:spPr>
          <a:xfrm>
            <a:off x="304800" y="3776663"/>
            <a:ext cx="4117975"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Content Placeholder 5"/>
          <p:cNvSpPr>
            <a:spLocks noGrp="1"/>
          </p:cNvSpPr>
          <p:nvPr>
            <p:ph sz="quarter" idx="4"/>
          </p:nvPr>
        </p:nvSpPr>
        <p:spPr>
          <a:xfrm>
            <a:off x="4575175" y="3776663"/>
            <a:ext cx="4117975"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7" name="Date Placeholder 6"/>
          <p:cNvSpPr>
            <a:spLocks noGrp="1"/>
          </p:cNvSpPr>
          <p:nvPr>
            <p:ph type="dt" sz="half" idx="10"/>
          </p:nvPr>
        </p:nvSpPr>
        <p:spPr>
          <a:xfrm>
            <a:off x="250825" y="6380163"/>
            <a:ext cx="1905000" cy="457200"/>
          </a:xfrm>
        </p:spPr>
        <p:txBody>
          <a:bodyPr/>
          <a:lstStyle>
            <a:lvl1pPr>
              <a:defRPr/>
            </a:lvl1pPr>
          </a:lstStyle>
          <a:p>
            <a:endParaRPr lang="en-US" altLang="he-IL"/>
          </a:p>
        </p:txBody>
      </p:sp>
      <p:sp>
        <p:nvSpPr>
          <p:cNvPr id="8" name="Slide Number Placeholder 7"/>
          <p:cNvSpPr>
            <a:spLocks noGrp="1"/>
          </p:cNvSpPr>
          <p:nvPr>
            <p:ph type="sldNum" sz="quarter" idx="11"/>
          </p:nvPr>
        </p:nvSpPr>
        <p:spPr>
          <a:xfrm>
            <a:off x="6788150" y="6380163"/>
            <a:ext cx="1905000" cy="457200"/>
          </a:xfrm>
        </p:spPr>
        <p:txBody>
          <a:bodyPr/>
          <a:lstStyle>
            <a:lvl1pPr>
              <a:defRPr/>
            </a:lvl1pPr>
          </a:lstStyle>
          <a:p>
            <a:fld id="{82D2108B-6B01-40A7-B846-751E26AAB5DE}" type="slidenum">
              <a:rPr lang="he-IL" altLang="he-IL">
                <a:solidFill>
                  <a:srgbClr val="000000"/>
                </a:solidFill>
              </a:rPr>
              <a:pPr/>
              <a:t>‹#›</a:t>
            </a:fld>
            <a:endParaRPr lang="en-US" altLang="he-IL">
              <a:solidFill>
                <a:srgbClr val="000000"/>
              </a:solidFill>
            </a:endParaRPr>
          </a:p>
        </p:txBody>
      </p:sp>
      <p:sp>
        <p:nvSpPr>
          <p:cNvPr id="9" name="Footer Placeholder 8"/>
          <p:cNvSpPr>
            <a:spLocks noGrp="1"/>
          </p:cNvSpPr>
          <p:nvPr>
            <p:ph type="ftr" sz="quarter" idx="12"/>
          </p:nvPr>
        </p:nvSpPr>
        <p:spPr>
          <a:xfrm>
            <a:off x="2195513" y="6524625"/>
            <a:ext cx="4537075" cy="288925"/>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15984451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518525" cy="990600"/>
          </a:xfrm>
        </p:spPr>
        <p:txBody>
          <a:bodyPr/>
          <a:lstStyle/>
          <a:p>
            <a:r>
              <a:rPr lang="en-US" smtClean="0"/>
              <a:t>Click to edit Master title style</a:t>
            </a:r>
            <a:endParaRPr lang="he-IL"/>
          </a:p>
        </p:txBody>
      </p:sp>
      <p:sp>
        <p:nvSpPr>
          <p:cNvPr id="3" name="Content Placeholder 2"/>
          <p:cNvSpPr>
            <a:spLocks noGrp="1"/>
          </p:cNvSpPr>
          <p:nvPr>
            <p:ph sz="half" idx="1"/>
          </p:nvPr>
        </p:nvSpPr>
        <p:spPr>
          <a:xfrm>
            <a:off x="304800" y="1219200"/>
            <a:ext cx="4117975" cy="4962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Content Placeholder 3"/>
          <p:cNvSpPr>
            <a:spLocks noGrp="1"/>
          </p:cNvSpPr>
          <p:nvPr>
            <p:ph sz="quarter" idx="2"/>
          </p:nvPr>
        </p:nvSpPr>
        <p:spPr>
          <a:xfrm>
            <a:off x="4575175" y="1219200"/>
            <a:ext cx="4117975" cy="24050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5" name="Content Placeholder 4"/>
          <p:cNvSpPr>
            <a:spLocks noGrp="1"/>
          </p:cNvSpPr>
          <p:nvPr>
            <p:ph sz="quarter" idx="3"/>
          </p:nvPr>
        </p:nvSpPr>
        <p:spPr>
          <a:xfrm>
            <a:off x="4575175" y="3776663"/>
            <a:ext cx="4117975" cy="24050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6" name="Date Placeholder 5"/>
          <p:cNvSpPr>
            <a:spLocks noGrp="1"/>
          </p:cNvSpPr>
          <p:nvPr>
            <p:ph type="dt" sz="half" idx="10"/>
          </p:nvPr>
        </p:nvSpPr>
        <p:spPr>
          <a:xfrm>
            <a:off x="250825" y="6380163"/>
            <a:ext cx="1905000" cy="457200"/>
          </a:xfrm>
        </p:spPr>
        <p:txBody>
          <a:bodyPr/>
          <a:lstStyle>
            <a:lvl1pPr>
              <a:defRPr/>
            </a:lvl1pPr>
          </a:lstStyle>
          <a:p>
            <a:endParaRPr lang="en-US" altLang="he-IL"/>
          </a:p>
        </p:txBody>
      </p:sp>
      <p:sp>
        <p:nvSpPr>
          <p:cNvPr id="7" name="Slide Number Placeholder 6"/>
          <p:cNvSpPr>
            <a:spLocks noGrp="1"/>
          </p:cNvSpPr>
          <p:nvPr>
            <p:ph type="sldNum" sz="quarter" idx="11"/>
          </p:nvPr>
        </p:nvSpPr>
        <p:spPr>
          <a:xfrm>
            <a:off x="6788150" y="6380163"/>
            <a:ext cx="1905000" cy="457200"/>
          </a:xfrm>
        </p:spPr>
        <p:txBody>
          <a:bodyPr/>
          <a:lstStyle>
            <a:lvl1pPr>
              <a:defRPr/>
            </a:lvl1pPr>
          </a:lstStyle>
          <a:p>
            <a:fld id="{6D812C28-B220-4D6B-A76B-5E118E57215F}" type="slidenum">
              <a:rPr lang="he-IL" altLang="he-IL">
                <a:solidFill>
                  <a:srgbClr val="000000"/>
                </a:solidFill>
              </a:rPr>
              <a:pPr/>
              <a:t>‹#›</a:t>
            </a:fld>
            <a:endParaRPr lang="en-US" altLang="he-IL">
              <a:solidFill>
                <a:srgbClr val="000000"/>
              </a:solidFill>
            </a:endParaRPr>
          </a:p>
        </p:txBody>
      </p:sp>
      <p:sp>
        <p:nvSpPr>
          <p:cNvPr id="8" name="Footer Placeholder 7"/>
          <p:cNvSpPr>
            <a:spLocks noGrp="1"/>
          </p:cNvSpPr>
          <p:nvPr>
            <p:ph type="ftr" sz="quarter" idx="12"/>
          </p:nvPr>
        </p:nvSpPr>
        <p:spPr>
          <a:xfrm>
            <a:off x="2195513" y="6524625"/>
            <a:ext cx="4537075" cy="288925"/>
          </a:xfrm>
        </p:spPr>
        <p:txBody>
          <a:bodyPr/>
          <a:lstStyle>
            <a:lvl1pPr>
              <a:defRPr/>
            </a:lvl1pPr>
          </a:lstStyle>
          <a:p>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720013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3912331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smtClean="0"/>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3433703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smtClean="0"/>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B39DA-BD94-4BD0-8E2B-0A853969E845}" type="datetimeFigureOut">
              <a:rPr lang="he-IL" smtClean="0"/>
              <a:pPr/>
              <a:t>ח'/חשון/תשע"ט</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8AE3FF1-738D-452D-A173-2302C356E271}" type="slidenum">
              <a:rPr lang="he-IL" smtClean="0"/>
              <a:pPr/>
              <a:t>‹#›</a:t>
            </a:fld>
            <a:endParaRPr lang="he-IL"/>
          </a:p>
        </p:txBody>
      </p:sp>
    </p:spTree>
    <p:extLst>
      <p:ext uri="{BB962C8B-B14F-4D97-AF65-F5344CB8AC3E}">
        <p14:creationId xmlns:p14="http://schemas.microsoft.com/office/powerpoint/2010/main" val="229255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4.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6" Type="http://schemas.openxmlformats.org/officeDocument/2006/relationships/theme" Target="../theme/theme6.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6B39DA-BD94-4BD0-8E2B-0A853969E845}" type="datetimeFigureOut">
              <a:rPr lang="he-IL" smtClean="0"/>
              <a:pPr/>
              <a:t>ח'/חשון/תשע"ט</a:t>
            </a:fld>
            <a:endParaRPr lang="he-IL"/>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8AE3FF1-738D-452D-A173-2302C356E271}" type="slidenum">
              <a:rPr lang="he-IL" smtClean="0"/>
              <a:pPr/>
              <a:t>‹#›</a:t>
            </a:fld>
            <a:endParaRPr lang="he-IL"/>
          </a:p>
        </p:txBody>
      </p:sp>
    </p:spTree>
    <p:extLst>
      <p:ext uri="{BB962C8B-B14F-4D97-AF65-F5344CB8AC3E}">
        <p14:creationId xmlns:p14="http://schemas.microsoft.com/office/powerpoint/2010/main" val="28459355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smtClean="0"/>
              <a:t>Mastertitelformat bearbeiten</a:t>
            </a:r>
          </a:p>
        </p:txBody>
      </p:sp>
      <p:sp>
        <p:nvSpPr>
          <p:cNvPr id="16387" name="Rectangle 35"/>
          <p:cNvSpPr>
            <a:spLocks noGrp="1" noChangeArrowheads="1"/>
          </p:cNvSpPr>
          <p:nvPr>
            <p:ph type="body" idx="1"/>
          </p:nvPr>
        </p:nvSpPr>
        <p:spPr bwMode="gray">
          <a:xfrm>
            <a:off x="304800" y="1485900"/>
            <a:ext cx="8532813"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smtClean="0"/>
              <a:t>Mastertextformat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sp>
        <p:nvSpPr>
          <p:cNvPr id="8" name="Slide Number Placeholder 4"/>
          <p:cNvSpPr>
            <a:spLocks noGrp="1"/>
          </p:cNvSpPr>
          <p:nvPr>
            <p:ph type="sldNum" sz="quarter" idx="4"/>
          </p:nvPr>
        </p:nvSpPr>
        <p:spPr bwMode="auto">
          <a:xfrm>
            <a:off x="8301038" y="6602413"/>
            <a:ext cx="539750" cy="144462"/>
          </a:xfrm>
          <a:prstGeom prst="rect">
            <a:avLst/>
          </a:prstGeom>
          <a:noFill/>
          <a:ln>
            <a:miter lim="800000"/>
            <a:headEnd/>
            <a:tailEnd/>
          </a:ln>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a:cs typeface="Arial" panose="020B0604020202020204" pitchFamily="34" charset="0"/>
              </a:defRPr>
            </a:lvl1pPr>
          </a:lstStyle>
          <a:p>
            <a:pPr rtl="0" fontAlgn="base">
              <a:spcAft>
                <a:spcPct val="0"/>
              </a:spcAft>
            </a:pPr>
            <a:fld id="{E0167F46-4886-40EA-B7FF-D6D77C1B5BD6}" type="slidenum">
              <a:rPr lang="he-IL" altLang="en-US" smtClean="0">
                <a:solidFill>
                  <a:srgbClr val="000000"/>
                </a:solidFill>
                <a:latin typeface="Tele-GroteskNor" charset="0"/>
              </a:rPr>
              <a:pPr rtl="0" fontAlgn="base">
                <a:spcAft>
                  <a:spcPct val="0"/>
                </a:spcAft>
              </a:pPr>
              <a:t>‹#›</a:t>
            </a:fld>
            <a:endParaRPr lang="de-DE" altLang="en-US" smtClean="0">
              <a:solidFill>
                <a:srgbClr val="000000"/>
              </a:solidFill>
              <a:latin typeface="Tele-GroteskNor" charset="0"/>
            </a:endParaRPr>
          </a:p>
        </p:txBody>
      </p:sp>
    </p:spTree>
    <p:extLst>
      <p:ext uri="{BB962C8B-B14F-4D97-AF65-F5344CB8AC3E}">
        <p14:creationId xmlns:p14="http://schemas.microsoft.com/office/powerpoint/2010/main" val="251310170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hdr="0" ftr="0" dt="0"/>
  <p:txStyles>
    <p:titleStyle>
      <a:lvl1pPr algn="l" rtl="0" eaLnBrk="0" fontAlgn="base" hangingPunct="0">
        <a:lnSpc>
          <a:spcPct val="90000"/>
        </a:lnSpc>
        <a:spcBef>
          <a:spcPct val="0"/>
        </a:spcBef>
        <a:spcAft>
          <a:spcPct val="0"/>
        </a:spcAft>
        <a:defRPr sz="2800">
          <a:solidFill>
            <a:schemeClr val="tx2"/>
          </a:solidFill>
          <a:latin typeface="Arial" pitchFamily="34" charset="0"/>
          <a:ea typeface="+mj-ea"/>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defRPr>
      </a:lvl5pPr>
      <a:lvl6pPr marL="457200" algn="l" rtl="0" fontAlgn="base">
        <a:lnSpc>
          <a:spcPct val="90000"/>
        </a:lnSpc>
        <a:spcBef>
          <a:spcPct val="0"/>
        </a:spcBef>
        <a:spcAft>
          <a:spcPct val="0"/>
        </a:spcAft>
        <a:defRPr sz="2800">
          <a:solidFill>
            <a:schemeClr val="tx2"/>
          </a:solidFill>
          <a:latin typeface="Tele-GroteskNor" pitchFamily="2" charset="0"/>
        </a:defRPr>
      </a:lvl6pPr>
      <a:lvl7pPr marL="914400" algn="l" rtl="0" fontAlgn="base">
        <a:lnSpc>
          <a:spcPct val="90000"/>
        </a:lnSpc>
        <a:spcBef>
          <a:spcPct val="0"/>
        </a:spcBef>
        <a:spcAft>
          <a:spcPct val="0"/>
        </a:spcAft>
        <a:defRPr sz="2800">
          <a:solidFill>
            <a:schemeClr val="tx2"/>
          </a:solidFill>
          <a:latin typeface="Tele-GroteskNor" pitchFamily="2" charset="0"/>
        </a:defRPr>
      </a:lvl7pPr>
      <a:lvl8pPr marL="1371600" algn="l" rtl="0" fontAlgn="base">
        <a:lnSpc>
          <a:spcPct val="90000"/>
        </a:lnSpc>
        <a:spcBef>
          <a:spcPct val="0"/>
        </a:spcBef>
        <a:spcAft>
          <a:spcPct val="0"/>
        </a:spcAft>
        <a:defRPr sz="2800">
          <a:solidFill>
            <a:schemeClr val="tx2"/>
          </a:solidFill>
          <a:latin typeface="Tele-GroteskNor" pitchFamily="2" charset="0"/>
        </a:defRPr>
      </a:lvl8pPr>
      <a:lvl9pPr marL="1828800" algn="l" rtl="0" fontAlgn="base">
        <a:lnSpc>
          <a:spcPct val="90000"/>
        </a:lnSpc>
        <a:spcBef>
          <a:spcPct val="0"/>
        </a:spcBef>
        <a:spcAft>
          <a:spcPct val="0"/>
        </a:spcAft>
        <a:defRPr sz="2800">
          <a:solidFill>
            <a:schemeClr val="tx2"/>
          </a:solidFill>
          <a:latin typeface="Tele-GroteskNor" pitchFamily="2" charset="0"/>
        </a:defRPr>
      </a:lvl9pPr>
    </p:titleStyle>
    <p:bodyStyle>
      <a:lvl1pPr marL="222250" indent="-222250"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ea typeface="+mn-ea"/>
          <a:cs typeface="+mn-cs"/>
        </a:defRPr>
      </a:lvl1pPr>
      <a:lvl2pPr marL="582613" indent="-222250"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2pPr>
      <a:lvl3pPr marL="941388" indent="-220663"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3pPr>
      <a:lvl4pPr marL="1209675" indent="-138113"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4pPr>
      <a:lvl5pPr marL="1662113" indent="-230188"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5pPr>
      <a:lvl6pPr marL="21193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smtClean="0"/>
              <a:t>Mastertitelformat bearbeiten</a:t>
            </a:r>
          </a:p>
        </p:txBody>
      </p:sp>
      <p:sp>
        <p:nvSpPr>
          <p:cNvPr id="16387" name="Rectangle 35"/>
          <p:cNvSpPr>
            <a:spLocks noGrp="1" noChangeArrowheads="1"/>
          </p:cNvSpPr>
          <p:nvPr>
            <p:ph type="body" idx="1"/>
          </p:nvPr>
        </p:nvSpPr>
        <p:spPr bwMode="gray">
          <a:xfrm>
            <a:off x="304800" y="1485900"/>
            <a:ext cx="8532813"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smtClean="0"/>
              <a:t>Mastertextformat bearbeiten</a:t>
            </a:r>
          </a:p>
          <a:p>
            <a:pPr lvl="1"/>
            <a:r>
              <a:rPr lang="de-DE" altLang="en-US" smtClean="0"/>
              <a:t>Zweite Ebene</a:t>
            </a:r>
          </a:p>
          <a:p>
            <a:pPr lvl="2"/>
            <a:r>
              <a:rPr lang="de-DE" altLang="en-US" smtClean="0"/>
              <a:t>Dritte Ebene</a:t>
            </a:r>
          </a:p>
          <a:p>
            <a:pPr lvl="3"/>
            <a:r>
              <a:rPr lang="de-DE" altLang="en-US" smtClean="0"/>
              <a:t>Vierte Ebene</a:t>
            </a:r>
          </a:p>
          <a:p>
            <a:pPr lvl="4"/>
            <a:r>
              <a:rPr lang="de-DE" altLang="en-US" smtClean="0"/>
              <a:t>Fünfte Ebene</a:t>
            </a:r>
          </a:p>
        </p:txBody>
      </p:sp>
      <p:sp>
        <p:nvSpPr>
          <p:cNvPr id="8" name="Slide Number Placeholder 4"/>
          <p:cNvSpPr>
            <a:spLocks noGrp="1"/>
          </p:cNvSpPr>
          <p:nvPr>
            <p:ph type="sldNum" sz="quarter" idx="4"/>
          </p:nvPr>
        </p:nvSpPr>
        <p:spPr bwMode="auto">
          <a:xfrm>
            <a:off x="8301038" y="6602413"/>
            <a:ext cx="539750" cy="144462"/>
          </a:xfrm>
          <a:prstGeom prst="rect">
            <a:avLst/>
          </a:prstGeom>
          <a:noFill/>
          <a:ln>
            <a:miter lim="800000"/>
            <a:headEnd/>
            <a:tailEnd/>
          </a:ln>
        </p:spPr>
        <p:txBody>
          <a:bodyPr vert="horz" wrap="square" lIns="0" tIns="0" rIns="0" bIns="0" numCol="1" anchor="t" anchorCtr="0" compatLnSpc="1">
            <a:prstTxWarp prst="textNoShape">
              <a:avLst/>
            </a:prstTxWarp>
          </a:bodyPr>
          <a:lstStyle>
            <a:lvl1pPr algn="r">
              <a:lnSpc>
                <a:spcPct val="100000"/>
              </a:lnSpc>
              <a:spcBef>
                <a:spcPct val="0"/>
              </a:spcBef>
              <a:buClrTx/>
              <a:buSzTx/>
              <a:buFontTx/>
              <a:buNone/>
              <a:defRPr sz="900">
                <a:cs typeface="Arial" panose="020B0604020202020204" pitchFamily="34" charset="0"/>
              </a:defRPr>
            </a:lvl1pPr>
          </a:lstStyle>
          <a:p>
            <a:pPr rtl="0" fontAlgn="base">
              <a:spcAft>
                <a:spcPct val="0"/>
              </a:spcAft>
            </a:pPr>
            <a:fld id="{E0167F46-4886-40EA-B7FF-D6D77C1B5BD6}" type="slidenum">
              <a:rPr lang="he-IL" altLang="en-US" smtClean="0">
                <a:solidFill>
                  <a:srgbClr val="000000"/>
                </a:solidFill>
                <a:latin typeface="Tele-GroteskNor" charset="0"/>
              </a:rPr>
              <a:pPr rtl="0" fontAlgn="base">
                <a:spcAft>
                  <a:spcPct val="0"/>
                </a:spcAft>
              </a:pPr>
              <a:t>‹#›</a:t>
            </a:fld>
            <a:endParaRPr lang="de-DE" altLang="en-US" smtClean="0">
              <a:solidFill>
                <a:srgbClr val="000000"/>
              </a:solidFill>
              <a:latin typeface="Tele-GroteskNor" charset="0"/>
            </a:endParaRPr>
          </a:p>
        </p:txBody>
      </p:sp>
    </p:spTree>
    <p:extLst>
      <p:ext uri="{BB962C8B-B14F-4D97-AF65-F5344CB8AC3E}">
        <p14:creationId xmlns:p14="http://schemas.microsoft.com/office/powerpoint/2010/main" val="39215895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hdr="0" ftr="0" dt="0"/>
  <p:txStyles>
    <p:titleStyle>
      <a:lvl1pPr algn="l" rtl="0" eaLnBrk="0" fontAlgn="base" hangingPunct="0">
        <a:lnSpc>
          <a:spcPct val="90000"/>
        </a:lnSpc>
        <a:spcBef>
          <a:spcPct val="0"/>
        </a:spcBef>
        <a:spcAft>
          <a:spcPct val="0"/>
        </a:spcAft>
        <a:defRPr sz="2800">
          <a:solidFill>
            <a:schemeClr val="tx2"/>
          </a:solidFill>
          <a:latin typeface="Arial" pitchFamily="34" charset="0"/>
          <a:ea typeface="+mj-ea"/>
          <a:cs typeface="+mj-cs"/>
        </a:defRPr>
      </a:lvl1pPr>
      <a:lvl2pPr algn="l" rtl="0" eaLnBrk="0" fontAlgn="base" hangingPunct="0">
        <a:lnSpc>
          <a:spcPct val="90000"/>
        </a:lnSpc>
        <a:spcBef>
          <a:spcPct val="0"/>
        </a:spcBef>
        <a:spcAft>
          <a:spcPct val="0"/>
        </a:spcAft>
        <a:defRPr sz="2800">
          <a:solidFill>
            <a:schemeClr val="tx2"/>
          </a:solidFill>
          <a:latin typeface="Arial" pitchFamily="34" charset="0"/>
        </a:defRPr>
      </a:lvl2pPr>
      <a:lvl3pPr algn="l" rtl="0" eaLnBrk="0" fontAlgn="base" hangingPunct="0">
        <a:lnSpc>
          <a:spcPct val="90000"/>
        </a:lnSpc>
        <a:spcBef>
          <a:spcPct val="0"/>
        </a:spcBef>
        <a:spcAft>
          <a:spcPct val="0"/>
        </a:spcAft>
        <a:defRPr sz="2800">
          <a:solidFill>
            <a:schemeClr val="tx2"/>
          </a:solidFill>
          <a:latin typeface="Arial" pitchFamily="34" charset="0"/>
        </a:defRPr>
      </a:lvl3pPr>
      <a:lvl4pPr algn="l" rtl="0" eaLnBrk="0" fontAlgn="base" hangingPunct="0">
        <a:lnSpc>
          <a:spcPct val="90000"/>
        </a:lnSpc>
        <a:spcBef>
          <a:spcPct val="0"/>
        </a:spcBef>
        <a:spcAft>
          <a:spcPct val="0"/>
        </a:spcAft>
        <a:defRPr sz="2800">
          <a:solidFill>
            <a:schemeClr val="tx2"/>
          </a:solidFill>
          <a:latin typeface="Arial" pitchFamily="34" charset="0"/>
        </a:defRPr>
      </a:lvl4pPr>
      <a:lvl5pPr algn="l" rtl="0" eaLnBrk="0" fontAlgn="base" hangingPunct="0">
        <a:lnSpc>
          <a:spcPct val="90000"/>
        </a:lnSpc>
        <a:spcBef>
          <a:spcPct val="0"/>
        </a:spcBef>
        <a:spcAft>
          <a:spcPct val="0"/>
        </a:spcAft>
        <a:defRPr sz="2800">
          <a:solidFill>
            <a:schemeClr val="tx2"/>
          </a:solidFill>
          <a:latin typeface="Arial" pitchFamily="34" charset="0"/>
        </a:defRPr>
      </a:lvl5pPr>
      <a:lvl6pPr marL="457200" algn="l" rtl="0" fontAlgn="base">
        <a:lnSpc>
          <a:spcPct val="90000"/>
        </a:lnSpc>
        <a:spcBef>
          <a:spcPct val="0"/>
        </a:spcBef>
        <a:spcAft>
          <a:spcPct val="0"/>
        </a:spcAft>
        <a:defRPr sz="2800">
          <a:solidFill>
            <a:schemeClr val="tx2"/>
          </a:solidFill>
          <a:latin typeface="Tele-GroteskNor" pitchFamily="2" charset="0"/>
        </a:defRPr>
      </a:lvl6pPr>
      <a:lvl7pPr marL="914400" algn="l" rtl="0" fontAlgn="base">
        <a:lnSpc>
          <a:spcPct val="90000"/>
        </a:lnSpc>
        <a:spcBef>
          <a:spcPct val="0"/>
        </a:spcBef>
        <a:spcAft>
          <a:spcPct val="0"/>
        </a:spcAft>
        <a:defRPr sz="2800">
          <a:solidFill>
            <a:schemeClr val="tx2"/>
          </a:solidFill>
          <a:latin typeface="Tele-GroteskNor" pitchFamily="2" charset="0"/>
        </a:defRPr>
      </a:lvl7pPr>
      <a:lvl8pPr marL="1371600" algn="l" rtl="0" fontAlgn="base">
        <a:lnSpc>
          <a:spcPct val="90000"/>
        </a:lnSpc>
        <a:spcBef>
          <a:spcPct val="0"/>
        </a:spcBef>
        <a:spcAft>
          <a:spcPct val="0"/>
        </a:spcAft>
        <a:defRPr sz="2800">
          <a:solidFill>
            <a:schemeClr val="tx2"/>
          </a:solidFill>
          <a:latin typeface="Tele-GroteskNor" pitchFamily="2" charset="0"/>
        </a:defRPr>
      </a:lvl8pPr>
      <a:lvl9pPr marL="1828800" algn="l" rtl="0" fontAlgn="base">
        <a:lnSpc>
          <a:spcPct val="90000"/>
        </a:lnSpc>
        <a:spcBef>
          <a:spcPct val="0"/>
        </a:spcBef>
        <a:spcAft>
          <a:spcPct val="0"/>
        </a:spcAft>
        <a:defRPr sz="2800">
          <a:solidFill>
            <a:schemeClr val="tx2"/>
          </a:solidFill>
          <a:latin typeface="Tele-GroteskNor" pitchFamily="2" charset="0"/>
        </a:defRPr>
      </a:lvl9pPr>
    </p:titleStyle>
    <p:bodyStyle>
      <a:lvl1pPr marL="222250" indent="-222250"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ea typeface="+mn-ea"/>
          <a:cs typeface="+mn-cs"/>
        </a:defRPr>
      </a:lvl1pPr>
      <a:lvl2pPr marL="582613" indent="-222250"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2pPr>
      <a:lvl3pPr marL="941388" indent="-220663"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3pPr>
      <a:lvl4pPr marL="1209675" indent="-138113"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4pPr>
      <a:lvl5pPr marL="1662113" indent="-230188" algn="l" rtl="0" eaLnBrk="0" fontAlgn="base" hangingPunct="0">
        <a:lnSpc>
          <a:spcPct val="90000"/>
        </a:lnSpc>
        <a:spcBef>
          <a:spcPct val="25000"/>
        </a:spcBef>
        <a:spcAft>
          <a:spcPct val="0"/>
        </a:spcAft>
        <a:buClr>
          <a:schemeClr val="tx2"/>
        </a:buClr>
        <a:buSzPct val="75000"/>
        <a:buFont typeface="Wingdings" pitchFamily="2" charset="2"/>
        <a:buChar char="§"/>
        <a:defRPr sz="2000">
          <a:solidFill>
            <a:schemeClr val="tx1"/>
          </a:solidFill>
          <a:latin typeface="Arial" pitchFamily="34" charset="0"/>
        </a:defRPr>
      </a:lvl5pPr>
      <a:lvl6pPr marL="21193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6pPr>
      <a:lvl7pPr marL="25765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7pPr>
      <a:lvl8pPr marL="30337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8pPr>
      <a:lvl9pPr marL="3490913" indent="-230188" algn="l" rtl="0" fontAlgn="base">
        <a:lnSpc>
          <a:spcPct val="90000"/>
        </a:lnSpc>
        <a:spcBef>
          <a:spcPct val="25000"/>
        </a:spcBef>
        <a:spcAft>
          <a:spcPct val="0"/>
        </a:spcAft>
        <a:buClr>
          <a:schemeClr val="tx2"/>
        </a:buClr>
        <a:buSzPct val="75000"/>
        <a:buFont typeface="Wingdings" pitchFamily="2" charset="2"/>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1" anchor="ctr">
            <a:normAutofit/>
          </a:bodyPr>
          <a:lstStyle/>
          <a:p>
            <a:r>
              <a:rPr lang="en-US" smtClean="0"/>
              <a:t>Click to edit Master title style</a:t>
            </a:r>
            <a:endParaRPr lang="he-IL"/>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he-IL"/>
          </a:p>
        </p:txBody>
      </p:sp>
      <p:sp>
        <p:nvSpPr>
          <p:cNvPr id="4" name="Date Placeholder 3"/>
          <p:cNvSpPr>
            <a:spLocks noGrp="1"/>
          </p:cNvSpPr>
          <p:nvPr>
            <p:ph type="dt" sz="half" idx="2"/>
          </p:nvPr>
        </p:nvSpPr>
        <p:spPr>
          <a:xfrm>
            <a:off x="6553200" y="6356350"/>
            <a:ext cx="21336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2A6B39DA-BD94-4BD0-8E2B-0A853969E845}" type="datetimeFigureOut">
              <a:rPr lang="he-IL" smtClean="0">
                <a:solidFill>
                  <a:prstClr val="black">
                    <a:tint val="75000"/>
                  </a:prstClr>
                </a:solidFill>
              </a:rPr>
              <a:pPr/>
              <a:t>ח'/חשון/תשע"ט</a:t>
            </a:fld>
            <a:endParaRPr lang="he-IL">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solidFill>
                <a:prstClr val="black">
                  <a:tint val="75000"/>
                </a:prstClr>
              </a:solidFill>
            </a:endParaRPr>
          </a:p>
        </p:txBody>
      </p:sp>
      <p:sp>
        <p:nvSpPr>
          <p:cNvPr id="6" name="Slide Number Placeholder 5"/>
          <p:cNvSpPr>
            <a:spLocks noGrp="1"/>
          </p:cNvSpPr>
          <p:nvPr>
            <p:ph type="sldNum" sz="quarter" idx="4"/>
          </p:nvPr>
        </p:nvSpPr>
        <p:spPr>
          <a:xfrm>
            <a:off x="457200" y="6356350"/>
            <a:ext cx="21336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D8AE3FF1-738D-452D-A173-2302C356E271}" type="slidenum">
              <a:rPr lang="he-IL" smtClean="0">
                <a:solidFill>
                  <a:prstClr val="black">
                    <a:tint val="75000"/>
                  </a:prstClr>
                </a:solidFill>
              </a:rPr>
              <a:pPr/>
              <a:t>‹#›</a:t>
            </a:fld>
            <a:endParaRPr lang="he-IL">
              <a:solidFill>
                <a:prstClr val="black">
                  <a:tint val="75000"/>
                </a:prstClr>
              </a:solidFill>
            </a:endParaRPr>
          </a:p>
        </p:txBody>
      </p:sp>
    </p:spTree>
    <p:extLst>
      <p:ext uri="{BB962C8B-B14F-4D97-AF65-F5344CB8AC3E}">
        <p14:creationId xmlns:p14="http://schemas.microsoft.com/office/powerpoint/2010/main" val="45031595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Lst>
  <p:txStyles>
    <p:titleStyle>
      <a:lvl1pPr algn="ctr" defTabSz="914400" rtl="1" eaLnBrk="1" latinLnBrk="0" hangingPunct="1">
        <a:spcBef>
          <a:spcPct val="0"/>
        </a:spcBef>
        <a:buNone/>
        <a:defRPr sz="4400" kern="1200">
          <a:solidFill>
            <a:schemeClr val="tx1"/>
          </a:solidFill>
          <a:latin typeface="+mj-lt"/>
          <a:ea typeface="+mj-ea"/>
          <a:cs typeface="+mj-cs"/>
        </a:defRPr>
      </a:lvl1pPr>
    </p:titleStyle>
    <p:bodyStyle>
      <a:lvl1pPr marL="342900" indent="-342900" algn="r" defTabSz="914400" rtl="1"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r" defTabSz="914400" rtl="1"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r" defTabSz="914400" rtl="1"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r" defTabSz="914400"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rtl="0"/>
            <a:fld id="{49D0D28F-EC43-407C-AAA2-AA4B8D1041C2}" type="datetime1">
              <a:rPr lang="en-US" smtClean="0">
                <a:solidFill>
                  <a:prstClr val="black">
                    <a:tint val="75000"/>
                  </a:prstClr>
                </a:solidFill>
              </a:rPr>
              <a:pPr defTabSz="457200" rtl="0"/>
              <a:t>10/17/2018</a:t>
            </a:fld>
            <a:endParaRPr 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rtl="0"/>
            <a:endParaRPr 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rtl="0"/>
            <a:fld id="{330EA680-D336-4FF7-8B7A-9848BB0A1C32}" type="slidenum">
              <a:rPr lang="en-US" smtClean="0">
                <a:solidFill>
                  <a:prstClr val="black">
                    <a:tint val="75000"/>
                  </a:prstClr>
                </a:solidFill>
              </a:rPr>
              <a:pPr defTabSz="457200" rtl="0"/>
              <a:t>‹#›</a:t>
            </a:fld>
            <a:endParaRPr lang="en-US">
              <a:solidFill>
                <a:prstClr val="black">
                  <a:tint val="75000"/>
                </a:prstClr>
              </a:solidFill>
            </a:endParaRPr>
          </a:p>
        </p:txBody>
      </p:sp>
    </p:spTree>
    <p:extLst>
      <p:ext uri="{BB962C8B-B14F-4D97-AF65-F5344CB8AC3E}">
        <p14:creationId xmlns:p14="http://schemas.microsoft.com/office/powerpoint/2010/main" val="235645379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invGray">
      <p:bgPr>
        <a:solidFill>
          <a:schemeClr val="accent1"/>
        </a:solidFill>
        <a:effectLst/>
      </p:bgPr>
    </p:bg>
    <p:spTree>
      <p:nvGrpSpPr>
        <p:cNvPr id="1" name=""/>
        <p:cNvGrpSpPr/>
        <p:nvPr/>
      </p:nvGrpSpPr>
      <p:grpSpPr>
        <a:xfrm>
          <a:off x="0" y="0"/>
          <a:ext cx="0" cy="0"/>
          <a:chOff x="0" y="0"/>
          <a:chExt cx="0" cy="0"/>
        </a:xfrm>
      </p:grpSpPr>
      <p:sp>
        <p:nvSpPr>
          <p:cNvPr id="41987" name="Freeform 3"/>
          <p:cNvSpPr>
            <a:spLocks/>
          </p:cNvSpPr>
          <p:nvPr/>
        </p:nvSpPr>
        <p:spPr bwMode="white">
          <a:xfrm>
            <a:off x="-9525" y="4489450"/>
            <a:ext cx="5754688" cy="2368550"/>
          </a:xfrm>
          <a:custGeom>
            <a:avLst/>
            <a:gdLst>
              <a:gd name="T0" fmla="*/ 0 w 3625"/>
              <a:gd name="T1" fmla="*/ 1491 h 1492"/>
              <a:gd name="T2" fmla="*/ 0 w 3625"/>
              <a:gd name="T3" fmla="*/ 0 h 1492"/>
              <a:gd name="T4" fmla="*/ 171 w 3625"/>
              <a:gd name="T5" fmla="*/ 3 h 1492"/>
              <a:gd name="T6" fmla="*/ 355 w 3625"/>
              <a:gd name="T7" fmla="*/ 9 h 1492"/>
              <a:gd name="T8" fmla="*/ 499 w 3625"/>
              <a:gd name="T9" fmla="*/ 21 h 1492"/>
              <a:gd name="T10" fmla="*/ 650 w 3625"/>
              <a:gd name="T11" fmla="*/ 36 h 1492"/>
              <a:gd name="T12" fmla="*/ 809 w 3625"/>
              <a:gd name="T13" fmla="*/ 54 h 1492"/>
              <a:gd name="T14" fmla="*/ 957 w 3625"/>
              <a:gd name="T15" fmla="*/ 78 h 1492"/>
              <a:gd name="T16" fmla="*/ 1119 w 3625"/>
              <a:gd name="T17" fmla="*/ 105 h 1492"/>
              <a:gd name="T18" fmla="*/ 1261 w 3625"/>
              <a:gd name="T19" fmla="*/ 133 h 1492"/>
              <a:gd name="T20" fmla="*/ 1441 w 3625"/>
              <a:gd name="T21" fmla="*/ 175 h 1492"/>
              <a:gd name="T22" fmla="*/ 1598 w 3625"/>
              <a:gd name="T23" fmla="*/ 217 h 1492"/>
              <a:gd name="T24" fmla="*/ 1763 w 3625"/>
              <a:gd name="T25" fmla="*/ 269 h 1492"/>
              <a:gd name="T26" fmla="*/ 1887 w 3625"/>
              <a:gd name="T27" fmla="*/ 308 h 1492"/>
              <a:gd name="T28" fmla="*/ 2085 w 3625"/>
              <a:gd name="T29" fmla="*/ 384 h 1492"/>
              <a:gd name="T30" fmla="*/ 2230 w 3625"/>
              <a:gd name="T31" fmla="*/ 444 h 1492"/>
              <a:gd name="T32" fmla="*/ 2456 w 3625"/>
              <a:gd name="T33" fmla="*/ 547 h 1492"/>
              <a:gd name="T34" fmla="*/ 2666 w 3625"/>
              <a:gd name="T35" fmla="*/ 662 h 1492"/>
              <a:gd name="T36" fmla="*/ 2859 w 3625"/>
              <a:gd name="T37" fmla="*/ 786 h 1492"/>
              <a:gd name="T38" fmla="*/ 3046 w 3625"/>
              <a:gd name="T39" fmla="*/ 920 h 1492"/>
              <a:gd name="T40" fmla="*/ 3193 w 3625"/>
              <a:gd name="T41" fmla="*/ 1038 h 1492"/>
              <a:gd name="T42" fmla="*/ 3332 w 3625"/>
              <a:gd name="T43" fmla="*/ 1168 h 1492"/>
              <a:gd name="T44" fmla="*/ 3440 w 3625"/>
              <a:gd name="T45" fmla="*/ 1280 h 1492"/>
              <a:gd name="T46" fmla="*/ 3524 w 3625"/>
              <a:gd name="T47" fmla="*/ 1380 h 1492"/>
              <a:gd name="T48" fmla="*/ 3624 w 3625"/>
              <a:gd name="T49" fmla="*/ 1491 h 1492"/>
              <a:gd name="T50" fmla="*/ 3608 w 3625"/>
              <a:gd name="T51" fmla="*/ 1491 h 1492"/>
              <a:gd name="T52" fmla="*/ 0 w 3625"/>
              <a:gd name="T53" fmla="*/ 1491 h 1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rtl="0" eaLnBrk="0" fontAlgn="base" hangingPunct="0">
              <a:spcBef>
                <a:spcPct val="0"/>
              </a:spcBef>
              <a:spcAft>
                <a:spcPct val="0"/>
              </a:spcAft>
            </a:pPr>
            <a:endParaRPr lang="he-IL" sz="2400">
              <a:solidFill>
                <a:srgbClr val="000000"/>
              </a:solidFill>
            </a:endParaRPr>
          </a:p>
        </p:txBody>
      </p:sp>
      <p:sp>
        <p:nvSpPr>
          <p:cNvPr id="41988" name="Freeform 4"/>
          <p:cNvSpPr>
            <a:spLocks/>
          </p:cNvSpPr>
          <p:nvPr/>
        </p:nvSpPr>
        <p:spPr bwMode="white">
          <a:xfrm>
            <a:off x="0" y="3817938"/>
            <a:ext cx="8164513" cy="3019425"/>
          </a:xfrm>
          <a:custGeom>
            <a:avLst/>
            <a:gdLst>
              <a:gd name="T0" fmla="*/ 2718 w 5143"/>
              <a:gd name="T1" fmla="*/ 405 h 1902"/>
              <a:gd name="T2" fmla="*/ 2466 w 5143"/>
              <a:gd name="T3" fmla="*/ 333 h 1902"/>
              <a:gd name="T4" fmla="*/ 2202 w 5143"/>
              <a:gd name="T5" fmla="*/ 261 h 1902"/>
              <a:gd name="T6" fmla="*/ 1929 w 5143"/>
              <a:gd name="T7" fmla="*/ 198 h 1902"/>
              <a:gd name="T8" fmla="*/ 1695 w 5143"/>
              <a:gd name="T9" fmla="*/ 153 h 1902"/>
              <a:gd name="T10" fmla="*/ 1434 w 5143"/>
              <a:gd name="T11" fmla="*/ 111 h 1902"/>
              <a:gd name="T12" fmla="*/ 1188 w 5143"/>
              <a:gd name="T13" fmla="*/ 75 h 1902"/>
              <a:gd name="T14" fmla="*/ 957 w 5143"/>
              <a:gd name="T15" fmla="*/ 48 h 1902"/>
              <a:gd name="T16" fmla="*/ 747 w 5143"/>
              <a:gd name="T17" fmla="*/ 30 h 1902"/>
              <a:gd name="T18" fmla="*/ 501 w 5143"/>
              <a:gd name="T19" fmla="*/ 15 h 1902"/>
              <a:gd name="T20" fmla="*/ 246 w 5143"/>
              <a:gd name="T21" fmla="*/ 3 h 1902"/>
              <a:gd name="T22" fmla="*/ 0 w 5143"/>
              <a:gd name="T23" fmla="*/ 0 h 1902"/>
              <a:gd name="T24" fmla="*/ 0 w 5143"/>
              <a:gd name="T25" fmla="*/ 275 h 1902"/>
              <a:gd name="T26" fmla="*/ 0 w 5143"/>
              <a:gd name="T27" fmla="*/ 345 h 1902"/>
              <a:gd name="T28" fmla="*/ 0 w 5143"/>
              <a:gd name="T29" fmla="*/ 275 h 1902"/>
              <a:gd name="T30" fmla="*/ 0 w 5143"/>
              <a:gd name="T31" fmla="*/ 342 h 1902"/>
              <a:gd name="T32" fmla="*/ 339 w 5143"/>
              <a:gd name="T33" fmla="*/ 351 h 1902"/>
              <a:gd name="T34" fmla="*/ 606 w 5143"/>
              <a:gd name="T35" fmla="*/ 372 h 1902"/>
              <a:gd name="T36" fmla="*/ 852 w 5143"/>
              <a:gd name="T37" fmla="*/ 399 h 1902"/>
              <a:gd name="T38" fmla="*/ 1068 w 5143"/>
              <a:gd name="T39" fmla="*/ 435 h 1902"/>
              <a:gd name="T40" fmla="*/ 1275 w 5143"/>
              <a:gd name="T41" fmla="*/ 474 h 1902"/>
              <a:gd name="T42" fmla="*/ 1545 w 5143"/>
              <a:gd name="T43" fmla="*/ 540 h 1902"/>
              <a:gd name="T44" fmla="*/ 1761 w 5143"/>
              <a:gd name="T45" fmla="*/ 603 h 1902"/>
              <a:gd name="T46" fmla="*/ 1971 w 5143"/>
              <a:gd name="T47" fmla="*/ 678 h 1902"/>
              <a:gd name="T48" fmla="*/ 2166 w 5143"/>
              <a:gd name="T49" fmla="*/ 747 h 1902"/>
              <a:gd name="T50" fmla="*/ 2397 w 5143"/>
              <a:gd name="T51" fmla="*/ 852 h 1902"/>
              <a:gd name="T52" fmla="*/ 2613 w 5143"/>
              <a:gd name="T53" fmla="*/ 960 h 1902"/>
              <a:gd name="T54" fmla="*/ 2832 w 5143"/>
              <a:gd name="T55" fmla="*/ 1095 h 1902"/>
              <a:gd name="T56" fmla="*/ 3012 w 5143"/>
              <a:gd name="T57" fmla="*/ 1212 h 1902"/>
              <a:gd name="T58" fmla="*/ 3186 w 5143"/>
              <a:gd name="T59" fmla="*/ 1347 h 1902"/>
              <a:gd name="T60" fmla="*/ 3351 w 5143"/>
              <a:gd name="T61" fmla="*/ 1497 h 1902"/>
              <a:gd name="T62" fmla="*/ 3480 w 5143"/>
              <a:gd name="T63" fmla="*/ 1629 h 1902"/>
              <a:gd name="T64" fmla="*/ 3612 w 5143"/>
              <a:gd name="T65" fmla="*/ 1785 h 1902"/>
              <a:gd name="T66" fmla="*/ 3699 w 5143"/>
              <a:gd name="T67" fmla="*/ 1901 h 1902"/>
              <a:gd name="T68" fmla="*/ 5142 w 5143"/>
              <a:gd name="T69" fmla="*/ 1901 h 1902"/>
              <a:gd name="T70" fmla="*/ 5076 w 5143"/>
              <a:gd name="T71" fmla="*/ 1827 h 1902"/>
              <a:gd name="T72" fmla="*/ 4968 w 5143"/>
              <a:gd name="T73" fmla="*/ 1707 h 1902"/>
              <a:gd name="T74" fmla="*/ 4797 w 5143"/>
              <a:gd name="T75" fmla="*/ 1539 h 1902"/>
              <a:gd name="T76" fmla="*/ 4617 w 5143"/>
              <a:gd name="T77" fmla="*/ 1383 h 1902"/>
              <a:gd name="T78" fmla="*/ 4410 w 5143"/>
              <a:gd name="T79" fmla="*/ 1221 h 1902"/>
              <a:gd name="T80" fmla="*/ 4185 w 5143"/>
              <a:gd name="T81" fmla="*/ 1071 h 1902"/>
              <a:gd name="T82" fmla="*/ 3960 w 5143"/>
              <a:gd name="T83" fmla="*/ 939 h 1902"/>
              <a:gd name="T84" fmla="*/ 3708 w 5143"/>
              <a:gd name="T85" fmla="*/ 801 h 1902"/>
              <a:gd name="T86" fmla="*/ 3492 w 5143"/>
              <a:gd name="T87" fmla="*/ 702 h 1902"/>
              <a:gd name="T88" fmla="*/ 3231 w 5143"/>
              <a:gd name="T89" fmla="*/ 588 h 1902"/>
              <a:gd name="T90" fmla="*/ 2964 w 5143"/>
              <a:gd name="T91" fmla="*/ 489 h 1902"/>
              <a:gd name="T92" fmla="*/ 2718 w 5143"/>
              <a:gd name="T93" fmla="*/ 405 h 1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89" name="Freeform 5"/>
          <p:cNvSpPr>
            <a:spLocks/>
          </p:cNvSpPr>
          <p:nvPr/>
        </p:nvSpPr>
        <p:spPr bwMode="white">
          <a:xfrm>
            <a:off x="0" y="3146425"/>
            <a:ext cx="9144000" cy="3690938"/>
          </a:xfrm>
          <a:custGeom>
            <a:avLst/>
            <a:gdLst>
              <a:gd name="T0" fmla="*/ 0 w 5760"/>
              <a:gd name="T1" fmla="*/ 0 h 2325"/>
              <a:gd name="T2" fmla="*/ 0 w 5760"/>
              <a:gd name="T3" fmla="*/ 339 h 2325"/>
              <a:gd name="T4" fmla="*/ 558 w 5760"/>
              <a:gd name="T5" fmla="*/ 357 h 2325"/>
              <a:gd name="T6" fmla="*/ 807 w 5760"/>
              <a:gd name="T7" fmla="*/ 375 h 2325"/>
              <a:gd name="T8" fmla="*/ 1056 w 5760"/>
              <a:gd name="T9" fmla="*/ 399 h 2325"/>
              <a:gd name="T10" fmla="*/ 1272 w 5760"/>
              <a:gd name="T11" fmla="*/ 426 h 2325"/>
              <a:gd name="T12" fmla="*/ 1539 w 5760"/>
              <a:gd name="T13" fmla="*/ 465 h 2325"/>
              <a:gd name="T14" fmla="*/ 1791 w 5760"/>
              <a:gd name="T15" fmla="*/ 510 h 2325"/>
              <a:gd name="T16" fmla="*/ 2076 w 5760"/>
              <a:gd name="T17" fmla="*/ 570 h 2325"/>
              <a:gd name="T18" fmla="*/ 2334 w 5760"/>
              <a:gd name="T19" fmla="*/ 630 h 2325"/>
              <a:gd name="T20" fmla="*/ 2544 w 5760"/>
              <a:gd name="T21" fmla="*/ 687 h 2325"/>
              <a:gd name="T22" fmla="*/ 2775 w 5760"/>
              <a:gd name="T23" fmla="*/ 759 h 2325"/>
              <a:gd name="T24" fmla="*/ 3003 w 5760"/>
              <a:gd name="T25" fmla="*/ 837 h 2325"/>
              <a:gd name="T26" fmla="*/ 3231 w 5760"/>
              <a:gd name="T27" fmla="*/ 924 h 2325"/>
              <a:gd name="T28" fmla="*/ 3438 w 5760"/>
              <a:gd name="T29" fmla="*/ 1005 h 2325"/>
              <a:gd name="T30" fmla="*/ 3663 w 5760"/>
              <a:gd name="T31" fmla="*/ 1110 h 2325"/>
              <a:gd name="T32" fmla="*/ 3903 w 5760"/>
              <a:gd name="T33" fmla="*/ 1233 h 2325"/>
              <a:gd name="T34" fmla="*/ 4149 w 5760"/>
              <a:gd name="T35" fmla="*/ 1374 h 2325"/>
              <a:gd name="T36" fmla="*/ 4353 w 5760"/>
              <a:gd name="T37" fmla="*/ 1506 h 2325"/>
              <a:gd name="T38" fmla="*/ 4491 w 5760"/>
              <a:gd name="T39" fmla="*/ 1602 h 2325"/>
              <a:gd name="T40" fmla="*/ 4668 w 5760"/>
              <a:gd name="T41" fmla="*/ 1740 h 2325"/>
              <a:gd name="T42" fmla="*/ 4824 w 5760"/>
              <a:gd name="T43" fmla="*/ 1875 h 2325"/>
              <a:gd name="T44" fmla="*/ 4968 w 5760"/>
              <a:gd name="T45" fmla="*/ 2016 h 2325"/>
              <a:gd name="T46" fmla="*/ 5100 w 5760"/>
              <a:gd name="T47" fmla="*/ 2154 h 2325"/>
              <a:gd name="T48" fmla="*/ 5238 w 5760"/>
              <a:gd name="T49" fmla="*/ 2324 h 2325"/>
              <a:gd name="T50" fmla="*/ 5759 w 5760"/>
              <a:gd name="T51" fmla="*/ 2324 h 2325"/>
              <a:gd name="T52" fmla="*/ 5759 w 5760"/>
              <a:gd name="T53" fmla="*/ 1245 h 2325"/>
              <a:gd name="T54" fmla="*/ 5580 w 5760"/>
              <a:gd name="T55" fmla="*/ 1119 h 2325"/>
              <a:gd name="T56" fmla="*/ 5400 w 5760"/>
              <a:gd name="T57" fmla="*/ 1020 h 2325"/>
              <a:gd name="T58" fmla="*/ 5205 w 5760"/>
              <a:gd name="T59" fmla="*/ 918 h 2325"/>
              <a:gd name="T60" fmla="*/ 5031 w 5760"/>
              <a:gd name="T61" fmla="*/ 837 h 2325"/>
              <a:gd name="T62" fmla="*/ 4866 w 5760"/>
              <a:gd name="T63" fmla="*/ 771 h 2325"/>
              <a:gd name="T64" fmla="*/ 4710 w 5760"/>
              <a:gd name="T65" fmla="*/ 711 h 2325"/>
              <a:gd name="T66" fmla="*/ 4545 w 5760"/>
              <a:gd name="T67" fmla="*/ 651 h 2325"/>
              <a:gd name="T68" fmla="*/ 4386 w 5760"/>
              <a:gd name="T69" fmla="*/ 600 h 2325"/>
              <a:gd name="T70" fmla="*/ 4248 w 5760"/>
              <a:gd name="T71" fmla="*/ 552 h 2325"/>
              <a:gd name="T72" fmla="*/ 3993 w 5760"/>
              <a:gd name="T73" fmla="*/ 483 h 2325"/>
              <a:gd name="T74" fmla="*/ 3777 w 5760"/>
              <a:gd name="T75" fmla="*/ 423 h 2325"/>
              <a:gd name="T76" fmla="*/ 3564 w 5760"/>
              <a:gd name="T77" fmla="*/ 375 h 2325"/>
              <a:gd name="T78" fmla="*/ 3282 w 5760"/>
              <a:gd name="T79" fmla="*/ 312 h 2325"/>
              <a:gd name="T80" fmla="*/ 3003 w 5760"/>
              <a:gd name="T81" fmla="*/ 261 h 2325"/>
              <a:gd name="T82" fmla="*/ 2733 w 5760"/>
              <a:gd name="T83" fmla="*/ 213 h 2325"/>
              <a:gd name="T84" fmla="*/ 2451 w 5760"/>
              <a:gd name="T85" fmla="*/ 171 h 2325"/>
              <a:gd name="T86" fmla="*/ 2211 w 5760"/>
              <a:gd name="T87" fmla="*/ 138 h 2325"/>
              <a:gd name="T88" fmla="*/ 1974 w 5760"/>
              <a:gd name="T89" fmla="*/ 108 h 2325"/>
              <a:gd name="T90" fmla="*/ 1665 w 5760"/>
              <a:gd name="T91" fmla="*/ 81 h 2325"/>
              <a:gd name="T92" fmla="*/ 1437 w 5760"/>
              <a:gd name="T93" fmla="*/ 60 h 2325"/>
              <a:gd name="T94" fmla="*/ 1125 w 5760"/>
              <a:gd name="T95" fmla="*/ 36 h 2325"/>
              <a:gd name="T96" fmla="*/ 828 w 5760"/>
              <a:gd name="T97" fmla="*/ 21 h 2325"/>
              <a:gd name="T98" fmla="*/ 558 w 5760"/>
              <a:gd name="T99" fmla="*/ 12 h 2325"/>
              <a:gd name="T100" fmla="*/ 282 w 5760"/>
              <a:gd name="T101" fmla="*/ 3 h 2325"/>
              <a:gd name="T102" fmla="*/ 0 w 5760"/>
              <a:gd name="T103"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0" name="Freeform 6"/>
          <p:cNvSpPr>
            <a:spLocks/>
          </p:cNvSpPr>
          <p:nvPr/>
        </p:nvSpPr>
        <p:spPr bwMode="white">
          <a:xfrm>
            <a:off x="0" y="2460625"/>
            <a:ext cx="9144000" cy="2497138"/>
          </a:xfrm>
          <a:custGeom>
            <a:avLst/>
            <a:gdLst>
              <a:gd name="T0" fmla="*/ 0 w 5760"/>
              <a:gd name="T1" fmla="*/ 0 h 1573"/>
              <a:gd name="T2" fmla="*/ 0 w 5760"/>
              <a:gd name="T3" fmla="*/ 351 h 1573"/>
              <a:gd name="T4" fmla="*/ 282 w 5760"/>
              <a:gd name="T5" fmla="*/ 357 h 1573"/>
              <a:gd name="T6" fmla="*/ 627 w 5760"/>
              <a:gd name="T7" fmla="*/ 363 h 1573"/>
              <a:gd name="T8" fmla="*/ 960 w 5760"/>
              <a:gd name="T9" fmla="*/ 375 h 1573"/>
              <a:gd name="T10" fmla="*/ 1218 w 5760"/>
              <a:gd name="T11" fmla="*/ 393 h 1573"/>
              <a:gd name="T12" fmla="*/ 1470 w 5760"/>
              <a:gd name="T13" fmla="*/ 411 h 1573"/>
              <a:gd name="T14" fmla="*/ 1746 w 5760"/>
              <a:gd name="T15" fmla="*/ 435 h 1573"/>
              <a:gd name="T16" fmla="*/ 2022 w 5760"/>
              <a:gd name="T17" fmla="*/ 462 h 1573"/>
              <a:gd name="T18" fmla="*/ 2340 w 5760"/>
              <a:gd name="T19" fmla="*/ 504 h 1573"/>
              <a:gd name="T20" fmla="*/ 2664 w 5760"/>
              <a:gd name="T21" fmla="*/ 549 h 1573"/>
              <a:gd name="T22" fmla="*/ 2952 w 5760"/>
              <a:gd name="T23" fmla="*/ 597 h 1573"/>
              <a:gd name="T24" fmla="*/ 3225 w 5760"/>
              <a:gd name="T25" fmla="*/ 648 h 1573"/>
              <a:gd name="T26" fmla="*/ 3513 w 5760"/>
              <a:gd name="T27" fmla="*/ 708 h 1573"/>
              <a:gd name="T28" fmla="*/ 3693 w 5760"/>
              <a:gd name="T29" fmla="*/ 750 h 1573"/>
              <a:gd name="T30" fmla="*/ 3936 w 5760"/>
              <a:gd name="T31" fmla="*/ 810 h 1573"/>
              <a:gd name="T32" fmla="*/ 4095 w 5760"/>
              <a:gd name="T33" fmla="*/ 855 h 1573"/>
              <a:gd name="T34" fmla="*/ 4281 w 5760"/>
              <a:gd name="T35" fmla="*/ 909 h 1573"/>
              <a:gd name="T36" fmla="*/ 4503 w 5760"/>
              <a:gd name="T37" fmla="*/ 981 h 1573"/>
              <a:gd name="T38" fmla="*/ 4704 w 5760"/>
              <a:gd name="T39" fmla="*/ 1053 h 1573"/>
              <a:gd name="T40" fmla="*/ 4911 w 5760"/>
              <a:gd name="T41" fmla="*/ 1131 h 1573"/>
              <a:gd name="T42" fmla="*/ 5073 w 5760"/>
              <a:gd name="T43" fmla="*/ 1197 h 1573"/>
              <a:gd name="T44" fmla="*/ 5256 w 5760"/>
              <a:gd name="T45" fmla="*/ 1281 h 1573"/>
              <a:gd name="T46" fmla="*/ 5475 w 5760"/>
              <a:gd name="T47" fmla="*/ 1401 h 1573"/>
              <a:gd name="T48" fmla="*/ 5628 w 5760"/>
              <a:gd name="T49" fmla="*/ 1482 h 1573"/>
              <a:gd name="T50" fmla="*/ 5759 w 5760"/>
              <a:gd name="T51" fmla="*/ 1572 h 1573"/>
              <a:gd name="T52" fmla="*/ 5759 w 5760"/>
              <a:gd name="T53" fmla="*/ 633 h 1573"/>
              <a:gd name="T54" fmla="*/ 5493 w 5760"/>
              <a:gd name="T55" fmla="*/ 570 h 1573"/>
              <a:gd name="T56" fmla="*/ 5214 w 5760"/>
              <a:gd name="T57" fmla="*/ 501 h 1573"/>
              <a:gd name="T58" fmla="*/ 4950 w 5760"/>
              <a:gd name="T59" fmla="*/ 444 h 1573"/>
              <a:gd name="T60" fmla="*/ 4701 w 5760"/>
              <a:gd name="T61" fmla="*/ 396 h 1573"/>
              <a:gd name="T62" fmla="*/ 4425 w 5760"/>
              <a:gd name="T63" fmla="*/ 348 h 1573"/>
              <a:gd name="T64" fmla="*/ 4110 w 5760"/>
              <a:gd name="T65" fmla="*/ 294 h 1573"/>
              <a:gd name="T66" fmla="*/ 3813 w 5760"/>
              <a:gd name="T67" fmla="*/ 252 h 1573"/>
              <a:gd name="T68" fmla="*/ 3549 w 5760"/>
              <a:gd name="T69" fmla="*/ 213 h 1573"/>
              <a:gd name="T70" fmla="*/ 3261 w 5760"/>
              <a:gd name="T71" fmla="*/ 183 h 1573"/>
              <a:gd name="T72" fmla="*/ 3015 w 5760"/>
              <a:gd name="T73" fmla="*/ 153 h 1573"/>
              <a:gd name="T74" fmla="*/ 2757 w 5760"/>
              <a:gd name="T75" fmla="*/ 129 h 1573"/>
              <a:gd name="T76" fmla="*/ 2520 w 5760"/>
              <a:gd name="T77" fmla="*/ 105 h 1573"/>
              <a:gd name="T78" fmla="*/ 2301 w 5760"/>
              <a:gd name="T79" fmla="*/ 87 h 1573"/>
              <a:gd name="T80" fmla="*/ 2013 w 5760"/>
              <a:gd name="T81" fmla="*/ 66 h 1573"/>
              <a:gd name="T82" fmla="*/ 1731 w 5760"/>
              <a:gd name="T83" fmla="*/ 48 h 1573"/>
              <a:gd name="T84" fmla="*/ 1524 w 5760"/>
              <a:gd name="T85" fmla="*/ 39 h 1573"/>
              <a:gd name="T86" fmla="*/ 1260 w 5760"/>
              <a:gd name="T87" fmla="*/ 27 h 1573"/>
              <a:gd name="T88" fmla="*/ 966 w 5760"/>
              <a:gd name="T89" fmla="*/ 15 h 1573"/>
              <a:gd name="T90" fmla="*/ 714 w 5760"/>
              <a:gd name="T91" fmla="*/ 12 h 1573"/>
              <a:gd name="T92" fmla="*/ 510 w 5760"/>
              <a:gd name="T93" fmla="*/ 6 h 1573"/>
              <a:gd name="T94" fmla="*/ 243 w 5760"/>
              <a:gd name="T95" fmla="*/ 0 h 1573"/>
              <a:gd name="T96" fmla="*/ 0 w 5760"/>
              <a:gd name="T97" fmla="*/ 0 h 1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1" name="Freeform 7"/>
          <p:cNvSpPr>
            <a:spLocks/>
          </p:cNvSpPr>
          <p:nvPr/>
        </p:nvSpPr>
        <p:spPr bwMode="white">
          <a:xfrm>
            <a:off x="0" y="1371600"/>
            <a:ext cx="9144000" cy="1962150"/>
          </a:xfrm>
          <a:custGeom>
            <a:avLst/>
            <a:gdLst>
              <a:gd name="T0" fmla="*/ 0 w 5760"/>
              <a:gd name="T1" fmla="*/ 0 h 970"/>
              <a:gd name="T2" fmla="*/ 0 w 5760"/>
              <a:gd name="T3" fmla="*/ 339 h 970"/>
              <a:gd name="T4" fmla="*/ 318 w 5760"/>
              <a:gd name="T5" fmla="*/ 342 h 970"/>
              <a:gd name="T6" fmla="*/ 591 w 5760"/>
              <a:gd name="T7" fmla="*/ 348 h 970"/>
              <a:gd name="T8" fmla="*/ 846 w 5760"/>
              <a:gd name="T9" fmla="*/ 354 h 970"/>
              <a:gd name="T10" fmla="*/ 1074 w 5760"/>
              <a:gd name="T11" fmla="*/ 360 h 970"/>
              <a:gd name="T12" fmla="*/ 1314 w 5760"/>
              <a:gd name="T13" fmla="*/ 366 h 970"/>
              <a:gd name="T14" fmla="*/ 1599 w 5760"/>
              <a:gd name="T15" fmla="*/ 381 h 970"/>
              <a:gd name="T16" fmla="*/ 1911 w 5760"/>
              <a:gd name="T17" fmla="*/ 399 h 970"/>
              <a:gd name="T18" fmla="*/ 2241 w 5760"/>
              <a:gd name="T19" fmla="*/ 420 h 970"/>
              <a:gd name="T20" fmla="*/ 2619 w 5760"/>
              <a:gd name="T21" fmla="*/ 453 h 970"/>
              <a:gd name="T22" fmla="*/ 2889 w 5760"/>
              <a:gd name="T23" fmla="*/ 477 h 970"/>
              <a:gd name="T24" fmla="*/ 3177 w 5760"/>
              <a:gd name="T25" fmla="*/ 507 h 970"/>
              <a:gd name="T26" fmla="*/ 3498 w 5760"/>
              <a:gd name="T27" fmla="*/ 543 h 970"/>
              <a:gd name="T28" fmla="*/ 3813 w 5760"/>
              <a:gd name="T29" fmla="*/ 585 h 970"/>
              <a:gd name="T30" fmla="*/ 4044 w 5760"/>
              <a:gd name="T31" fmla="*/ 618 h 970"/>
              <a:gd name="T32" fmla="*/ 4365 w 5760"/>
              <a:gd name="T33" fmla="*/ 669 h 970"/>
              <a:gd name="T34" fmla="*/ 4683 w 5760"/>
              <a:gd name="T35" fmla="*/ 726 h 970"/>
              <a:gd name="T36" fmla="*/ 4980 w 5760"/>
              <a:gd name="T37" fmla="*/ 786 h 970"/>
              <a:gd name="T38" fmla="*/ 5268 w 5760"/>
              <a:gd name="T39" fmla="*/ 846 h 970"/>
              <a:gd name="T40" fmla="*/ 5646 w 5760"/>
              <a:gd name="T41" fmla="*/ 942 h 970"/>
              <a:gd name="T42" fmla="*/ 5759 w 5760"/>
              <a:gd name="T43" fmla="*/ 969 h 970"/>
              <a:gd name="T44" fmla="*/ 5759 w 5760"/>
              <a:gd name="T45" fmla="*/ 0 h 970"/>
              <a:gd name="T46" fmla="*/ 0 w 5760"/>
              <a:gd name="T47"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2" name="Freeform 8"/>
          <p:cNvSpPr>
            <a:spLocks/>
          </p:cNvSpPr>
          <p:nvPr/>
        </p:nvSpPr>
        <p:spPr bwMode="white">
          <a:xfrm>
            <a:off x="-9525" y="0"/>
            <a:ext cx="9144000" cy="1682750"/>
          </a:xfrm>
          <a:custGeom>
            <a:avLst/>
            <a:gdLst>
              <a:gd name="T0" fmla="*/ 0 w 5760"/>
              <a:gd name="T1" fmla="*/ 753 h 1060"/>
              <a:gd name="T2" fmla="*/ 0 w 5760"/>
              <a:gd name="T3" fmla="*/ 1059 h 1060"/>
              <a:gd name="T4" fmla="*/ 5759 w 5760"/>
              <a:gd name="T5" fmla="*/ 1059 h 1060"/>
              <a:gd name="T6" fmla="*/ 5759 w 5760"/>
              <a:gd name="T7" fmla="*/ 0 h 1060"/>
              <a:gd name="T8" fmla="*/ 5430 w 5760"/>
              <a:gd name="T9" fmla="*/ 0 h 1060"/>
              <a:gd name="T10" fmla="*/ 5298 w 5760"/>
              <a:gd name="T11" fmla="*/ 84 h 1060"/>
              <a:gd name="T12" fmla="*/ 5136 w 5760"/>
              <a:gd name="T13" fmla="*/ 159 h 1060"/>
              <a:gd name="T14" fmla="*/ 4968 w 5760"/>
              <a:gd name="T15" fmla="*/ 222 h 1060"/>
              <a:gd name="T16" fmla="*/ 4812 w 5760"/>
              <a:gd name="T17" fmla="*/ 267 h 1060"/>
              <a:gd name="T18" fmla="*/ 4626 w 5760"/>
              <a:gd name="T19" fmla="*/ 324 h 1060"/>
              <a:gd name="T20" fmla="*/ 4440 w 5760"/>
              <a:gd name="T21" fmla="*/ 366 h 1060"/>
              <a:gd name="T22" fmla="*/ 4230 w 5760"/>
              <a:gd name="T23" fmla="*/ 414 h 1060"/>
              <a:gd name="T24" fmla="*/ 3939 w 5760"/>
              <a:gd name="T25" fmla="*/ 468 h 1060"/>
              <a:gd name="T26" fmla="*/ 3711 w 5760"/>
              <a:gd name="T27" fmla="*/ 504 h 1060"/>
              <a:gd name="T28" fmla="*/ 3441 w 5760"/>
              <a:gd name="T29" fmla="*/ 543 h 1060"/>
              <a:gd name="T30" fmla="*/ 3189 w 5760"/>
              <a:gd name="T31" fmla="*/ 579 h 1060"/>
              <a:gd name="T32" fmla="*/ 2925 w 5760"/>
              <a:gd name="T33" fmla="*/ 606 h 1060"/>
              <a:gd name="T34" fmla="*/ 2679 w 5760"/>
              <a:gd name="T35" fmla="*/ 633 h 1060"/>
              <a:gd name="T36" fmla="*/ 2418 w 5760"/>
              <a:gd name="T37" fmla="*/ 654 h 1060"/>
              <a:gd name="T38" fmla="*/ 2142 w 5760"/>
              <a:gd name="T39" fmla="*/ 675 h 1060"/>
              <a:gd name="T40" fmla="*/ 1896 w 5760"/>
              <a:gd name="T41" fmla="*/ 693 h 1060"/>
              <a:gd name="T42" fmla="*/ 1647 w 5760"/>
              <a:gd name="T43" fmla="*/ 708 h 1060"/>
              <a:gd name="T44" fmla="*/ 1404 w 5760"/>
              <a:gd name="T45" fmla="*/ 720 h 1060"/>
              <a:gd name="T46" fmla="*/ 1170 w 5760"/>
              <a:gd name="T47" fmla="*/ 732 h 1060"/>
              <a:gd name="T48" fmla="*/ 906 w 5760"/>
              <a:gd name="T49" fmla="*/ 738 h 1060"/>
              <a:gd name="T50" fmla="*/ 534 w 5760"/>
              <a:gd name="T51" fmla="*/ 747 h 1060"/>
              <a:gd name="T52" fmla="*/ 201 w 5760"/>
              <a:gd name="T53" fmla="*/ 753 h 1060"/>
              <a:gd name="T54" fmla="*/ 0 w 5760"/>
              <a:gd name="T55" fmla="*/ 753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solidFill>
            <a:srgbClr val="FEFBDA"/>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3" name="Freeform 9"/>
          <p:cNvSpPr>
            <a:spLocks/>
          </p:cNvSpPr>
          <p:nvPr/>
        </p:nvSpPr>
        <p:spPr bwMode="white">
          <a:xfrm>
            <a:off x="0" y="-20638"/>
            <a:ext cx="8388350" cy="1239838"/>
          </a:xfrm>
          <a:custGeom>
            <a:avLst/>
            <a:gdLst>
              <a:gd name="T0" fmla="*/ 0 w 5284"/>
              <a:gd name="T1" fmla="*/ 366 h 673"/>
              <a:gd name="T2" fmla="*/ 0 w 5284"/>
              <a:gd name="T3" fmla="*/ 672 h 673"/>
              <a:gd name="T4" fmla="*/ 303 w 5284"/>
              <a:gd name="T5" fmla="*/ 672 h 673"/>
              <a:gd name="T6" fmla="*/ 723 w 5284"/>
              <a:gd name="T7" fmla="*/ 663 h 673"/>
              <a:gd name="T8" fmla="*/ 1020 w 5284"/>
              <a:gd name="T9" fmla="*/ 654 h 673"/>
              <a:gd name="T10" fmla="*/ 1302 w 5284"/>
              <a:gd name="T11" fmla="*/ 642 h 673"/>
              <a:gd name="T12" fmla="*/ 1554 w 5284"/>
              <a:gd name="T13" fmla="*/ 630 h 673"/>
              <a:gd name="T14" fmla="*/ 1779 w 5284"/>
              <a:gd name="T15" fmla="*/ 615 h 673"/>
              <a:gd name="T16" fmla="*/ 1962 w 5284"/>
              <a:gd name="T17" fmla="*/ 606 h 673"/>
              <a:gd name="T18" fmla="*/ 2193 w 5284"/>
              <a:gd name="T19" fmla="*/ 588 h 673"/>
              <a:gd name="T20" fmla="*/ 2448 w 5284"/>
              <a:gd name="T21" fmla="*/ 570 h 673"/>
              <a:gd name="T22" fmla="*/ 2700 w 5284"/>
              <a:gd name="T23" fmla="*/ 546 h 673"/>
              <a:gd name="T24" fmla="*/ 2904 w 5284"/>
              <a:gd name="T25" fmla="*/ 528 h 673"/>
              <a:gd name="T26" fmla="*/ 3138 w 5284"/>
              <a:gd name="T27" fmla="*/ 498 h 673"/>
              <a:gd name="T28" fmla="*/ 3324 w 5284"/>
              <a:gd name="T29" fmla="*/ 474 h 673"/>
              <a:gd name="T30" fmla="*/ 3534 w 5284"/>
              <a:gd name="T31" fmla="*/ 447 h 673"/>
              <a:gd name="T32" fmla="*/ 3735 w 5284"/>
              <a:gd name="T33" fmla="*/ 420 h 673"/>
              <a:gd name="T34" fmla="*/ 3933 w 5284"/>
              <a:gd name="T35" fmla="*/ 384 h 673"/>
              <a:gd name="T36" fmla="*/ 4116 w 5284"/>
              <a:gd name="T37" fmla="*/ 351 h 673"/>
              <a:gd name="T38" fmla="*/ 4266 w 5284"/>
              <a:gd name="T39" fmla="*/ 318 h 673"/>
              <a:gd name="T40" fmla="*/ 4446 w 5284"/>
              <a:gd name="T41" fmla="*/ 279 h 673"/>
              <a:gd name="T42" fmla="*/ 4620 w 5284"/>
              <a:gd name="T43" fmla="*/ 237 h 673"/>
              <a:gd name="T44" fmla="*/ 4779 w 5284"/>
              <a:gd name="T45" fmla="*/ 192 h 673"/>
              <a:gd name="T46" fmla="*/ 4920 w 5284"/>
              <a:gd name="T47" fmla="*/ 147 h 673"/>
              <a:gd name="T48" fmla="*/ 5085 w 5284"/>
              <a:gd name="T49" fmla="*/ 90 h 673"/>
              <a:gd name="T50" fmla="*/ 5193 w 5284"/>
              <a:gd name="T51" fmla="*/ 42 h 673"/>
              <a:gd name="T52" fmla="*/ 5283 w 5284"/>
              <a:gd name="T53" fmla="*/ 0 h 673"/>
              <a:gd name="T54" fmla="*/ 3201 w 5284"/>
              <a:gd name="T55" fmla="*/ 0 h 673"/>
              <a:gd name="T56" fmla="*/ 2982 w 5284"/>
              <a:gd name="T57" fmla="*/ 57 h 673"/>
              <a:gd name="T58" fmla="*/ 2775 w 5284"/>
              <a:gd name="T59" fmla="*/ 108 h 673"/>
              <a:gd name="T60" fmla="*/ 2562 w 5284"/>
              <a:gd name="T61" fmla="*/ 150 h 673"/>
              <a:gd name="T62" fmla="*/ 2397 w 5284"/>
              <a:gd name="T63" fmla="*/ 183 h 673"/>
              <a:gd name="T64" fmla="*/ 2205 w 5284"/>
              <a:gd name="T65" fmla="*/ 213 h 673"/>
              <a:gd name="T66" fmla="*/ 2001 w 5284"/>
              <a:gd name="T67" fmla="*/ 243 h 673"/>
              <a:gd name="T68" fmla="*/ 1776 w 5284"/>
              <a:gd name="T69" fmla="*/ 273 h 673"/>
              <a:gd name="T70" fmla="*/ 1536 w 5284"/>
              <a:gd name="T71" fmla="*/ 297 h 673"/>
              <a:gd name="T72" fmla="*/ 1344 w 5284"/>
              <a:gd name="T73" fmla="*/ 312 h 673"/>
              <a:gd name="T74" fmla="*/ 1134 w 5284"/>
              <a:gd name="T75" fmla="*/ 330 h 673"/>
              <a:gd name="T76" fmla="*/ 921 w 5284"/>
              <a:gd name="T77" fmla="*/ 342 h 673"/>
              <a:gd name="T78" fmla="*/ 696 w 5284"/>
              <a:gd name="T79" fmla="*/ 354 h 673"/>
              <a:gd name="T80" fmla="*/ 501 w 5284"/>
              <a:gd name="T81" fmla="*/ 360 h 673"/>
              <a:gd name="T82" fmla="*/ 279 w 5284"/>
              <a:gd name="T83" fmla="*/ 366 h 673"/>
              <a:gd name="T84" fmla="*/ 99 w 5284"/>
              <a:gd name="T85" fmla="*/ 369 h 673"/>
              <a:gd name="T86" fmla="*/ 0 w 5284"/>
              <a:gd name="T87" fmla="*/ 366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solidFill>
            <a:srgbClr val="FFFCE8"/>
          </a:solidFill>
          <a:ln>
            <a:noFill/>
          </a:ln>
          <a:effectLst/>
          <a:extLst>
            <a:ext uri="{91240B29-F687-4F45-9708-019B960494DF}">
              <a14:hiddenLine xmlns:a14="http://schemas.microsoft.com/office/drawing/2010/main" w="9525" cap="flat" cmpd="sng">
                <a:solidFill>
                  <a:schemeClr val="tx1"/>
                </a:solidFill>
                <a:prstDash val="solid"/>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4" name="Freeform 10"/>
          <p:cNvSpPr>
            <a:spLocks/>
          </p:cNvSpPr>
          <p:nvPr/>
        </p:nvSpPr>
        <p:spPr bwMode="white">
          <a:xfrm>
            <a:off x="0" y="-20638"/>
            <a:ext cx="4578350" cy="454026"/>
          </a:xfrm>
          <a:custGeom>
            <a:avLst/>
            <a:gdLst>
              <a:gd name="T0" fmla="*/ 0 w 2884"/>
              <a:gd name="T1" fmla="*/ 0 h 286"/>
              <a:gd name="T2" fmla="*/ 0 w 2884"/>
              <a:gd name="T3" fmla="*/ 285 h 286"/>
              <a:gd name="T4" fmla="*/ 192 w 2884"/>
              <a:gd name="T5" fmla="*/ 285 h 286"/>
              <a:gd name="T6" fmla="*/ 384 w 2884"/>
              <a:gd name="T7" fmla="*/ 282 h 286"/>
              <a:gd name="T8" fmla="*/ 579 w 2884"/>
              <a:gd name="T9" fmla="*/ 276 h 286"/>
              <a:gd name="T10" fmla="*/ 789 w 2884"/>
              <a:gd name="T11" fmla="*/ 267 h 286"/>
              <a:gd name="T12" fmla="*/ 999 w 2884"/>
              <a:gd name="T13" fmla="*/ 258 h 286"/>
              <a:gd name="T14" fmla="*/ 1161 w 2884"/>
              <a:gd name="T15" fmla="*/ 246 h 286"/>
              <a:gd name="T16" fmla="*/ 1302 w 2884"/>
              <a:gd name="T17" fmla="*/ 234 h 286"/>
              <a:gd name="T18" fmla="*/ 1458 w 2884"/>
              <a:gd name="T19" fmla="*/ 222 h 286"/>
              <a:gd name="T20" fmla="*/ 1665 w 2884"/>
              <a:gd name="T21" fmla="*/ 201 h 286"/>
              <a:gd name="T22" fmla="*/ 1992 w 2884"/>
              <a:gd name="T23" fmla="*/ 159 h 286"/>
              <a:gd name="T24" fmla="*/ 2301 w 2884"/>
              <a:gd name="T25" fmla="*/ 117 h 286"/>
              <a:gd name="T26" fmla="*/ 2604 w 2884"/>
              <a:gd name="T27" fmla="*/ 60 h 286"/>
              <a:gd name="T28" fmla="*/ 2883 w 2884"/>
              <a:gd name="T29" fmla="*/ 0 h 286"/>
              <a:gd name="T30" fmla="*/ 0 w 2884"/>
              <a:gd name="T31" fmla="*/ 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solidFill>
            <a:srgbClr val="FEFBDA"/>
          </a:solidFill>
          <a:ln>
            <a:noFill/>
          </a:ln>
          <a:effectLst/>
          <a:extLst>
            <a:ext uri="{91240B29-F687-4F45-9708-019B960494DF}">
              <a14:hiddenLine xmlns:a14="http://schemas.microsoft.com/office/drawing/2010/main" w="9525">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rtl="0" eaLnBrk="0" fontAlgn="base" hangingPunct="0">
              <a:spcBef>
                <a:spcPct val="0"/>
              </a:spcBef>
              <a:spcAft>
                <a:spcPct val="0"/>
              </a:spcAft>
            </a:pPr>
            <a:endParaRPr lang="he-IL" sz="2400">
              <a:solidFill>
                <a:srgbClr val="000000"/>
              </a:solidFill>
            </a:endParaRPr>
          </a:p>
        </p:txBody>
      </p:sp>
      <p:sp>
        <p:nvSpPr>
          <p:cNvPr id="41995" name="Rectangle 11"/>
          <p:cNvSpPr>
            <a:spLocks noGrp="1" noChangeArrowheads="1"/>
          </p:cNvSpPr>
          <p:nvPr>
            <p:ph type="title"/>
          </p:nvPr>
        </p:nvSpPr>
        <p:spPr bwMode="auto">
          <a:xfrm>
            <a:off x="228600" y="152400"/>
            <a:ext cx="851852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he-IL" smtClean="0"/>
              <a:t>Click to edit Master title style</a:t>
            </a:r>
          </a:p>
        </p:txBody>
      </p:sp>
      <p:sp>
        <p:nvSpPr>
          <p:cNvPr id="41997" name="Rectangle 13"/>
          <p:cNvSpPr>
            <a:spLocks noGrp="1" noChangeArrowheads="1"/>
          </p:cNvSpPr>
          <p:nvPr>
            <p:ph type="dt" sz="half" idx="2"/>
          </p:nvPr>
        </p:nvSpPr>
        <p:spPr bwMode="auto">
          <a:xfrm>
            <a:off x="250825" y="63801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400">
                <a:solidFill>
                  <a:srgbClr val="CC3300"/>
                </a:solidFill>
              </a:defRPr>
            </a:lvl1pPr>
          </a:lstStyle>
          <a:p>
            <a:pPr rtl="0" eaLnBrk="0" fontAlgn="base" hangingPunct="0">
              <a:spcBef>
                <a:spcPct val="0"/>
              </a:spcBef>
              <a:spcAft>
                <a:spcPct val="0"/>
              </a:spcAft>
            </a:pPr>
            <a:endParaRPr lang="en-US" altLang="he-IL"/>
          </a:p>
        </p:txBody>
      </p:sp>
      <p:sp>
        <p:nvSpPr>
          <p:cNvPr id="41999" name="Rectangle 15"/>
          <p:cNvSpPr>
            <a:spLocks noGrp="1" noChangeArrowheads="1"/>
          </p:cNvSpPr>
          <p:nvPr>
            <p:ph type="sldNum" sz="quarter" idx="4"/>
          </p:nvPr>
        </p:nvSpPr>
        <p:spPr bwMode="auto">
          <a:xfrm>
            <a:off x="6788150" y="6380163"/>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cs typeface="Times New Roman" pitchFamily="18" charset="0"/>
              </a:defRPr>
            </a:lvl1pPr>
          </a:lstStyle>
          <a:p>
            <a:pPr rtl="0" eaLnBrk="0" fontAlgn="base" hangingPunct="0">
              <a:spcBef>
                <a:spcPct val="0"/>
              </a:spcBef>
              <a:spcAft>
                <a:spcPct val="0"/>
              </a:spcAft>
            </a:pPr>
            <a:fld id="{1BF3EBFE-6EC9-48D6-844B-EA0C2DBE0C43}" type="slidenum">
              <a:rPr lang="he-IL" altLang="he-IL">
                <a:solidFill>
                  <a:srgbClr val="000000"/>
                </a:solidFill>
              </a:rPr>
              <a:pPr rtl="0" eaLnBrk="0" fontAlgn="base" hangingPunct="0">
                <a:spcBef>
                  <a:spcPct val="0"/>
                </a:spcBef>
                <a:spcAft>
                  <a:spcPct val="0"/>
                </a:spcAft>
              </a:pPr>
              <a:t>‹#›</a:t>
            </a:fld>
            <a:endParaRPr lang="en-US" altLang="he-IL">
              <a:solidFill>
                <a:srgbClr val="000000"/>
              </a:solidFill>
            </a:endParaRPr>
          </a:p>
        </p:txBody>
      </p:sp>
      <p:sp>
        <p:nvSpPr>
          <p:cNvPr id="41996" name="Rectangle 12"/>
          <p:cNvSpPr>
            <a:spLocks noGrp="1" noChangeArrowheads="1"/>
          </p:cNvSpPr>
          <p:nvPr>
            <p:ph type="body" idx="1"/>
          </p:nvPr>
        </p:nvSpPr>
        <p:spPr bwMode="auto">
          <a:xfrm>
            <a:off x="304800" y="1219200"/>
            <a:ext cx="8388350" cy="49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he-IL" smtClean="0"/>
              <a:t>Click to edit Master text styles</a:t>
            </a:r>
          </a:p>
          <a:p>
            <a:pPr lvl="1"/>
            <a:r>
              <a:rPr lang="en-US" altLang="he-IL" smtClean="0"/>
              <a:t>Second level</a:t>
            </a:r>
          </a:p>
          <a:p>
            <a:pPr lvl="2"/>
            <a:r>
              <a:rPr lang="en-US" altLang="he-IL" smtClean="0"/>
              <a:t>Third level</a:t>
            </a:r>
          </a:p>
          <a:p>
            <a:pPr lvl="3"/>
            <a:r>
              <a:rPr lang="en-US" altLang="he-IL" smtClean="0"/>
              <a:t>Fourth level</a:t>
            </a:r>
          </a:p>
          <a:p>
            <a:pPr lvl="4"/>
            <a:r>
              <a:rPr lang="en-US" altLang="he-IL" smtClean="0"/>
              <a:t>Fifth level</a:t>
            </a:r>
          </a:p>
        </p:txBody>
      </p:sp>
      <p:sp>
        <p:nvSpPr>
          <p:cNvPr id="42000" name="Rectangle 16"/>
          <p:cNvSpPr>
            <a:spLocks noGrp="1" noChangeArrowheads="1"/>
          </p:cNvSpPr>
          <p:nvPr>
            <p:ph type="ftr" sz="quarter" idx="3"/>
          </p:nvPr>
        </p:nvSpPr>
        <p:spPr bwMode="auto">
          <a:xfrm>
            <a:off x="2195513" y="6524625"/>
            <a:ext cx="4537075" cy="28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ctr" rtl="0" eaLnBrk="0" fontAlgn="base" hangingPunct="0">
              <a:spcBef>
                <a:spcPct val="0"/>
              </a:spcBef>
              <a:spcAft>
                <a:spcPct val="0"/>
              </a:spcAft>
            </a:pPr>
            <a:r>
              <a:rPr lang="en-US" altLang="he-IL" dirty="0">
                <a:solidFill>
                  <a:srgbClr val="000000"/>
                </a:solidFill>
              </a:rPr>
              <a:t>Machine Learning, </a:t>
            </a:r>
            <a:r>
              <a:rPr lang="en-US" altLang="he-IL" dirty="0" smtClean="0">
                <a:solidFill>
                  <a:srgbClr val="000000"/>
                </a:solidFill>
              </a:rPr>
              <a:t>Prof. Lior </a:t>
            </a:r>
            <a:r>
              <a:rPr lang="en-US" altLang="he-IL" dirty="0">
                <a:solidFill>
                  <a:srgbClr val="000000"/>
                </a:solidFill>
              </a:rPr>
              <a:t>Rokach, Ben-Gurion University</a:t>
            </a:r>
          </a:p>
        </p:txBody>
      </p:sp>
    </p:spTree>
    <p:extLst>
      <p:ext uri="{BB962C8B-B14F-4D97-AF65-F5344CB8AC3E}">
        <p14:creationId xmlns:p14="http://schemas.microsoft.com/office/powerpoint/2010/main" val="77321998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Lst>
  <p:hf hdr="0" dt="0"/>
  <p:txStyles>
    <p:titleStyle>
      <a:lvl1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2pPr>
      <a:lvl3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3pPr>
      <a:lvl4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4pPr>
      <a:lvl5pPr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5pPr>
      <a:lvl6pPr marL="4572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6pPr>
      <a:lvl7pPr marL="9144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7pPr>
      <a:lvl8pPr marL="13716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8pPr>
      <a:lvl9pPr marL="1828800" algn="ctr" rtl="0" eaLnBrk="0" fontAlgn="base" hangingPunct="0">
        <a:spcBef>
          <a:spcPct val="0"/>
        </a:spcBef>
        <a:spcAft>
          <a:spcPct val="0"/>
        </a:spcAft>
        <a:defRPr sz="4000">
          <a:solidFill>
            <a:srgbClr val="008080"/>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defRPr sz="2800">
          <a:solidFill>
            <a:srgbClr val="3333CC"/>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3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28.xml"/><Relationship Id="rId7" Type="http://schemas.openxmlformats.org/officeDocument/2006/relationships/slideLayout" Target="../slideLayouts/slideLayout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21" Type="http://schemas.openxmlformats.org/officeDocument/2006/relationships/tags" Target="../tags/tag54.xml"/><Relationship Id="rId34" Type="http://schemas.openxmlformats.org/officeDocument/2006/relationships/tags" Target="../tags/tag67.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tags" Target="../tags/tag66.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tags" Target="../tags/tag62.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tags" Target="../tags/tag65.xml"/><Relationship Id="rId37" Type="http://schemas.openxmlformats.org/officeDocument/2006/relationships/notesSlide" Target="../notesSlides/notesSlide5.xml"/><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tags" Target="../tags/tag61.xml"/><Relationship Id="rId36" Type="http://schemas.openxmlformats.org/officeDocument/2006/relationships/slideLayout" Target="../slideLayouts/slideLayout13.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tags" Target="../tags/tag64.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tags" Target="../tags/tag63.xml"/><Relationship Id="rId35" Type="http://schemas.openxmlformats.org/officeDocument/2006/relationships/tags" Target="../tags/tag68.xml"/><Relationship Id="rId8" Type="http://schemas.openxmlformats.org/officeDocument/2006/relationships/tags" Target="../tags/tag41.xml"/><Relationship Id="rId3" Type="http://schemas.openxmlformats.org/officeDocument/2006/relationships/tags" Target="../tags/tag36.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0.xml"/><Relationship Id="rId1" Type="http://schemas.openxmlformats.org/officeDocument/2006/relationships/tags" Target="../tags/tag69.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image" Target="../media/image39.png"/><Relationship Id="rId2" Type="http://schemas.openxmlformats.org/officeDocument/2006/relationships/tags" Target="../tags/tag70.xml"/><Relationship Id="rId16" Type="http://schemas.openxmlformats.org/officeDocument/2006/relationships/oleObject" Target="../embeddings/oleObject6.bin"/><Relationship Id="rId1" Type="http://schemas.openxmlformats.org/officeDocument/2006/relationships/vmlDrawing" Target="../drawings/vmlDrawing3.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notesSlide" Target="../notesSlides/notesSlide6.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tags" Target="../tags/tag94.xml"/><Relationship Id="rId18" Type="http://schemas.openxmlformats.org/officeDocument/2006/relationships/tags" Target="../tags/tag99.xml"/><Relationship Id="rId26" Type="http://schemas.openxmlformats.org/officeDocument/2006/relationships/tags" Target="../tags/tag107.xml"/><Relationship Id="rId3" Type="http://schemas.openxmlformats.org/officeDocument/2006/relationships/tags" Target="../tags/tag84.xml"/><Relationship Id="rId21" Type="http://schemas.openxmlformats.org/officeDocument/2006/relationships/tags" Target="../tags/tag102.xml"/><Relationship Id="rId7" Type="http://schemas.openxmlformats.org/officeDocument/2006/relationships/tags" Target="../tags/tag88.xml"/><Relationship Id="rId12" Type="http://schemas.openxmlformats.org/officeDocument/2006/relationships/tags" Target="../tags/tag93.xml"/><Relationship Id="rId17" Type="http://schemas.openxmlformats.org/officeDocument/2006/relationships/tags" Target="../tags/tag98.xml"/><Relationship Id="rId25" Type="http://schemas.openxmlformats.org/officeDocument/2006/relationships/tags" Target="../tags/tag106.xml"/><Relationship Id="rId2" Type="http://schemas.openxmlformats.org/officeDocument/2006/relationships/tags" Target="../tags/tag83.xml"/><Relationship Id="rId16" Type="http://schemas.openxmlformats.org/officeDocument/2006/relationships/tags" Target="../tags/tag97.xml"/><Relationship Id="rId20" Type="http://schemas.openxmlformats.org/officeDocument/2006/relationships/tags" Target="../tags/tag101.xml"/><Relationship Id="rId29" Type="http://schemas.openxmlformats.org/officeDocument/2006/relationships/image" Target="../media/image44.pn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tags" Target="../tags/tag92.xml"/><Relationship Id="rId24" Type="http://schemas.openxmlformats.org/officeDocument/2006/relationships/tags" Target="../tags/tag105.xml"/><Relationship Id="rId5" Type="http://schemas.openxmlformats.org/officeDocument/2006/relationships/tags" Target="../tags/tag86.xml"/><Relationship Id="rId15" Type="http://schemas.openxmlformats.org/officeDocument/2006/relationships/tags" Target="../tags/tag96.xml"/><Relationship Id="rId23" Type="http://schemas.openxmlformats.org/officeDocument/2006/relationships/tags" Target="../tags/tag104.xml"/><Relationship Id="rId28" Type="http://schemas.openxmlformats.org/officeDocument/2006/relationships/image" Target="../media/image43.png"/><Relationship Id="rId10" Type="http://schemas.openxmlformats.org/officeDocument/2006/relationships/tags" Target="../tags/tag91.xml"/><Relationship Id="rId19" Type="http://schemas.openxmlformats.org/officeDocument/2006/relationships/tags" Target="../tags/tag100.xml"/><Relationship Id="rId31" Type="http://schemas.openxmlformats.org/officeDocument/2006/relationships/image" Target="../media/image46.png"/><Relationship Id="rId4" Type="http://schemas.openxmlformats.org/officeDocument/2006/relationships/tags" Target="../tags/tag85.xml"/><Relationship Id="rId9" Type="http://schemas.openxmlformats.org/officeDocument/2006/relationships/tags" Target="../tags/tag90.xml"/><Relationship Id="rId14" Type="http://schemas.openxmlformats.org/officeDocument/2006/relationships/tags" Target="../tags/tag95.xml"/><Relationship Id="rId22" Type="http://schemas.openxmlformats.org/officeDocument/2006/relationships/tags" Target="../tags/tag103.xml"/><Relationship Id="rId27" Type="http://schemas.openxmlformats.org/officeDocument/2006/relationships/slideLayout" Target="../slideLayouts/slideLayout2.xml"/><Relationship Id="rId30"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18" Type="http://schemas.openxmlformats.org/officeDocument/2006/relationships/image" Target="../media/image47.png"/><Relationship Id="rId26" Type="http://schemas.openxmlformats.org/officeDocument/2006/relationships/image" Target="../media/image52.png"/><Relationship Id="rId3" Type="http://schemas.openxmlformats.org/officeDocument/2006/relationships/tags" Target="../tags/tag110.xml"/><Relationship Id="rId21" Type="http://schemas.openxmlformats.org/officeDocument/2006/relationships/image" Target="../media/image50.png"/><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image" Target="../media/image43.png"/><Relationship Id="rId25" Type="http://schemas.openxmlformats.org/officeDocument/2006/relationships/image" Target="../media/image46.png"/><Relationship Id="rId2" Type="http://schemas.openxmlformats.org/officeDocument/2006/relationships/tags" Target="../tags/tag109.xml"/><Relationship Id="rId16" Type="http://schemas.openxmlformats.org/officeDocument/2006/relationships/slideLayout" Target="../slideLayouts/slideLayout2.xml"/><Relationship Id="rId20" Type="http://schemas.openxmlformats.org/officeDocument/2006/relationships/image" Target="../media/image49.png"/><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tags" Target="../tags/tag118.xml"/><Relationship Id="rId24" Type="http://schemas.openxmlformats.org/officeDocument/2006/relationships/image" Target="../media/image45.png"/><Relationship Id="rId5" Type="http://schemas.openxmlformats.org/officeDocument/2006/relationships/tags" Target="../tags/tag112.xml"/><Relationship Id="rId15" Type="http://schemas.openxmlformats.org/officeDocument/2006/relationships/tags" Target="../tags/tag122.xml"/><Relationship Id="rId23" Type="http://schemas.openxmlformats.org/officeDocument/2006/relationships/image" Target="../media/image44.png"/><Relationship Id="rId10" Type="http://schemas.openxmlformats.org/officeDocument/2006/relationships/tags" Target="../tags/tag117.xml"/><Relationship Id="rId19" Type="http://schemas.openxmlformats.org/officeDocument/2006/relationships/image" Target="../media/image48.png"/><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 Id="rId22"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23.xml"/><Relationship Id="rId5" Type="http://schemas.openxmlformats.org/officeDocument/2006/relationships/image" Target="../media/image55.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73.jpeg"/><Relationship Id="rId17" Type="http://schemas.openxmlformats.org/officeDocument/2006/relationships/image" Target="../media/image78.jpeg"/><Relationship Id="rId2" Type="http://schemas.openxmlformats.org/officeDocument/2006/relationships/image" Target="../media/image63.png"/><Relationship Id="rId16"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6.jpe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 Id="rId14" Type="http://schemas.openxmlformats.org/officeDocument/2006/relationships/image" Target="../media/image75.jpeg"/></Relationships>
</file>

<file path=ppt/slides/_rels/slide29.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jpeg"/><Relationship Id="rId12" Type="http://schemas.openxmlformats.org/officeDocument/2006/relationships/image" Target="../media/image73.jpeg"/><Relationship Id="rId17" Type="http://schemas.openxmlformats.org/officeDocument/2006/relationships/image" Target="../media/image78.jpeg"/><Relationship Id="rId2" Type="http://schemas.openxmlformats.org/officeDocument/2006/relationships/image" Target="../media/image63.png"/><Relationship Id="rId16"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67.jpeg"/><Relationship Id="rId11" Type="http://schemas.openxmlformats.org/officeDocument/2006/relationships/image" Target="../media/image72.jpeg"/><Relationship Id="rId5" Type="http://schemas.openxmlformats.org/officeDocument/2006/relationships/image" Target="../media/image66.jpeg"/><Relationship Id="rId15" Type="http://schemas.openxmlformats.org/officeDocument/2006/relationships/image" Target="../media/image76.jpe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jpeg"/><Relationship Id="rId14" Type="http://schemas.openxmlformats.org/officeDocument/2006/relationships/image" Target="../media/image75.jpeg"/></Relationships>
</file>

<file path=ppt/slides/_rels/slide3.xml.rels><?xml version="1.0" encoding="UTF-8" standalone="yes"?>
<Relationships xmlns="http://schemas.openxmlformats.org/package/2006/relationships"><Relationship Id="rId3" Type="http://schemas.openxmlformats.org/officeDocument/2006/relationships/hyperlink" Target="http://www.alizila.com/at-alibaba-artificial-intelligence-is-changing-how-people-shop-online/" TargetMode="External"/><Relationship Id="rId2" Type="http://schemas.openxmlformats.org/officeDocument/2006/relationships/hyperlink" Target="https://www.mckinsey.com/industries/retail/our-insights/how-retailers-can-keep-up-with-consumers" TargetMode="External"/><Relationship Id="rId1" Type="http://schemas.openxmlformats.org/officeDocument/2006/relationships/slideLayout" Target="../slideLayouts/slideLayout2.xml"/><Relationship Id="rId4" Type="http://schemas.openxmlformats.org/officeDocument/2006/relationships/hyperlink" Target="https://www.cnet.com/news/youtube-ces-2018-neal-mohan/"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1.jpeg"/></Relationships>
</file>

<file path=ppt/slides/_rels/slide31.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jpeg"/><Relationship Id="rId1" Type="http://schemas.openxmlformats.org/officeDocument/2006/relationships/slideLayout" Target="../slideLayouts/slideLayout2.xml"/><Relationship Id="rId5" Type="http://schemas.openxmlformats.org/officeDocument/2006/relationships/image" Target="../media/image760.png"/><Relationship Id="rId4" Type="http://schemas.openxmlformats.org/officeDocument/2006/relationships/image" Target="../media/image78.jpeg"/></Relationships>
</file>

<file path=ppt/slides/_rels/slide33.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3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4.emf"/><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8" Type="http://schemas.openxmlformats.org/officeDocument/2006/relationships/image" Target="../media/image90.emf"/><Relationship Id="rId3" Type="http://schemas.openxmlformats.org/officeDocument/2006/relationships/image" Target="../media/image750.png"/><Relationship Id="rId7" Type="http://schemas.openxmlformats.org/officeDocument/2006/relationships/image" Target="../media/image89.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chart" Target="../charts/char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tags" Target="../tags/tag10.xml"/><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tags" Target="../tags/tag9.xml"/><Relationship Id="rId16" Type="http://schemas.openxmlformats.org/officeDocument/2006/relationships/image" Target="../media/image17.jpeg"/><Relationship Id="rId20" Type="http://schemas.openxmlformats.org/officeDocument/2006/relationships/image" Target="../media/image21.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12.png"/><Relationship Id="rId5" Type="http://schemas.openxmlformats.org/officeDocument/2006/relationships/notesSlide" Target="../notesSlides/notesSlide2.xml"/><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slideLayout" Target="../slideLayouts/slideLayout2.xml"/><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9.xml"/></Relationships>
</file>

<file path=ppt/slides/_rels/slide5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image" Target="../media/image610.png"/><Relationship Id="rId1" Type="http://schemas.openxmlformats.org/officeDocument/2006/relationships/slideLayout" Target="../slideLayouts/slideLayout39.xml"/><Relationship Id="rId4" Type="http://schemas.openxmlformats.org/officeDocument/2006/relationships/image" Target="../media/image810.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40.png"/><Relationship Id="rId2" Type="http://schemas.openxmlformats.org/officeDocument/2006/relationships/image" Target="../media/image930.png"/><Relationship Id="rId1" Type="http://schemas.openxmlformats.org/officeDocument/2006/relationships/slideLayout" Target="../slideLayouts/slideLayout39.xml"/><Relationship Id="rId6" Type="http://schemas.openxmlformats.org/officeDocument/2006/relationships/image" Target="../media/image96.png"/><Relationship Id="rId5" Type="http://schemas.openxmlformats.org/officeDocument/2006/relationships/image" Target="../media/image120.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image" Target="../media/image930.png"/><Relationship Id="rId1" Type="http://schemas.openxmlformats.org/officeDocument/2006/relationships/slideLayout" Target="../slideLayouts/slideLayout39.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8.wmf"/><Relationship Id="rId3" Type="http://schemas.openxmlformats.org/officeDocument/2006/relationships/tags" Target="../tags/tag12.xml"/><Relationship Id="rId7" Type="http://schemas.openxmlformats.org/officeDocument/2006/relationships/image" Target="../media/image24.emf"/><Relationship Id="rId12" Type="http://schemas.openxmlformats.org/officeDocument/2006/relationships/image" Target="../media/image27.wmf"/><Relationship Id="rId2" Type="http://schemas.openxmlformats.org/officeDocument/2006/relationships/tags" Target="../tags/tag11.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26.wmf"/><Relationship Id="rId5" Type="http://schemas.openxmlformats.org/officeDocument/2006/relationships/slideLayout" Target="../slideLayouts/slideLayout2.xml"/><Relationship Id="rId15" Type="http://schemas.openxmlformats.org/officeDocument/2006/relationships/oleObject" Target="../embeddings/oleObject5.bin"/><Relationship Id="rId10" Type="http://schemas.openxmlformats.org/officeDocument/2006/relationships/image" Target="../media/image25.wmf"/><Relationship Id="rId4" Type="http://schemas.openxmlformats.org/officeDocument/2006/relationships/tags" Target="../tags/tag13.xml"/><Relationship Id="rId9" Type="http://schemas.openxmlformats.org/officeDocument/2006/relationships/oleObject" Target="../embeddings/oleObject4.bin"/><Relationship Id="rId14" Type="http://schemas.openxmlformats.org/officeDocument/2006/relationships/image" Target="../media/image29.wmf"/></Relationships>
</file>

<file path=ppt/slides/_rels/slide7.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image" Target="../media/image30.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31.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990656" cy="1470025"/>
          </a:xfrm>
        </p:spPr>
        <p:txBody>
          <a:bodyPr>
            <a:normAutofit/>
          </a:bodyPr>
          <a:lstStyle/>
          <a:p>
            <a:pPr rtl="0"/>
            <a:r>
              <a:rPr lang="en-US" dirty="0"/>
              <a:t>Recommender </a:t>
            </a:r>
            <a:r>
              <a:rPr lang="en-US" dirty="0" smtClean="0"/>
              <a:t>Systems</a:t>
            </a:r>
            <a:br>
              <a:rPr lang="en-US" dirty="0" smtClean="0"/>
            </a:br>
            <a:r>
              <a:rPr lang="en-US" sz="3600" dirty="0" smtClean="0"/>
              <a:t> </a:t>
            </a:r>
            <a:r>
              <a:rPr lang="en-US" sz="3600" dirty="0"/>
              <a:t>Twenty years of research</a:t>
            </a:r>
            <a:endParaRPr lang="he-IL" sz="3600" dirty="0"/>
          </a:p>
        </p:txBody>
      </p:sp>
      <p:sp>
        <p:nvSpPr>
          <p:cNvPr id="4" name="Rectangle 9"/>
          <p:cNvSpPr txBox="1">
            <a:spLocks noChangeArrowheads="1"/>
          </p:cNvSpPr>
          <p:nvPr/>
        </p:nvSpPr>
        <p:spPr>
          <a:xfrm>
            <a:off x="467544" y="4149080"/>
            <a:ext cx="8466630" cy="1512168"/>
          </a:xfrm>
          <a:prstGeom prst="rect">
            <a:avLst/>
          </a:prstGeom>
          <a:noFill/>
        </p:spPr>
        <p:txBody>
          <a:bodyPr vert="horz" lIns="91440" tIns="45720" rIns="91440" bIns="45720" rtlCol="1">
            <a:noAutofit/>
          </a:bodyPr>
          <a:lstStyle>
            <a:lvl1pPr marL="0" indent="0" algn="ctr" defTabSz="914400" rtl="1"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1"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1"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1"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800" dirty="0" err="1" smtClean="0"/>
              <a:t>Lior</a:t>
            </a:r>
            <a:r>
              <a:rPr lang="en-US" sz="2800" dirty="0" smtClean="0"/>
              <a:t> </a:t>
            </a:r>
            <a:r>
              <a:rPr lang="en-US" sz="2800" dirty="0" err="1" smtClean="0"/>
              <a:t>Rokach</a:t>
            </a:r>
            <a:endParaRPr lang="en-US" sz="2800" dirty="0" smtClean="0"/>
          </a:p>
          <a:p>
            <a:pPr rtl="0"/>
            <a:r>
              <a:rPr lang="en-US" sz="2000" dirty="0" smtClean="0">
                <a:solidFill>
                  <a:schemeClr val="tx1"/>
                </a:solidFill>
              </a:rPr>
              <a:t>Dept. of </a:t>
            </a:r>
            <a:r>
              <a:rPr lang="en-US" sz="2000" dirty="0" smtClean="0">
                <a:solidFill>
                  <a:schemeClr val="tx1"/>
                </a:solidFill>
              </a:rPr>
              <a:t>Software and Information </a:t>
            </a:r>
            <a:r>
              <a:rPr lang="en-US" sz="2000" dirty="0" smtClean="0">
                <a:solidFill>
                  <a:schemeClr val="tx1"/>
                </a:solidFill>
              </a:rPr>
              <a:t>Systems Eng., </a:t>
            </a:r>
          </a:p>
          <a:p>
            <a:pPr rtl="0"/>
            <a:r>
              <a:rPr lang="en-US" sz="2000" dirty="0" smtClean="0">
                <a:solidFill>
                  <a:schemeClr val="tx1"/>
                </a:solidFill>
              </a:rPr>
              <a:t>Ben-Gurion University of the Negev</a:t>
            </a:r>
          </a:p>
          <a:p>
            <a:pPr rtl="0"/>
            <a:endParaRPr lang="en-US" sz="2400" dirty="0" smtClean="0"/>
          </a:p>
          <a:p>
            <a:endParaRPr lang="en-US" sz="2400" dirty="0" smtClean="0"/>
          </a:p>
        </p:txBody>
      </p:sp>
    </p:spTree>
    <p:extLst>
      <p:ext uri="{BB962C8B-B14F-4D97-AF65-F5344CB8AC3E}">
        <p14:creationId xmlns:p14="http://schemas.microsoft.com/office/powerpoint/2010/main" val="42163453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2AB6F950-227D-47F5-BB71-FF2AFB976B73}"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5606" name="Slide Number Placeholder 36"/>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18E7CAF1-60C5-41AC-9A83-FD810DD05EBF}" type="slidenum">
              <a:rPr lang="he-IL" sz="900" smtClean="0">
                <a:latin typeface="Arial" charset="0"/>
                <a:cs typeface="Arial" charset="0"/>
              </a:rPr>
              <a:pPr eaLnBrk="1" hangingPunct="1"/>
              <a:t>10</a:t>
            </a:fld>
            <a:endParaRPr lang="de-DE" sz="900" smtClean="0">
              <a:latin typeface="Arial" charset="0"/>
              <a:cs typeface="Arial" charset="0"/>
            </a:endParaRPr>
          </a:p>
        </p:txBody>
      </p:sp>
      <p:sp>
        <p:nvSpPr>
          <p:cNvPr id="25608" name="Rectangle 12"/>
          <p:cNvSpPr>
            <a:spLocks noChangeArrowheads="1"/>
          </p:cNvSpPr>
          <p:nvPr>
            <p:custDataLst>
              <p:tags r:id="rId1"/>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Collaborative Filtering</a:t>
            </a:r>
          </a:p>
          <a:p>
            <a:pPr algn="l" eaLnBrk="0" hangingPunct="0">
              <a:spcBef>
                <a:spcPct val="0"/>
              </a:spcBef>
              <a:buClrTx/>
              <a:buSzTx/>
            </a:pPr>
            <a:r>
              <a:rPr lang="en-US" sz="2400" dirty="0" smtClean="0">
                <a:solidFill>
                  <a:schemeClr val="tx2"/>
                </a:solidFill>
                <a:latin typeface="Arial" charset="0"/>
              </a:rPr>
              <a:t>Techniques</a:t>
            </a:r>
            <a:endParaRPr lang="en-US" sz="2400" dirty="0">
              <a:solidFill>
                <a:schemeClr val="tx2"/>
              </a:solidFill>
              <a:latin typeface="Arial" charset="0"/>
            </a:endParaRPr>
          </a:p>
        </p:txBody>
      </p:sp>
      <p:sp>
        <p:nvSpPr>
          <p:cNvPr id="38" name="AutoShape 14"/>
          <p:cNvSpPr>
            <a:spLocks noChangeArrowheads="1"/>
          </p:cNvSpPr>
          <p:nvPr>
            <p:custDataLst>
              <p:tags r:id="rId2"/>
            </p:custDataLst>
          </p:nvPr>
        </p:nvSpPr>
        <p:spPr bwMode="auto">
          <a:xfrm>
            <a:off x="304800" y="1694544"/>
            <a:ext cx="8371656" cy="4378512"/>
          </a:xfrm>
          <a:prstGeom prst="roundRect">
            <a:avLst>
              <a:gd name="adj" fmla="val 4685"/>
            </a:avLst>
          </a:prstGeom>
          <a:noFill/>
          <a:ln w="9525">
            <a:solidFill>
              <a:srgbClr val="DEDEDE"/>
            </a:solidFill>
            <a:round/>
            <a:headEnd/>
            <a:tailEnd/>
          </a:ln>
        </p:spPr>
        <p:txBody>
          <a:bodyPr anchor="ctr"/>
          <a:lstStyle/>
          <a:p>
            <a:pPr marL="361950" indent="-180975" algn="l" rtl="0">
              <a:spcBef>
                <a:spcPct val="0"/>
              </a:spcBef>
              <a:spcAft>
                <a:spcPct val="30000"/>
              </a:spcAft>
              <a:buSzTx/>
              <a:buFont typeface="Wingdings" pitchFamily="2" charset="2"/>
              <a:buChar char="§"/>
            </a:pPr>
            <a:r>
              <a:rPr lang="en-US" sz="3200" dirty="0" smtClean="0">
                <a:cs typeface="Arial" charset="0"/>
              </a:rPr>
              <a:t>Nearest </a:t>
            </a:r>
            <a:r>
              <a:rPr lang="en-US" sz="3200" dirty="0">
                <a:cs typeface="Arial" charset="0"/>
              </a:rPr>
              <a:t>Neighbor </a:t>
            </a:r>
            <a:endParaRPr lang="en-US" sz="3200" dirty="0" smtClean="0">
              <a:cs typeface="Arial" charset="0"/>
            </a:endParaRPr>
          </a:p>
          <a:p>
            <a:pPr marL="361950" indent="-180975" algn="l" rtl="0">
              <a:spcBef>
                <a:spcPct val="0"/>
              </a:spcBef>
              <a:spcAft>
                <a:spcPct val="30000"/>
              </a:spcAft>
              <a:buSzTx/>
              <a:buFont typeface="Wingdings" pitchFamily="2" charset="2"/>
              <a:buChar char="§"/>
            </a:pPr>
            <a:endParaRPr lang="en-US" sz="3200" dirty="0">
              <a:cs typeface="Arial" charset="0"/>
            </a:endParaRPr>
          </a:p>
          <a:p>
            <a:pPr marL="361950" indent="-180975" algn="l" rtl="0">
              <a:spcBef>
                <a:spcPct val="0"/>
              </a:spcBef>
              <a:spcAft>
                <a:spcPct val="30000"/>
              </a:spcAft>
              <a:buSzTx/>
              <a:buFont typeface="Wingdings" pitchFamily="2" charset="2"/>
              <a:buChar char="§"/>
            </a:pPr>
            <a:r>
              <a:rPr lang="en-US" sz="3200" dirty="0" smtClean="0">
                <a:cs typeface="Arial" charset="0"/>
              </a:rPr>
              <a:t>Matrix Factorization</a:t>
            </a:r>
          </a:p>
          <a:p>
            <a:pPr marL="361950" indent="-180975" algn="l" rtl="0">
              <a:spcBef>
                <a:spcPct val="0"/>
              </a:spcBef>
              <a:spcAft>
                <a:spcPct val="30000"/>
              </a:spcAft>
              <a:buSzTx/>
              <a:buFont typeface="Wingdings" pitchFamily="2" charset="2"/>
              <a:buChar char="§"/>
            </a:pPr>
            <a:endParaRPr lang="en-US" sz="3200" dirty="0" smtClean="0">
              <a:cs typeface="Arial" charset="0"/>
            </a:endParaRPr>
          </a:p>
          <a:p>
            <a:pPr marL="361950" indent="-180975" algn="l" rtl="0">
              <a:spcBef>
                <a:spcPct val="0"/>
              </a:spcBef>
              <a:spcAft>
                <a:spcPct val="30000"/>
              </a:spcAft>
              <a:buSzTx/>
              <a:buFont typeface="Wingdings" pitchFamily="2" charset="2"/>
              <a:buChar char="§"/>
            </a:pPr>
            <a:r>
              <a:rPr lang="en-US" sz="3200" dirty="0" smtClean="0">
                <a:cs typeface="Arial" charset="0"/>
              </a:rPr>
              <a:t>Deep Learning</a:t>
            </a:r>
            <a:endParaRPr lang="en-US" sz="3200" dirty="0">
              <a:cs typeface="Arial" charset="0"/>
            </a:endParaRPr>
          </a:p>
        </p:txBody>
      </p:sp>
      <p:sp>
        <p:nvSpPr>
          <p:cNvPr id="42" name="AutoShape 19"/>
          <p:cNvSpPr>
            <a:spLocks noChangeArrowheads="1"/>
          </p:cNvSpPr>
          <p:nvPr>
            <p:custDataLst>
              <p:tags r:id="rId3"/>
            </p:custDataLst>
          </p:nvPr>
        </p:nvSpPr>
        <p:spPr bwMode="gray">
          <a:xfrm>
            <a:off x="304800" y="1387475"/>
            <a:ext cx="8371656" cy="529357"/>
          </a:xfrm>
          <a:prstGeom prst="roundRect">
            <a:avLst>
              <a:gd name="adj" fmla="val 5685"/>
            </a:avLst>
          </a:prstGeom>
          <a:gradFill rotWithShape="0">
            <a:gsLst>
              <a:gs pos="0">
                <a:srgbClr val="2C2C2C"/>
              </a:gs>
              <a:gs pos="100000">
                <a:srgbClr val="5F5F5F"/>
              </a:gs>
            </a:gsLst>
            <a:lin ang="5400000" scaled="1"/>
          </a:gradFill>
          <a:ln w="9525">
            <a:solidFill>
              <a:srgbClr val="5F5F5F"/>
            </a:solidFill>
            <a:round/>
            <a:headEnd/>
            <a:tailEnd/>
          </a:ln>
        </p:spPr>
        <p:txBody>
          <a:bodyPr lIns="72000" tIns="72000" rIns="72000" bIns="72000" anchor="ctr"/>
          <a:lstStyle/>
          <a:p>
            <a:pPr algn="l" rtl="0" eaLnBrk="0" hangingPunct="0">
              <a:spcBef>
                <a:spcPct val="25000"/>
              </a:spcBef>
            </a:pPr>
            <a:r>
              <a:rPr lang="en-US" altLang="ja-JP" sz="2000" dirty="0" smtClean="0">
                <a:solidFill>
                  <a:schemeClr val="bg1"/>
                </a:solidFill>
                <a:latin typeface="Arial" charset="0"/>
                <a:ea typeface="MS PGothic" pitchFamily="34" charset="-128"/>
              </a:rPr>
              <a:t>Popular </a:t>
            </a:r>
            <a:r>
              <a:rPr lang="en-US" altLang="ja-JP" sz="2000" dirty="0">
                <a:solidFill>
                  <a:schemeClr val="bg1"/>
                </a:solidFill>
                <a:latin typeface="Arial" charset="0"/>
                <a:ea typeface="MS PGothic" pitchFamily="34" charset="-128"/>
              </a:rPr>
              <a:t>Techniques</a:t>
            </a:r>
          </a:p>
        </p:txBody>
      </p:sp>
      <p:pic>
        <p:nvPicPr>
          <p:cNvPr id="8194" name="Picture 2" descr="Image result for nearest neighbor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9992" y="2060848"/>
            <a:ext cx="2240467" cy="124688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matrix factoriza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3368371"/>
            <a:ext cx="2232248" cy="87799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eural network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34817" y="412890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0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855C73AD-C116-46F0-B963-14A9D8FC2BDA}"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6627" name="AutoShape 4"/>
          <p:cNvSpPr>
            <a:spLocks noChangeArrowheads="1"/>
          </p:cNvSpPr>
          <p:nvPr>
            <p:custDataLst>
              <p:tags r:id="rId1"/>
            </p:custDataLst>
          </p:nvPr>
        </p:nvSpPr>
        <p:spPr bwMode="auto">
          <a:xfrm>
            <a:off x="397123" y="1427510"/>
            <a:ext cx="4108450" cy="4003675"/>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grpSp>
        <p:nvGrpSpPr>
          <p:cNvPr id="26628" name="Group 6"/>
          <p:cNvGrpSpPr>
            <a:grpSpLocks/>
          </p:cNvGrpSpPr>
          <p:nvPr/>
        </p:nvGrpSpPr>
        <p:grpSpPr bwMode="auto">
          <a:xfrm>
            <a:off x="395536" y="1268760"/>
            <a:ext cx="4110037" cy="350837"/>
            <a:chOff x="340" y="799"/>
            <a:chExt cx="2177" cy="438"/>
          </a:xfrm>
        </p:grpSpPr>
        <p:sp>
          <p:nvSpPr>
            <p:cNvPr id="26664" name="Text Box 83"/>
            <p:cNvSpPr txBox="1">
              <a:spLocks noChangeArrowheads="1"/>
            </p:cNvSpPr>
            <p:nvPr>
              <p:custDataLst>
                <p:tags r:id="rId6"/>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6665"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6666"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6667"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6668"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800" b="1" dirty="0">
                  <a:solidFill>
                    <a:schemeClr val="bg1"/>
                  </a:solidFill>
                  <a:cs typeface="Arial" charset="0"/>
                </a:rPr>
                <a:t>“People who liked this also liked…”</a:t>
              </a:r>
              <a:endParaRPr lang="de-DE" sz="1800" b="1" dirty="0">
                <a:solidFill>
                  <a:schemeClr val="bg1"/>
                </a:solidFill>
                <a:cs typeface="Arial" charset="0"/>
              </a:endParaRPr>
            </a:p>
          </p:txBody>
        </p:sp>
      </p:grpSp>
      <p:sp>
        <p:nvSpPr>
          <p:cNvPr id="26629" name="Rectangle 12"/>
          <p:cNvSpPr>
            <a:spLocks noChangeArrowheads="1"/>
          </p:cNvSpPr>
          <p:nvPr>
            <p:custDataLst>
              <p:tags r:id="rId2"/>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Collaborative Filtering</a:t>
            </a:r>
          </a:p>
          <a:p>
            <a:pPr algn="l" eaLnBrk="0" hangingPunct="0">
              <a:spcBef>
                <a:spcPct val="0"/>
              </a:spcBef>
              <a:buClrTx/>
              <a:buSzTx/>
            </a:pPr>
            <a:r>
              <a:rPr lang="en-US" sz="2800" dirty="0" smtClean="0">
                <a:solidFill>
                  <a:schemeClr val="tx2"/>
                </a:solidFill>
                <a:latin typeface="Arial" charset="0"/>
              </a:rPr>
              <a:t>Approach 1</a:t>
            </a:r>
            <a:r>
              <a:rPr lang="en-US" sz="2800" dirty="0">
                <a:solidFill>
                  <a:schemeClr val="tx2"/>
                </a:solidFill>
                <a:latin typeface="Arial" charset="0"/>
              </a:rPr>
              <a:t>: Nearest Neighbors</a:t>
            </a:r>
          </a:p>
        </p:txBody>
      </p:sp>
      <p:sp>
        <p:nvSpPr>
          <p:cNvPr id="26630" name="Slide Number Placeholder 22"/>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253D31CD-C0E0-44B1-A67A-BE6A5F700FAA}" type="slidenum">
              <a:rPr lang="he-IL" sz="900" smtClean="0">
                <a:latin typeface="Arial" charset="0"/>
                <a:cs typeface="Arial" charset="0"/>
              </a:rPr>
              <a:pPr eaLnBrk="1" hangingPunct="1"/>
              <a:t>11</a:t>
            </a:fld>
            <a:endParaRPr lang="de-DE" sz="900" smtClean="0">
              <a:latin typeface="Arial" charset="0"/>
              <a:cs typeface="Arial" charset="0"/>
            </a:endParaRPr>
          </a:p>
        </p:txBody>
      </p:sp>
      <p:pic>
        <p:nvPicPr>
          <p:cNvPr id="33814" name="Picture 22"/>
          <p:cNvPicPr>
            <a:picLocks noChangeAspect="1" noChangeArrowheads="1"/>
          </p:cNvPicPr>
          <p:nvPr/>
        </p:nvPicPr>
        <p:blipFill>
          <a:blip r:embed="rId9" cstate="print"/>
          <a:srcRect/>
          <a:stretch>
            <a:fillRect/>
          </a:stretch>
        </p:blipFill>
        <p:spPr bwMode="auto">
          <a:xfrm>
            <a:off x="532061" y="1910110"/>
            <a:ext cx="2581275" cy="2352675"/>
          </a:xfrm>
          <a:prstGeom prst="rect">
            <a:avLst/>
          </a:prstGeom>
          <a:ln>
            <a:noFill/>
          </a:ln>
          <a:effectLst>
            <a:outerShdw blurRad="292100" dist="139700" dir="2700000" algn="tl" rotWithShape="0">
              <a:srgbClr val="333333">
                <a:alpha val="65000"/>
              </a:srgbClr>
            </a:outerShdw>
          </a:effectLst>
        </p:spPr>
      </p:pic>
      <p:grpSp>
        <p:nvGrpSpPr>
          <p:cNvPr id="4" name="Group 47"/>
          <p:cNvGrpSpPr>
            <a:grpSpLocks/>
          </p:cNvGrpSpPr>
          <p:nvPr/>
        </p:nvGrpSpPr>
        <p:grpSpPr bwMode="auto">
          <a:xfrm>
            <a:off x="3162548" y="2429222"/>
            <a:ext cx="1343025" cy="1582738"/>
            <a:chOff x="3762732" y="2930523"/>
            <a:chExt cx="1342668" cy="1582739"/>
          </a:xfrm>
        </p:grpSpPr>
        <p:grpSp>
          <p:nvGrpSpPr>
            <p:cNvPr id="26659" name="Group 46"/>
            <p:cNvGrpSpPr>
              <a:grpSpLocks/>
            </p:cNvGrpSpPr>
            <p:nvPr/>
          </p:nvGrpSpPr>
          <p:grpSpPr bwMode="auto">
            <a:xfrm>
              <a:off x="3762732" y="2930523"/>
              <a:ext cx="533400" cy="1582739"/>
              <a:chOff x="3762732" y="2930523"/>
              <a:chExt cx="533400" cy="1582739"/>
            </a:xfrm>
          </p:grpSpPr>
          <p:cxnSp>
            <p:nvCxnSpPr>
              <p:cNvPr id="26" name="Straight Arrow Connector 25"/>
              <p:cNvCxnSpPr/>
              <p:nvPr/>
            </p:nvCxnSpPr>
            <p:spPr bwMode="auto">
              <a:xfrm rot="10800000">
                <a:off x="3762732" y="2930523"/>
                <a:ext cx="53325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rot="10800000">
                <a:off x="3762732" y="4511674"/>
                <a:ext cx="53325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5" name="Straight Connector 34"/>
              <p:cNvCxnSpPr/>
              <p:nvPr/>
            </p:nvCxnSpPr>
            <p:spPr bwMode="auto">
              <a:xfrm rot="5400000">
                <a:off x="3505415" y="3722687"/>
                <a:ext cx="1581151"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4295990" y="3265486"/>
              <a:ext cx="809410" cy="923926"/>
            </a:xfrm>
            <a:prstGeom prst="rect">
              <a:avLst/>
            </a:prstGeom>
            <a:noFill/>
          </p:spPr>
          <p:txBody>
            <a:bodyPr>
              <a:spAutoFit/>
            </a:bodyPr>
            <a:lstStyle/>
            <a:p>
              <a:pPr>
                <a:defRPr/>
              </a:pPr>
              <a:r>
                <a:rPr lang="en-US" dirty="0">
                  <a:effectLst>
                    <a:outerShdw blurRad="50800" dist="38100" dir="2700000" algn="tl" rotWithShape="0">
                      <a:prstClr val="black">
                        <a:alpha val="40000"/>
                      </a:prstClr>
                    </a:outerShdw>
                  </a:effectLst>
                  <a:latin typeface="Tele-GroteskNor" charset="0"/>
                </a:rPr>
                <a:t>Item to Item</a:t>
              </a:r>
            </a:p>
          </p:txBody>
        </p:sp>
      </p:grpSp>
      <p:grpSp>
        <p:nvGrpSpPr>
          <p:cNvPr id="6" name="Group 49"/>
          <p:cNvGrpSpPr>
            <a:grpSpLocks/>
          </p:cNvGrpSpPr>
          <p:nvPr/>
        </p:nvGrpSpPr>
        <p:grpSpPr bwMode="auto">
          <a:xfrm>
            <a:off x="808286" y="4264372"/>
            <a:ext cx="1411287" cy="939800"/>
            <a:chOff x="1407747" y="4765159"/>
            <a:chExt cx="1411653" cy="939742"/>
          </a:xfrm>
        </p:grpSpPr>
        <p:grpSp>
          <p:nvGrpSpPr>
            <p:cNvPr id="26654" name="Group 48"/>
            <p:cNvGrpSpPr>
              <a:grpSpLocks/>
            </p:cNvGrpSpPr>
            <p:nvPr/>
          </p:nvGrpSpPr>
          <p:grpSpPr bwMode="auto">
            <a:xfrm>
              <a:off x="1828801" y="4765159"/>
              <a:ext cx="523875" cy="264836"/>
              <a:chOff x="1828801" y="4765159"/>
              <a:chExt cx="523875" cy="264836"/>
            </a:xfrm>
          </p:grpSpPr>
          <p:cxnSp>
            <p:nvCxnSpPr>
              <p:cNvPr id="40" name="Straight Arrow Connector 39"/>
              <p:cNvCxnSpPr/>
              <p:nvPr/>
            </p:nvCxnSpPr>
            <p:spPr bwMode="auto">
              <a:xfrm rot="5400000" flipH="1" flipV="1">
                <a:off x="1696788" y="4896914"/>
                <a:ext cx="265097"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2" name="Straight Arrow Connector 41"/>
              <p:cNvCxnSpPr/>
              <p:nvPr/>
            </p:nvCxnSpPr>
            <p:spPr bwMode="auto">
              <a:xfrm rot="5400000" flipH="1" flipV="1">
                <a:off x="2219212" y="4896914"/>
                <a:ext cx="265097" cy="158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bwMode="auto">
              <a:xfrm>
                <a:off x="1830131" y="5030256"/>
                <a:ext cx="522423"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45" name="TextBox 44"/>
            <p:cNvSpPr txBox="1"/>
            <p:nvPr/>
          </p:nvSpPr>
          <p:spPr>
            <a:xfrm>
              <a:off x="1407747" y="5058829"/>
              <a:ext cx="1411653" cy="646072"/>
            </a:xfrm>
            <a:prstGeom prst="rect">
              <a:avLst/>
            </a:prstGeom>
            <a:noFill/>
          </p:spPr>
          <p:txBody>
            <a:bodyPr>
              <a:spAutoFit/>
            </a:bodyPr>
            <a:lstStyle/>
            <a:p>
              <a:pPr>
                <a:defRPr/>
              </a:pPr>
              <a:r>
                <a:rPr lang="en-US" dirty="0">
                  <a:effectLst>
                    <a:outerShdw blurRad="50800" dist="38100" dir="2700000" algn="tl" rotWithShape="0">
                      <a:prstClr val="black">
                        <a:alpha val="40000"/>
                      </a:prstClr>
                    </a:outerShdw>
                  </a:effectLst>
                  <a:latin typeface="Tele-GroteskNor" charset="0"/>
                </a:rPr>
                <a:t>User to User</a:t>
              </a:r>
            </a:p>
          </p:txBody>
        </p:sp>
      </p:grpSp>
      <p:grpSp>
        <p:nvGrpSpPr>
          <p:cNvPr id="26634" name="Group 74"/>
          <p:cNvGrpSpPr>
            <a:grpSpLocks/>
          </p:cNvGrpSpPr>
          <p:nvPr/>
        </p:nvGrpSpPr>
        <p:grpSpPr bwMode="auto">
          <a:xfrm>
            <a:off x="4627811" y="1268760"/>
            <a:ext cx="3987800" cy="2068512"/>
            <a:chOff x="4770244" y="1684338"/>
            <a:chExt cx="3987992" cy="2068511"/>
          </a:xfrm>
        </p:grpSpPr>
        <p:sp>
          <p:nvSpPr>
            <p:cNvPr id="26646" name="AutoShape 4"/>
            <p:cNvSpPr>
              <a:spLocks noChangeArrowheads="1"/>
            </p:cNvSpPr>
            <p:nvPr>
              <p:custDataLst>
                <p:tags r:id="rId4"/>
              </p:custDataLst>
            </p:nvPr>
          </p:nvSpPr>
          <p:spPr bwMode="auto">
            <a:xfrm>
              <a:off x="4772025" y="1843088"/>
              <a:ext cx="3986211" cy="19097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grpSp>
          <p:nvGrpSpPr>
            <p:cNvPr id="26647" name="Group 6"/>
            <p:cNvGrpSpPr>
              <a:grpSpLocks/>
            </p:cNvGrpSpPr>
            <p:nvPr/>
          </p:nvGrpSpPr>
          <p:grpSpPr bwMode="auto">
            <a:xfrm>
              <a:off x="4770244" y="1684338"/>
              <a:ext cx="3987810" cy="350837"/>
              <a:chOff x="340" y="799"/>
              <a:chExt cx="2177" cy="438"/>
            </a:xfrm>
          </p:grpSpPr>
          <p:sp>
            <p:nvSpPr>
              <p:cNvPr id="26649" name="Text Box 83"/>
              <p:cNvSpPr txBox="1">
                <a:spLocks noChangeArrowheads="1"/>
              </p:cNvSpPr>
              <p:nvPr>
                <p:custDataLst>
                  <p:tags r:id="rId5"/>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6650"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6651"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6652"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6653"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800" b="1" dirty="0">
                    <a:solidFill>
                      <a:schemeClr val="bg1"/>
                    </a:solidFill>
                    <a:cs typeface="Arial" charset="0"/>
                  </a:rPr>
                  <a:t>User-to-User</a:t>
                </a:r>
                <a:endParaRPr lang="de-DE" dirty="0"/>
              </a:p>
            </p:txBody>
          </p:sp>
        </p:grpSp>
        <p:sp>
          <p:nvSpPr>
            <p:cNvPr id="26648" name="Text Box 25"/>
            <p:cNvSpPr txBox="1">
              <a:spLocks noChangeArrowheads="1"/>
            </p:cNvSpPr>
            <p:nvPr/>
          </p:nvSpPr>
          <p:spPr bwMode="auto">
            <a:xfrm>
              <a:off x="4867275" y="2152650"/>
              <a:ext cx="37242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SzTx/>
                <a:buFont typeface="Wingdings" pitchFamily="2" charset="2"/>
                <a:buChar char="§"/>
              </a:pPr>
              <a:r>
                <a:rPr lang="en-US" sz="1200" dirty="0"/>
                <a:t>Recommendations are made by finding users with similar tastes. Jane and Tim both liked Item 2 and disliked Item 3; it seems they might have similar taste, which suggests that in general Jane agrees with Tim. This makes Item 1 a good recommendation for Tim.</a:t>
              </a:r>
              <a:br>
                <a:rPr lang="en-US" sz="1200" dirty="0"/>
              </a:br>
              <a:r>
                <a:rPr lang="en-US" sz="1200" dirty="0"/>
                <a:t>This approach does not scale well for millions of users.</a:t>
              </a:r>
            </a:p>
          </p:txBody>
        </p:sp>
      </p:grpSp>
      <p:grpSp>
        <p:nvGrpSpPr>
          <p:cNvPr id="26635" name="Group 84"/>
          <p:cNvGrpSpPr>
            <a:grpSpLocks/>
          </p:cNvGrpSpPr>
          <p:nvPr/>
        </p:nvGrpSpPr>
        <p:grpSpPr bwMode="auto">
          <a:xfrm>
            <a:off x="4611936" y="3362672"/>
            <a:ext cx="3989387" cy="2068513"/>
            <a:chOff x="4770244" y="1684340"/>
            <a:chExt cx="3987992" cy="2068511"/>
          </a:xfrm>
        </p:grpSpPr>
        <p:sp>
          <p:nvSpPr>
            <p:cNvPr id="26639" name="AutoShape 4"/>
            <p:cNvSpPr>
              <a:spLocks noChangeArrowheads="1"/>
            </p:cNvSpPr>
            <p:nvPr>
              <p:custDataLst>
                <p:tags r:id="rId3"/>
              </p:custDataLst>
            </p:nvPr>
          </p:nvSpPr>
          <p:spPr bwMode="auto">
            <a:xfrm>
              <a:off x="4772025" y="1843089"/>
              <a:ext cx="3986211" cy="1909762"/>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grpSp>
          <p:nvGrpSpPr>
            <p:cNvPr id="26640" name="Group 6"/>
            <p:cNvGrpSpPr>
              <a:grpSpLocks/>
            </p:cNvGrpSpPr>
            <p:nvPr/>
          </p:nvGrpSpPr>
          <p:grpSpPr bwMode="auto">
            <a:xfrm>
              <a:off x="4770244" y="1684340"/>
              <a:ext cx="3987810" cy="350838"/>
              <a:chOff x="340" y="799"/>
              <a:chExt cx="2177" cy="438"/>
            </a:xfrm>
          </p:grpSpPr>
          <p:sp>
            <p:nvSpPr>
              <p:cNvPr id="26642"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6643"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6644"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6645"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800" b="1" dirty="0">
                    <a:solidFill>
                      <a:schemeClr val="bg1"/>
                    </a:solidFill>
                    <a:cs typeface="Arial" charset="0"/>
                  </a:rPr>
                  <a:t>Item-to-Item</a:t>
                </a:r>
                <a:endParaRPr lang="de-DE" dirty="0"/>
              </a:p>
            </p:txBody>
          </p:sp>
        </p:grpSp>
        <p:sp>
          <p:nvSpPr>
            <p:cNvPr id="26641" name="Text Box 25"/>
            <p:cNvSpPr txBox="1">
              <a:spLocks noChangeArrowheads="1"/>
            </p:cNvSpPr>
            <p:nvPr/>
          </p:nvSpPr>
          <p:spPr bwMode="auto">
            <a:xfrm>
              <a:off x="4867275" y="2152650"/>
              <a:ext cx="3724275"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SzTx/>
                <a:buFont typeface="Wingdings" pitchFamily="2" charset="2"/>
                <a:buChar char="§"/>
              </a:pPr>
              <a:r>
                <a:rPr lang="en-US" sz="1200" dirty="0"/>
                <a:t>Recommendations are made by finding items that have similar appeal to many users. </a:t>
              </a:r>
              <a:br>
                <a:rPr lang="en-US" sz="1200" dirty="0"/>
              </a:br>
              <a:r>
                <a:rPr lang="en-US" sz="1200" dirty="0"/>
                <a:t>Tom and Sandra are two users who liked both Item 1 and Item 4. That suggests that, in general, people who liked Item 4 will also like item 1, so Item 1 will be recommended to Tim. This approach is scalable to millions of users and millions of items.</a:t>
              </a:r>
            </a:p>
          </p:txBody>
        </p:sp>
      </p:grpSp>
    </p:spTree>
    <p:extLst>
      <p:ext uri="{BB962C8B-B14F-4D97-AF65-F5344CB8AC3E}">
        <p14:creationId xmlns:p14="http://schemas.microsoft.com/office/powerpoint/2010/main" val="1991698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nodeType="withEffect">
                                  <p:stCondLst>
                                    <p:cond delay="0"/>
                                  </p:stCondLst>
                                  <p:childTnLst>
                                    <p:set>
                                      <p:cBhvr>
                                        <p:cTn id="6" dur="1" fill="hold">
                                          <p:stCondLst>
                                            <p:cond delay="0"/>
                                          </p:stCondLst>
                                        </p:cTn>
                                        <p:tgtEl>
                                          <p:spTgt spid="33814"/>
                                        </p:tgtEl>
                                        <p:attrNameLst>
                                          <p:attrName>style.visibility</p:attrName>
                                        </p:attrNameLst>
                                      </p:cBhvr>
                                      <p:to>
                                        <p:strVal val="visible"/>
                                      </p:to>
                                    </p:set>
                                    <p:anim calcmode="lin" valueType="num">
                                      <p:cBhvr>
                                        <p:cTn id="7" dur="500" fill="hold"/>
                                        <p:tgtEl>
                                          <p:spTgt spid="33814"/>
                                        </p:tgtEl>
                                        <p:attrNameLst>
                                          <p:attrName>ppt_w</p:attrName>
                                        </p:attrNameLst>
                                      </p:cBhvr>
                                      <p:tavLst>
                                        <p:tav tm="0">
                                          <p:val>
                                            <p:fltVal val="0"/>
                                          </p:val>
                                        </p:tav>
                                        <p:tav tm="100000">
                                          <p:val>
                                            <p:strVal val="#ppt_w"/>
                                          </p:val>
                                        </p:tav>
                                      </p:tavLst>
                                    </p:anim>
                                    <p:anim calcmode="lin" valueType="num">
                                      <p:cBhvr>
                                        <p:cTn id="8" dur="500" fill="hold"/>
                                        <p:tgtEl>
                                          <p:spTgt spid="33814"/>
                                        </p:tgtEl>
                                        <p:attrNameLst>
                                          <p:attrName>ppt_h</p:attrName>
                                        </p:attrNameLst>
                                      </p:cBhvr>
                                      <p:tavLst>
                                        <p:tav tm="0">
                                          <p:val>
                                            <p:fltVal val="0"/>
                                          </p:val>
                                        </p:tav>
                                        <p:tav tm="100000">
                                          <p:val>
                                            <p:strVal val="#ppt_h"/>
                                          </p:val>
                                        </p:tav>
                                      </p:tavLst>
                                    </p:anim>
                                    <p:animEffect transition="in" filter="fade">
                                      <p:cBhvr>
                                        <p:cTn id="9" dur="500"/>
                                        <p:tgtEl>
                                          <p:spTgt spid="33814"/>
                                        </p:tgtEl>
                                      </p:cBhvr>
                                    </p:animEffect>
                                  </p:childTnLst>
                                </p:cTn>
                              </p:par>
                              <p:par>
                                <p:cTn id="10" presetID="53"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855C73AD-C116-46F0-B963-14A9D8FC2BDA}"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6629" name="Rectangle 12"/>
          <p:cNvSpPr>
            <a:spLocks noChangeArrowheads="1"/>
          </p:cNvSpPr>
          <p:nvPr>
            <p:custDataLst>
              <p:tags r:id="rId1"/>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Nearest </a:t>
            </a:r>
            <a:r>
              <a:rPr lang="en-US" sz="2800" dirty="0" smtClean="0">
                <a:solidFill>
                  <a:schemeClr val="tx2"/>
                </a:solidFill>
                <a:latin typeface="Arial" charset="0"/>
              </a:rPr>
              <a:t>Neighbor Technique </a:t>
            </a:r>
          </a:p>
          <a:p>
            <a:pPr algn="l" eaLnBrk="0" hangingPunct="0">
              <a:spcBef>
                <a:spcPct val="0"/>
              </a:spcBef>
              <a:buClrTx/>
              <a:buSzTx/>
            </a:pPr>
            <a:r>
              <a:rPr lang="en-US" sz="2800" dirty="0" smtClean="0">
                <a:solidFill>
                  <a:schemeClr val="tx2"/>
                </a:solidFill>
                <a:latin typeface="Arial" charset="0"/>
              </a:rPr>
              <a:t>Popular Methods</a:t>
            </a:r>
            <a:endParaRPr lang="en-US" sz="2800" dirty="0">
              <a:solidFill>
                <a:schemeClr val="tx2"/>
              </a:solidFill>
              <a:latin typeface="Arial" charset="0"/>
            </a:endParaRPr>
          </a:p>
        </p:txBody>
      </p:sp>
      <p:sp>
        <p:nvSpPr>
          <p:cNvPr id="26630" name="Slide Number Placeholder 22"/>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253D31CD-C0E0-44B1-A67A-BE6A5F700FAA}" type="slidenum">
              <a:rPr lang="he-IL" sz="900" smtClean="0">
                <a:latin typeface="Arial" charset="0"/>
                <a:cs typeface="Arial" charset="0"/>
              </a:rPr>
              <a:pPr eaLnBrk="1" hangingPunct="1"/>
              <a:t>12</a:t>
            </a:fld>
            <a:endParaRPr lang="de-DE" sz="900" smtClean="0">
              <a:latin typeface="Arial" charset="0"/>
              <a:cs typeface="Arial" charset="0"/>
            </a:endParaRPr>
          </a:p>
        </p:txBody>
      </p:sp>
      <p:grpSp>
        <p:nvGrpSpPr>
          <p:cNvPr id="61" name="Group 84"/>
          <p:cNvGrpSpPr>
            <a:grpSpLocks/>
          </p:cNvGrpSpPr>
          <p:nvPr/>
        </p:nvGrpSpPr>
        <p:grpSpPr bwMode="auto">
          <a:xfrm>
            <a:off x="304800" y="1556792"/>
            <a:ext cx="7435552" cy="3672409"/>
            <a:chOff x="4770244" y="1684340"/>
            <a:chExt cx="3987992" cy="4094455"/>
          </a:xfrm>
        </p:grpSpPr>
        <p:sp>
          <p:nvSpPr>
            <p:cNvPr id="62" name="AutoShape 4"/>
            <p:cNvSpPr>
              <a:spLocks noChangeArrowheads="1"/>
            </p:cNvSpPr>
            <p:nvPr>
              <p:custDataLst>
                <p:tags r:id="rId2"/>
              </p:custDataLst>
            </p:nvPr>
          </p:nvSpPr>
          <p:spPr bwMode="auto">
            <a:xfrm>
              <a:off x="4772025" y="1843090"/>
              <a:ext cx="3986211" cy="3935705"/>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grpSp>
          <p:nvGrpSpPr>
            <p:cNvPr id="63" name="Group 6"/>
            <p:cNvGrpSpPr>
              <a:grpSpLocks/>
            </p:cNvGrpSpPr>
            <p:nvPr/>
          </p:nvGrpSpPr>
          <p:grpSpPr bwMode="auto">
            <a:xfrm>
              <a:off x="4770244" y="1684340"/>
              <a:ext cx="3987810" cy="350838"/>
              <a:chOff x="340" y="799"/>
              <a:chExt cx="2177" cy="438"/>
            </a:xfrm>
          </p:grpSpPr>
          <p:sp>
            <p:nvSpPr>
              <p:cNvPr id="65"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66"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67" name="AutoShape 10"/>
              <p:cNvSpPr>
                <a:spLocks noChangeArrowheads="1"/>
              </p:cNvSpPr>
              <p:nvPr/>
            </p:nvSpPr>
            <p:spPr bwMode="auto">
              <a:xfrm>
                <a:off x="342" y="1123"/>
                <a:ext cx="2174"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68"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en-US" sz="1800" b="1" dirty="0" smtClean="0">
                    <a:solidFill>
                      <a:schemeClr val="bg1"/>
                    </a:solidFill>
                    <a:cs typeface="Arial" charset="0"/>
                  </a:rPr>
                  <a:t>Methods</a:t>
                </a:r>
                <a:endParaRPr lang="de-DE" dirty="0"/>
              </a:p>
            </p:txBody>
          </p:sp>
        </p:grpSp>
        <p:sp>
          <p:nvSpPr>
            <p:cNvPr id="64" name="Text Box 25"/>
            <p:cNvSpPr txBox="1">
              <a:spLocks noChangeArrowheads="1"/>
            </p:cNvSpPr>
            <p:nvPr/>
          </p:nvSpPr>
          <p:spPr bwMode="auto">
            <a:xfrm>
              <a:off x="4867275" y="2152650"/>
              <a:ext cx="3724275" cy="185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SzTx/>
                <a:buFont typeface="Wingdings" pitchFamily="2" charset="2"/>
                <a:buChar char="§"/>
              </a:pPr>
              <a:r>
                <a:rPr lang="en-US" dirty="0" smtClean="0"/>
                <a:t>Using </a:t>
              </a:r>
              <a:r>
                <a:rPr lang="en-US" b="1" dirty="0" smtClean="0"/>
                <a:t>predefined</a:t>
              </a:r>
              <a:r>
                <a:rPr lang="en-US" dirty="0" smtClean="0"/>
                <a:t> similarity measures (such as Pearson or Hamming Distance) </a:t>
              </a:r>
            </a:p>
            <a:p>
              <a:pPr algn="l" rtl="0" eaLnBrk="1" hangingPunct="1">
                <a:spcBef>
                  <a:spcPct val="0"/>
                </a:spcBef>
                <a:spcAft>
                  <a:spcPct val="30000"/>
                </a:spcAft>
                <a:buSzTx/>
                <a:buFont typeface="Wingdings" pitchFamily="2" charset="2"/>
                <a:buChar char="§"/>
              </a:pPr>
              <a:endParaRPr lang="en-US" dirty="0"/>
            </a:p>
            <a:p>
              <a:pPr algn="l" rtl="0" eaLnBrk="1" hangingPunct="1">
                <a:spcBef>
                  <a:spcPct val="0"/>
                </a:spcBef>
                <a:spcAft>
                  <a:spcPct val="30000"/>
                </a:spcAft>
                <a:buSzTx/>
                <a:buFont typeface="Wingdings" pitchFamily="2" charset="2"/>
                <a:buChar char="§"/>
              </a:pPr>
              <a:endParaRPr lang="en-US" dirty="0" smtClean="0"/>
            </a:p>
            <a:p>
              <a:pPr algn="l" rtl="0" eaLnBrk="1" hangingPunct="1">
                <a:spcBef>
                  <a:spcPct val="0"/>
                </a:spcBef>
                <a:spcAft>
                  <a:spcPct val="30000"/>
                </a:spcAft>
                <a:buSzTx/>
                <a:buFont typeface="Wingdings" pitchFamily="2" charset="2"/>
                <a:buChar char="§"/>
              </a:pPr>
              <a:r>
                <a:rPr lang="en-US" b="1" dirty="0" smtClean="0"/>
                <a:t>Learning</a:t>
              </a:r>
              <a:r>
                <a:rPr lang="en-US" dirty="0" smtClean="0"/>
                <a:t> similarity the relations weights via optimization</a:t>
              </a:r>
              <a:endParaRPr lang="en-US" dirty="0"/>
            </a:p>
          </p:txBody>
        </p:sp>
      </p:grpSp>
    </p:spTree>
    <p:extLst>
      <p:ext uri="{BB962C8B-B14F-4D97-AF65-F5344CB8AC3E}">
        <p14:creationId xmlns:p14="http://schemas.microsoft.com/office/powerpoint/2010/main" val="4154644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31" name="Rectangle 3"/>
          <p:cNvSpPr>
            <a:spLocks noChangeArrowheads="1"/>
          </p:cNvSpPr>
          <p:nvPr/>
        </p:nvSpPr>
        <p:spPr bwMode="auto">
          <a:xfrm>
            <a:off x="7162800" y="1543050"/>
            <a:ext cx="503238" cy="4248150"/>
          </a:xfrm>
          <a:prstGeom prst="rect">
            <a:avLst/>
          </a:prstGeom>
          <a:solidFill>
            <a:srgbClr val="FFD05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37891"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rtl="0" eaLnBrk="1" fontAlgn="base" hangingPunct="1">
              <a:spcBef>
                <a:spcPct val="0"/>
              </a:spcBef>
              <a:spcAft>
                <a:spcPct val="0"/>
              </a:spcAft>
            </a:pPr>
            <a:fld id="{2F4C7CCD-53B8-49CA-B9F6-279D9DDCEAC8}" type="datetime1">
              <a:rPr lang="de-DE" altLang="en-US" sz="900" smtClean="0">
                <a:solidFill>
                  <a:srgbClr val="000000"/>
                </a:solidFill>
                <a:latin typeface="Arial" panose="020B0604020202020204" pitchFamily="34" charset="0"/>
                <a:cs typeface="Arial" panose="020B0604020202020204" pitchFamily="34" charset="0"/>
              </a:rPr>
              <a:pPr rtl="0" eaLnBrk="1" fontAlgn="base" hangingPunct="1">
                <a:spcBef>
                  <a:spcPct val="0"/>
                </a:spcBef>
                <a:spcAft>
                  <a:spcPct val="0"/>
                </a:spcAft>
              </a:pPr>
              <a:t>17.10.2018</a:t>
            </a:fld>
            <a:endParaRPr lang="de-DE" altLang="en-US" sz="900" smtClean="0">
              <a:solidFill>
                <a:srgbClr val="000000"/>
              </a:solidFill>
              <a:latin typeface="Arial" panose="020B0604020202020204" pitchFamily="34" charset="0"/>
              <a:cs typeface="Arial" panose="020B0604020202020204" pitchFamily="34" charset="0"/>
            </a:endParaRPr>
          </a:p>
        </p:txBody>
      </p:sp>
      <p:grpSp>
        <p:nvGrpSpPr>
          <p:cNvPr id="2" name="Group 6"/>
          <p:cNvGrpSpPr>
            <a:grpSpLocks/>
          </p:cNvGrpSpPr>
          <p:nvPr/>
        </p:nvGrpSpPr>
        <p:grpSpPr bwMode="auto">
          <a:xfrm>
            <a:off x="3130550" y="5741988"/>
            <a:ext cx="4895850" cy="587375"/>
            <a:chOff x="1973" y="3653"/>
            <a:chExt cx="3084" cy="370"/>
          </a:xfrm>
        </p:grpSpPr>
        <p:sp>
          <p:nvSpPr>
            <p:cNvPr id="38095" name="Text Box 7"/>
            <p:cNvSpPr txBox="1">
              <a:spLocks noChangeArrowheads="1"/>
            </p:cNvSpPr>
            <p:nvPr/>
          </p:nvSpPr>
          <p:spPr bwMode="auto">
            <a:xfrm>
              <a:off x="1973" y="3657"/>
              <a:ext cx="952"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600" smtClean="0">
                  <a:solidFill>
                    <a:srgbClr val="000000"/>
                  </a:solidFill>
                  <a:latin typeface="Comic Sans MS" panose="030F0702030302020204" pitchFamily="66" charset="0"/>
                </a:rPr>
                <a:t>Hamming distance</a:t>
              </a:r>
              <a:endParaRPr lang="it-IT" altLang="en-US" sz="1600" smtClean="0">
                <a:solidFill>
                  <a:srgbClr val="000000"/>
                </a:solidFill>
                <a:latin typeface="Comic Sans MS" panose="030F0702030302020204" pitchFamily="66" charset="0"/>
              </a:endParaRPr>
            </a:p>
          </p:txBody>
        </p:sp>
        <p:sp>
          <p:nvSpPr>
            <p:cNvPr id="38096" name="Text Box 8"/>
            <p:cNvSpPr txBox="1">
              <a:spLocks noChangeArrowheads="1"/>
            </p:cNvSpPr>
            <p:nvPr/>
          </p:nvSpPr>
          <p:spPr bwMode="auto">
            <a:xfrm>
              <a:off x="3289"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5</a:t>
              </a:r>
              <a:endParaRPr lang="it-IT" altLang="en-US" sz="1800" smtClean="0">
                <a:solidFill>
                  <a:srgbClr val="000000"/>
                </a:solidFill>
                <a:latin typeface="Comic Sans MS" panose="030F0702030302020204" pitchFamily="66" charset="0"/>
              </a:endParaRPr>
            </a:p>
          </p:txBody>
        </p:sp>
        <p:sp>
          <p:nvSpPr>
            <p:cNvPr id="38097" name="Text Box 9"/>
            <p:cNvSpPr txBox="1">
              <a:spLocks noChangeArrowheads="1"/>
            </p:cNvSpPr>
            <p:nvPr/>
          </p:nvSpPr>
          <p:spPr bwMode="auto">
            <a:xfrm>
              <a:off x="3606"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6</a:t>
              </a:r>
              <a:endParaRPr lang="it-IT" altLang="en-US" sz="1800" smtClean="0">
                <a:solidFill>
                  <a:srgbClr val="000000"/>
                </a:solidFill>
                <a:latin typeface="Comic Sans MS" panose="030F0702030302020204" pitchFamily="66" charset="0"/>
              </a:endParaRPr>
            </a:p>
          </p:txBody>
        </p:sp>
        <p:sp>
          <p:nvSpPr>
            <p:cNvPr id="38098" name="Text Box 10"/>
            <p:cNvSpPr txBox="1">
              <a:spLocks noChangeArrowheads="1"/>
            </p:cNvSpPr>
            <p:nvPr/>
          </p:nvSpPr>
          <p:spPr bwMode="auto">
            <a:xfrm>
              <a:off x="3924"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6</a:t>
              </a:r>
              <a:endParaRPr lang="it-IT" altLang="en-US" sz="1800" smtClean="0">
                <a:solidFill>
                  <a:srgbClr val="000000"/>
                </a:solidFill>
                <a:latin typeface="Comic Sans MS" panose="030F0702030302020204" pitchFamily="66" charset="0"/>
              </a:endParaRPr>
            </a:p>
          </p:txBody>
        </p:sp>
        <p:sp>
          <p:nvSpPr>
            <p:cNvPr id="38099" name="Text Box 11"/>
            <p:cNvSpPr txBox="1">
              <a:spLocks noChangeArrowheads="1"/>
            </p:cNvSpPr>
            <p:nvPr/>
          </p:nvSpPr>
          <p:spPr bwMode="auto">
            <a:xfrm>
              <a:off x="4241"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5</a:t>
              </a:r>
              <a:endParaRPr lang="it-IT" altLang="en-US" sz="1800" smtClean="0">
                <a:solidFill>
                  <a:srgbClr val="000000"/>
                </a:solidFill>
                <a:latin typeface="Comic Sans MS" panose="030F0702030302020204" pitchFamily="66" charset="0"/>
              </a:endParaRPr>
            </a:p>
          </p:txBody>
        </p:sp>
        <p:sp>
          <p:nvSpPr>
            <p:cNvPr id="38100" name="Text Box 12"/>
            <p:cNvSpPr txBox="1">
              <a:spLocks noChangeArrowheads="1"/>
            </p:cNvSpPr>
            <p:nvPr/>
          </p:nvSpPr>
          <p:spPr bwMode="auto">
            <a:xfrm>
              <a:off x="4604" y="3657"/>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FFB229"/>
                  </a:solidFill>
                  <a:latin typeface="Comic Sans MS" panose="030F0702030302020204" pitchFamily="66" charset="0"/>
                </a:rPr>
                <a:t>4</a:t>
              </a:r>
              <a:endParaRPr lang="it-IT" altLang="en-US" sz="1800" smtClean="0">
                <a:solidFill>
                  <a:srgbClr val="FFB229"/>
                </a:solidFill>
                <a:latin typeface="Comic Sans MS" panose="030F0702030302020204" pitchFamily="66" charset="0"/>
              </a:endParaRPr>
            </a:p>
          </p:txBody>
        </p:sp>
        <p:sp>
          <p:nvSpPr>
            <p:cNvPr id="38101" name="Text Box 13"/>
            <p:cNvSpPr txBox="1">
              <a:spLocks noChangeArrowheads="1"/>
            </p:cNvSpPr>
            <p:nvPr/>
          </p:nvSpPr>
          <p:spPr bwMode="auto">
            <a:xfrm>
              <a:off x="4876" y="3653"/>
              <a:ext cx="18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8</a:t>
              </a:r>
              <a:endParaRPr lang="it-IT" altLang="en-US" sz="1800" smtClean="0">
                <a:solidFill>
                  <a:srgbClr val="000000"/>
                </a:solidFill>
                <a:latin typeface="Comic Sans MS" panose="030F0702030302020204" pitchFamily="66" charset="0"/>
              </a:endParaRPr>
            </a:p>
          </p:txBody>
        </p:sp>
      </p:grpSp>
      <p:grpSp>
        <p:nvGrpSpPr>
          <p:cNvPr id="3" name="Group 14"/>
          <p:cNvGrpSpPr>
            <a:grpSpLocks/>
          </p:cNvGrpSpPr>
          <p:nvPr/>
        </p:nvGrpSpPr>
        <p:grpSpPr bwMode="auto">
          <a:xfrm>
            <a:off x="468313" y="1757363"/>
            <a:ext cx="1728787" cy="1533525"/>
            <a:chOff x="295" y="1107"/>
            <a:chExt cx="1089" cy="966"/>
          </a:xfrm>
        </p:grpSpPr>
        <p:sp>
          <p:nvSpPr>
            <p:cNvPr id="38086" name="Rectangle 15"/>
            <p:cNvSpPr>
              <a:spLocks noChangeArrowheads="1"/>
            </p:cNvSpPr>
            <p:nvPr/>
          </p:nvSpPr>
          <p:spPr bwMode="auto">
            <a:xfrm>
              <a:off x="295" y="1107"/>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38087" name="Rectangle 16"/>
            <p:cNvSpPr>
              <a:spLocks noChangeArrowheads="1"/>
            </p:cNvSpPr>
            <p:nvPr/>
          </p:nvSpPr>
          <p:spPr bwMode="auto">
            <a:xfrm>
              <a:off x="340" y="1162"/>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0</a:t>
              </a:r>
              <a:endParaRPr lang="it-IT" altLang="en-US" sz="1600" smtClean="0">
                <a:solidFill>
                  <a:srgbClr val="FFFFFF"/>
                </a:solidFill>
                <a:latin typeface="Verdana" panose="020B0604030504040204" pitchFamily="34" charset="0"/>
              </a:endParaRPr>
            </a:p>
          </p:txBody>
        </p:sp>
        <p:sp>
          <p:nvSpPr>
            <p:cNvPr id="38088" name="Text Box 17"/>
            <p:cNvSpPr txBox="1">
              <a:spLocks noChangeArrowheads="1"/>
            </p:cNvSpPr>
            <p:nvPr/>
          </p:nvSpPr>
          <p:spPr bwMode="auto">
            <a:xfrm>
              <a:off x="567" y="1117"/>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Dislike</a:t>
              </a:r>
              <a:endParaRPr lang="it-IT" altLang="en-US" sz="1800" smtClean="0">
                <a:solidFill>
                  <a:srgbClr val="000000"/>
                </a:solidFill>
                <a:latin typeface="Comic Sans MS" panose="030F0702030302020204" pitchFamily="66" charset="0"/>
              </a:endParaRPr>
            </a:p>
          </p:txBody>
        </p:sp>
        <p:sp>
          <p:nvSpPr>
            <p:cNvPr id="38089" name="Rectangle 18"/>
            <p:cNvSpPr>
              <a:spLocks noChangeArrowheads="1"/>
            </p:cNvSpPr>
            <p:nvPr/>
          </p:nvSpPr>
          <p:spPr bwMode="auto">
            <a:xfrm>
              <a:off x="295" y="1480"/>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38090" name="Rectangle 19"/>
            <p:cNvSpPr>
              <a:spLocks noChangeArrowheads="1"/>
            </p:cNvSpPr>
            <p:nvPr/>
          </p:nvSpPr>
          <p:spPr bwMode="auto">
            <a:xfrm>
              <a:off x="340" y="1525"/>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91" name="Text Box 20"/>
            <p:cNvSpPr txBox="1">
              <a:spLocks noChangeArrowheads="1"/>
            </p:cNvSpPr>
            <p:nvPr/>
          </p:nvSpPr>
          <p:spPr bwMode="auto">
            <a:xfrm>
              <a:off x="567" y="1480"/>
              <a:ext cx="6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Like</a:t>
              </a:r>
              <a:endParaRPr lang="it-IT" altLang="en-US" sz="1800" smtClean="0">
                <a:solidFill>
                  <a:srgbClr val="000000"/>
                </a:solidFill>
                <a:latin typeface="Comic Sans MS" panose="030F0702030302020204" pitchFamily="66" charset="0"/>
              </a:endParaRPr>
            </a:p>
          </p:txBody>
        </p:sp>
        <p:sp>
          <p:nvSpPr>
            <p:cNvPr id="38092" name="Rectangle 21"/>
            <p:cNvSpPr>
              <a:spLocks noChangeArrowheads="1"/>
            </p:cNvSpPr>
            <p:nvPr/>
          </p:nvSpPr>
          <p:spPr bwMode="auto">
            <a:xfrm>
              <a:off x="295" y="1797"/>
              <a:ext cx="226" cy="237"/>
            </a:xfrm>
            <a:prstGeom prst="rect">
              <a:avLst/>
            </a:prstGeom>
            <a:solidFill>
              <a:schemeClr val="accent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38093" name="Rectangle 22"/>
            <p:cNvSpPr>
              <a:spLocks noChangeArrowheads="1"/>
            </p:cNvSpPr>
            <p:nvPr/>
          </p:nvSpPr>
          <p:spPr bwMode="auto">
            <a:xfrm>
              <a:off x="340" y="1842"/>
              <a:ext cx="136" cy="136"/>
            </a:xfrm>
            <a:prstGeom prst="rect">
              <a:avLst/>
            </a:prstGeom>
            <a:solidFill>
              <a:srgbClr val="990000"/>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a:t>
              </a:r>
              <a:endParaRPr lang="it-IT" altLang="en-US" sz="1600" smtClean="0">
                <a:solidFill>
                  <a:srgbClr val="FFFFFF"/>
                </a:solidFill>
                <a:latin typeface="Verdana" panose="020B0604030504040204" pitchFamily="34" charset="0"/>
              </a:endParaRPr>
            </a:p>
          </p:txBody>
        </p:sp>
        <p:sp>
          <p:nvSpPr>
            <p:cNvPr id="38094" name="Text Box 23"/>
            <p:cNvSpPr txBox="1">
              <a:spLocks noChangeArrowheads="1"/>
            </p:cNvSpPr>
            <p:nvPr/>
          </p:nvSpPr>
          <p:spPr bwMode="auto">
            <a:xfrm>
              <a:off x="567" y="1842"/>
              <a:ext cx="81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1800" smtClean="0">
                  <a:solidFill>
                    <a:srgbClr val="000000"/>
                  </a:solidFill>
                  <a:latin typeface="Comic Sans MS" panose="030F0702030302020204" pitchFamily="66" charset="0"/>
                </a:rPr>
                <a:t>Unknown</a:t>
              </a:r>
              <a:endParaRPr lang="it-IT" altLang="en-US" sz="1800" smtClean="0">
                <a:solidFill>
                  <a:srgbClr val="000000"/>
                </a:solidFill>
                <a:latin typeface="Comic Sans MS" panose="030F0702030302020204" pitchFamily="66" charset="0"/>
              </a:endParaRPr>
            </a:p>
          </p:txBody>
        </p:sp>
      </p:grpSp>
      <p:grpSp>
        <p:nvGrpSpPr>
          <p:cNvPr id="4" name="Group 24"/>
          <p:cNvGrpSpPr>
            <a:grpSpLocks/>
          </p:cNvGrpSpPr>
          <p:nvPr/>
        </p:nvGrpSpPr>
        <p:grpSpPr bwMode="auto">
          <a:xfrm>
            <a:off x="1979613" y="1125538"/>
            <a:ext cx="2520950" cy="4614862"/>
            <a:chOff x="1247" y="709"/>
            <a:chExt cx="1588" cy="2907"/>
          </a:xfrm>
        </p:grpSpPr>
        <p:sp>
          <p:nvSpPr>
            <p:cNvPr id="38070" name="Rectangle 25"/>
            <p:cNvSpPr>
              <a:spLocks noChangeArrowheads="1"/>
            </p:cNvSpPr>
            <p:nvPr/>
          </p:nvSpPr>
          <p:spPr bwMode="auto">
            <a:xfrm>
              <a:off x="1701" y="1026"/>
              <a:ext cx="226" cy="2590"/>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8071" name="Rectangle 26"/>
            <p:cNvSpPr>
              <a:spLocks noChangeArrowheads="1"/>
            </p:cNvSpPr>
            <p:nvPr/>
          </p:nvSpPr>
          <p:spPr bwMode="auto">
            <a:xfrm>
              <a:off x="1746" y="107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72" name="Rectangle 27"/>
            <p:cNvSpPr>
              <a:spLocks noChangeArrowheads="1"/>
            </p:cNvSpPr>
            <p:nvPr/>
          </p:nvSpPr>
          <p:spPr bwMode="auto">
            <a:xfrm>
              <a:off x="1746" y="1257"/>
              <a:ext cx="136" cy="136"/>
            </a:xfrm>
            <a:prstGeom prst="rect">
              <a:avLst/>
            </a:prstGeom>
            <a:solidFill>
              <a:srgbClr val="990000"/>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a:t>
              </a:r>
              <a:endParaRPr lang="it-IT" altLang="en-US" sz="1600" smtClean="0">
                <a:solidFill>
                  <a:srgbClr val="FFFFFF"/>
                </a:solidFill>
                <a:latin typeface="Verdana" panose="020B0604030504040204" pitchFamily="34" charset="0"/>
              </a:endParaRPr>
            </a:p>
          </p:txBody>
        </p:sp>
        <p:sp>
          <p:nvSpPr>
            <p:cNvPr id="38073" name="Rectangle 28"/>
            <p:cNvSpPr>
              <a:spLocks noChangeArrowheads="1"/>
            </p:cNvSpPr>
            <p:nvPr/>
          </p:nvSpPr>
          <p:spPr bwMode="auto">
            <a:xfrm>
              <a:off x="1746" y="143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0</a:t>
              </a:r>
              <a:endParaRPr lang="it-IT" altLang="en-US" sz="1600" smtClean="0">
                <a:solidFill>
                  <a:srgbClr val="FFFFFF"/>
                </a:solidFill>
                <a:latin typeface="Verdana" panose="020B0604030504040204" pitchFamily="34" charset="0"/>
              </a:endParaRPr>
            </a:p>
          </p:txBody>
        </p:sp>
        <p:sp>
          <p:nvSpPr>
            <p:cNvPr id="38074" name="Rectangle 29"/>
            <p:cNvSpPr>
              <a:spLocks noChangeArrowheads="1"/>
            </p:cNvSpPr>
            <p:nvPr/>
          </p:nvSpPr>
          <p:spPr bwMode="auto">
            <a:xfrm>
              <a:off x="1746" y="162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75" name="Rectangle 30"/>
            <p:cNvSpPr>
              <a:spLocks noChangeArrowheads="1"/>
            </p:cNvSpPr>
            <p:nvPr/>
          </p:nvSpPr>
          <p:spPr bwMode="auto">
            <a:xfrm>
              <a:off x="1746" y="180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76" name="Rectangle 31"/>
            <p:cNvSpPr>
              <a:spLocks noChangeArrowheads="1"/>
            </p:cNvSpPr>
            <p:nvPr/>
          </p:nvSpPr>
          <p:spPr bwMode="auto">
            <a:xfrm>
              <a:off x="1746" y="198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0</a:t>
              </a:r>
              <a:endParaRPr lang="it-IT" altLang="en-US" sz="1600" smtClean="0">
                <a:solidFill>
                  <a:srgbClr val="FFFFFF"/>
                </a:solidFill>
                <a:latin typeface="Verdana" panose="020B0604030504040204" pitchFamily="34" charset="0"/>
              </a:endParaRPr>
            </a:p>
          </p:txBody>
        </p:sp>
        <p:sp>
          <p:nvSpPr>
            <p:cNvPr id="38077" name="Rectangle 32"/>
            <p:cNvSpPr>
              <a:spLocks noChangeArrowheads="1"/>
            </p:cNvSpPr>
            <p:nvPr/>
          </p:nvSpPr>
          <p:spPr bwMode="auto">
            <a:xfrm>
              <a:off x="1746" y="216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78" name="Rectangle 33"/>
            <p:cNvSpPr>
              <a:spLocks noChangeArrowheads="1"/>
            </p:cNvSpPr>
            <p:nvPr/>
          </p:nvSpPr>
          <p:spPr bwMode="auto">
            <a:xfrm>
              <a:off x="1746" y="234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79" name="Rectangle 34"/>
            <p:cNvSpPr>
              <a:spLocks noChangeArrowheads="1"/>
            </p:cNvSpPr>
            <p:nvPr/>
          </p:nvSpPr>
          <p:spPr bwMode="auto">
            <a:xfrm>
              <a:off x="1746" y="2527"/>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0</a:t>
              </a:r>
              <a:endParaRPr lang="it-IT" altLang="en-US" sz="1600" smtClean="0">
                <a:solidFill>
                  <a:srgbClr val="FFFFFF"/>
                </a:solidFill>
                <a:latin typeface="Verdana" panose="020B0604030504040204" pitchFamily="34" charset="0"/>
              </a:endParaRPr>
            </a:p>
          </p:txBody>
        </p:sp>
        <p:sp>
          <p:nvSpPr>
            <p:cNvPr id="38080" name="Rectangle 35"/>
            <p:cNvSpPr>
              <a:spLocks noChangeArrowheads="1"/>
            </p:cNvSpPr>
            <p:nvPr/>
          </p:nvSpPr>
          <p:spPr bwMode="auto">
            <a:xfrm>
              <a:off x="1746" y="270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81" name="Rectangle 36"/>
            <p:cNvSpPr>
              <a:spLocks noChangeArrowheads="1"/>
            </p:cNvSpPr>
            <p:nvPr/>
          </p:nvSpPr>
          <p:spPr bwMode="auto">
            <a:xfrm>
              <a:off x="1746" y="289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82" name="Rectangle 37"/>
            <p:cNvSpPr>
              <a:spLocks noChangeArrowheads="1"/>
            </p:cNvSpPr>
            <p:nvPr/>
          </p:nvSpPr>
          <p:spPr bwMode="auto">
            <a:xfrm>
              <a:off x="1746" y="307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83" name="Rectangle 38"/>
            <p:cNvSpPr>
              <a:spLocks noChangeArrowheads="1"/>
            </p:cNvSpPr>
            <p:nvPr/>
          </p:nvSpPr>
          <p:spPr bwMode="auto">
            <a:xfrm>
              <a:off x="1746" y="325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000000"/>
                  </a:solidFill>
                  <a:latin typeface="Verdana" panose="020B0604030504040204" pitchFamily="34" charset="0"/>
                </a:rPr>
                <a:t>1</a:t>
              </a:r>
              <a:endParaRPr lang="it-IT" altLang="en-US" sz="1600" smtClean="0">
                <a:solidFill>
                  <a:srgbClr val="000000"/>
                </a:solidFill>
                <a:latin typeface="Verdana" panose="020B0604030504040204" pitchFamily="34" charset="0"/>
              </a:endParaRPr>
            </a:p>
          </p:txBody>
        </p:sp>
        <p:sp>
          <p:nvSpPr>
            <p:cNvPr id="38084" name="Rectangle 39"/>
            <p:cNvSpPr>
              <a:spLocks noChangeArrowheads="1"/>
            </p:cNvSpPr>
            <p:nvPr/>
          </p:nvSpPr>
          <p:spPr bwMode="auto">
            <a:xfrm>
              <a:off x="1746" y="343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smtClean="0">
                  <a:solidFill>
                    <a:srgbClr val="FFFFFF"/>
                  </a:solidFill>
                  <a:latin typeface="Verdana" panose="020B0604030504040204" pitchFamily="34" charset="0"/>
                </a:rPr>
                <a:t>0</a:t>
              </a:r>
              <a:endParaRPr lang="it-IT" altLang="en-US" sz="1600" smtClean="0">
                <a:solidFill>
                  <a:srgbClr val="FFFFFF"/>
                </a:solidFill>
                <a:latin typeface="Verdana" panose="020B0604030504040204" pitchFamily="34" charset="0"/>
              </a:endParaRPr>
            </a:p>
          </p:txBody>
        </p:sp>
        <p:sp>
          <p:nvSpPr>
            <p:cNvPr id="38085" name="Text Box 40"/>
            <p:cNvSpPr txBox="1">
              <a:spLocks noChangeArrowheads="1"/>
            </p:cNvSpPr>
            <p:nvPr/>
          </p:nvSpPr>
          <p:spPr bwMode="auto">
            <a:xfrm>
              <a:off x="1247" y="709"/>
              <a:ext cx="15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smtClean="0">
                  <a:solidFill>
                    <a:srgbClr val="000000"/>
                  </a:solidFill>
                  <a:latin typeface="Comic Sans MS" panose="030F0702030302020204" pitchFamily="66" charset="0"/>
                </a:rPr>
                <a:t>Current User</a:t>
              </a:r>
              <a:endParaRPr lang="it-IT" altLang="en-US" sz="2400" smtClean="0">
                <a:solidFill>
                  <a:srgbClr val="000000"/>
                </a:solidFill>
                <a:latin typeface="Comic Sans MS" panose="030F0702030302020204" pitchFamily="66" charset="0"/>
              </a:endParaRPr>
            </a:p>
          </p:txBody>
        </p:sp>
      </p:grpSp>
      <p:grpSp>
        <p:nvGrpSpPr>
          <p:cNvPr id="5" name="Group 41"/>
          <p:cNvGrpSpPr>
            <a:grpSpLocks/>
          </p:cNvGrpSpPr>
          <p:nvPr/>
        </p:nvGrpSpPr>
        <p:grpSpPr bwMode="auto">
          <a:xfrm>
            <a:off x="5219700" y="1196975"/>
            <a:ext cx="3502025" cy="4538663"/>
            <a:chOff x="3288" y="754"/>
            <a:chExt cx="2206" cy="2859"/>
          </a:xfrm>
        </p:grpSpPr>
        <p:sp>
          <p:nvSpPr>
            <p:cNvPr id="37977" name="Text Box 42"/>
            <p:cNvSpPr txBox="1">
              <a:spLocks noChangeArrowheads="1"/>
            </p:cNvSpPr>
            <p:nvPr/>
          </p:nvSpPr>
          <p:spPr bwMode="auto">
            <a:xfrm>
              <a:off x="3560" y="754"/>
              <a:ext cx="1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smtClean="0">
                  <a:solidFill>
                    <a:srgbClr val="000000"/>
                  </a:solidFill>
                  <a:latin typeface="Comic Sans MS" panose="030F0702030302020204" pitchFamily="66" charset="0"/>
                </a:rPr>
                <a:t>Users</a:t>
              </a:r>
              <a:endParaRPr lang="it-IT" altLang="en-US" sz="2400" smtClean="0">
                <a:solidFill>
                  <a:srgbClr val="000000"/>
                </a:solidFill>
                <a:latin typeface="Comic Sans MS" panose="030F0702030302020204" pitchFamily="66" charset="0"/>
              </a:endParaRPr>
            </a:p>
          </p:txBody>
        </p:sp>
        <p:sp>
          <p:nvSpPr>
            <p:cNvPr id="37978" name="Rectangle 43"/>
            <p:cNvSpPr>
              <a:spLocks noChangeArrowheads="1"/>
            </p:cNvSpPr>
            <p:nvPr/>
          </p:nvSpPr>
          <p:spPr bwMode="auto">
            <a:xfrm>
              <a:off x="3288" y="1026"/>
              <a:ext cx="226" cy="2586"/>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7979" name="Rectangle 44"/>
            <p:cNvSpPr>
              <a:spLocks noChangeArrowheads="1"/>
            </p:cNvSpPr>
            <p:nvPr/>
          </p:nvSpPr>
          <p:spPr bwMode="auto">
            <a:xfrm>
              <a:off x="3333" y="107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0" name="Rectangle 45"/>
            <p:cNvSpPr>
              <a:spLocks noChangeArrowheads="1"/>
            </p:cNvSpPr>
            <p:nvPr/>
          </p:nvSpPr>
          <p:spPr bwMode="auto">
            <a:xfrm>
              <a:off x="3333" y="125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1" name="Rectangle 46"/>
            <p:cNvSpPr>
              <a:spLocks noChangeArrowheads="1"/>
            </p:cNvSpPr>
            <p:nvPr/>
          </p:nvSpPr>
          <p:spPr bwMode="auto">
            <a:xfrm>
              <a:off x="3333" y="1435"/>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2" name="Rectangle 47"/>
            <p:cNvSpPr>
              <a:spLocks noChangeArrowheads="1"/>
            </p:cNvSpPr>
            <p:nvPr/>
          </p:nvSpPr>
          <p:spPr bwMode="auto">
            <a:xfrm>
              <a:off x="3333" y="161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3" name="Rectangle 48"/>
            <p:cNvSpPr>
              <a:spLocks noChangeArrowheads="1"/>
            </p:cNvSpPr>
            <p:nvPr/>
          </p:nvSpPr>
          <p:spPr bwMode="auto">
            <a:xfrm>
              <a:off x="3333" y="1798"/>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4" name="Rectangle 49"/>
            <p:cNvSpPr>
              <a:spLocks noChangeArrowheads="1"/>
            </p:cNvSpPr>
            <p:nvPr/>
          </p:nvSpPr>
          <p:spPr bwMode="auto">
            <a:xfrm>
              <a:off x="3333" y="197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5" name="Rectangle 50"/>
            <p:cNvSpPr>
              <a:spLocks noChangeArrowheads="1"/>
            </p:cNvSpPr>
            <p:nvPr/>
          </p:nvSpPr>
          <p:spPr bwMode="auto">
            <a:xfrm>
              <a:off x="3333" y="216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6" name="Rectangle 51"/>
            <p:cNvSpPr>
              <a:spLocks noChangeArrowheads="1"/>
            </p:cNvSpPr>
            <p:nvPr/>
          </p:nvSpPr>
          <p:spPr bwMode="auto">
            <a:xfrm>
              <a:off x="3333" y="2342"/>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7" name="Rectangle 52"/>
            <p:cNvSpPr>
              <a:spLocks noChangeArrowheads="1"/>
            </p:cNvSpPr>
            <p:nvPr/>
          </p:nvSpPr>
          <p:spPr bwMode="auto">
            <a:xfrm>
              <a:off x="3333" y="252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8" name="Rectangle 53"/>
            <p:cNvSpPr>
              <a:spLocks noChangeArrowheads="1"/>
            </p:cNvSpPr>
            <p:nvPr/>
          </p:nvSpPr>
          <p:spPr bwMode="auto">
            <a:xfrm>
              <a:off x="3333" y="2705"/>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89" name="Rectangle 54"/>
            <p:cNvSpPr>
              <a:spLocks noChangeArrowheads="1"/>
            </p:cNvSpPr>
            <p:nvPr/>
          </p:nvSpPr>
          <p:spPr bwMode="auto">
            <a:xfrm>
              <a:off x="3333" y="288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0" name="Rectangle 55"/>
            <p:cNvSpPr>
              <a:spLocks noChangeArrowheads="1"/>
            </p:cNvSpPr>
            <p:nvPr/>
          </p:nvSpPr>
          <p:spPr bwMode="auto">
            <a:xfrm>
              <a:off x="3333" y="3068"/>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1" name="Rectangle 56"/>
            <p:cNvSpPr>
              <a:spLocks noChangeArrowheads="1"/>
            </p:cNvSpPr>
            <p:nvPr/>
          </p:nvSpPr>
          <p:spPr bwMode="auto">
            <a:xfrm>
              <a:off x="3333" y="324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2" name="Rectangle 57"/>
            <p:cNvSpPr>
              <a:spLocks noChangeArrowheads="1"/>
            </p:cNvSpPr>
            <p:nvPr/>
          </p:nvSpPr>
          <p:spPr bwMode="auto">
            <a:xfrm>
              <a:off x="3333" y="343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3" name="Rectangle 58"/>
            <p:cNvSpPr>
              <a:spLocks noChangeArrowheads="1"/>
            </p:cNvSpPr>
            <p:nvPr/>
          </p:nvSpPr>
          <p:spPr bwMode="auto">
            <a:xfrm>
              <a:off x="3606"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7994" name="Rectangle 59"/>
            <p:cNvSpPr>
              <a:spLocks noChangeArrowheads="1"/>
            </p:cNvSpPr>
            <p:nvPr/>
          </p:nvSpPr>
          <p:spPr bwMode="auto">
            <a:xfrm>
              <a:off x="3651"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5" name="Rectangle 60"/>
            <p:cNvSpPr>
              <a:spLocks noChangeArrowheads="1"/>
            </p:cNvSpPr>
            <p:nvPr/>
          </p:nvSpPr>
          <p:spPr bwMode="auto">
            <a:xfrm>
              <a:off x="3651" y="125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6" name="Rectangle 61"/>
            <p:cNvSpPr>
              <a:spLocks noChangeArrowheads="1"/>
            </p:cNvSpPr>
            <p:nvPr/>
          </p:nvSpPr>
          <p:spPr bwMode="auto">
            <a:xfrm>
              <a:off x="3651" y="143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7" name="Rectangle 62"/>
            <p:cNvSpPr>
              <a:spLocks noChangeArrowheads="1"/>
            </p:cNvSpPr>
            <p:nvPr/>
          </p:nvSpPr>
          <p:spPr bwMode="auto">
            <a:xfrm>
              <a:off x="3651" y="1617"/>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8" name="Rectangle 63"/>
            <p:cNvSpPr>
              <a:spLocks noChangeArrowheads="1"/>
            </p:cNvSpPr>
            <p:nvPr/>
          </p:nvSpPr>
          <p:spPr bwMode="auto">
            <a:xfrm>
              <a:off x="3651" y="179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7999" name="Rectangle 64"/>
            <p:cNvSpPr>
              <a:spLocks noChangeArrowheads="1"/>
            </p:cNvSpPr>
            <p:nvPr/>
          </p:nvSpPr>
          <p:spPr bwMode="auto">
            <a:xfrm>
              <a:off x="3651"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0" name="Rectangle 65"/>
            <p:cNvSpPr>
              <a:spLocks noChangeArrowheads="1"/>
            </p:cNvSpPr>
            <p:nvPr/>
          </p:nvSpPr>
          <p:spPr bwMode="auto">
            <a:xfrm>
              <a:off x="3651"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1" name="Rectangle 66"/>
            <p:cNvSpPr>
              <a:spLocks noChangeArrowheads="1"/>
            </p:cNvSpPr>
            <p:nvPr/>
          </p:nvSpPr>
          <p:spPr bwMode="auto">
            <a:xfrm>
              <a:off x="3651"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2" name="Rectangle 67"/>
            <p:cNvSpPr>
              <a:spLocks noChangeArrowheads="1"/>
            </p:cNvSpPr>
            <p:nvPr/>
          </p:nvSpPr>
          <p:spPr bwMode="auto">
            <a:xfrm>
              <a:off x="3651"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3" name="Rectangle 68"/>
            <p:cNvSpPr>
              <a:spLocks noChangeArrowheads="1"/>
            </p:cNvSpPr>
            <p:nvPr/>
          </p:nvSpPr>
          <p:spPr bwMode="auto">
            <a:xfrm>
              <a:off x="3651"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4" name="Rectangle 69"/>
            <p:cNvSpPr>
              <a:spLocks noChangeArrowheads="1"/>
            </p:cNvSpPr>
            <p:nvPr/>
          </p:nvSpPr>
          <p:spPr bwMode="auto">
            <a:xfrm>
              <a:off x="3651"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5" name="Rectangle 70"/>
            <p:cNvSpPr>
              <a:spLocks noChangeArrowheads="1"/>
            </p:cNvSpPr>
            <p:nvPr/>
          </p:nvSpPr>
          <p:spPr bwMode="auto">
            <a:xfrm>
              <a:off x="3651"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6" name="Rectangle 71"/>
            <p:cNvSpPr>
              <a:spLocks noChangeArrowheads="1"/>
            </p:cNvSpPr>
            <p:nvPr/>
          </p:nvSpPr>
          <p:spPr bwMode="auto">
            <a:xfrm>
              <a:off x="3651" y="3250"/>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7" name="Rectangle 72"/>
            <p:cNvSpPr>
              <a:spLocks noChangeArrowheads="1"/>
            </p:cNvSpPr>
            <p:nvPr/>
          </p:nvSpPr>
          <p:spPr bwMode="auto">
            <a:xfrm>
              <a:off x="3651"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08" name="Rectangle 73"/>
            <p:cNvSpPr>
              <a:spLocks noChangeArrowheads="1"/>
            </p:cNvSpPr>
            <p:nvPr/>
          </p:nvSpPr>
          <p:spPr bwMode="auto">
            <a:xfrm>
              <a:off x="3923" y="1026"/>
              <a:ext cx="227"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8009" name="Rectangle 74"/>
            <p:cNvSpPr>
              <a:spLocks noChangeArrowheads="1"/>
            </p:cNvSpPr>
            <p:nvPr/>
          </p:nvSpPr>
          <p:spPr bwMode="auto">
            <a:xfrm>
              <a:off x="3969"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0" name="Rectangle 75"/>
            <p:cNvSpPr>
              <a:spLocks noChangeArrowheads="1"/>
            </p:cNvSpPr>
            <p:nvPr/>
          </p:nvSpPr>
          <p:spPr bwMode="auto">
            <a:xfrm>
              <a:off x="3969"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1" name="Rectangle 76"/>
            <p:cNvSpPr>
              <a:spLocks noChangeArrowheads="1"/>
            </p:cNvSpPr>
            <p:nvPr/>
          </p:nvSpPr>
          <p:spPr bwMode="auto">
            <a:xfrm>
              <a:off x="3969"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2" name="Rectangle 77"/>
            <p:cNvSpPr>
              <a:spLocks noChangeArrowheads="1"/>
            </p:cNvSpPr>
            <p:nvPr/>
          </p:nvSpPr>
          <p:spPr bwMode="auto">
            <a:xfrm>
              <a:off x="3969"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3" name="Rectangle 78"/>
            <p:cNvSpPr>
              <a:spLocks noChangeArrowheads="1"/>
            </p:cNvSpPr>
            <p:nvPr/>
          </p:nvSpPr>
          <p:spPr bwMode="auto">
            <a:xfrm>
              <a:off x="3969"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4" name="Rectangle 79"/>
            <p:cNvSpPr>
              <a:spLocks noChangeArrowheads="1"/>
            </p:cNvSpPr>
            <p:nvPr/>
          </p:nvSpPr>
          <p:spPr bwMode="auto">
            <a:xfrm>
              <a:off x="3969"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5" name="Rectangle 80"/>
            <p:cNvSpPr>
              <a:spLocks noChangeArrowheads="1"/>
            </p:cNvSpPr>
            <p:nvPr/>
          </p:nvSpPr>
          <p:spPr bwMode="auto">
            <a:xfrm>
              <a:off x="3969" y="216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6" name="Rectangle 81"/>
            <p:cNvSpPr>
              <a:spLocks noChangeArrowheads="1"/>
            </p:cNvSpPr>
            <p:nvPr/>
          </p:nvSpPr>
          <p:spPr bwMode="auto">
            <a:xfrm>
              <a:off x="3969"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7" name="Rectangle 82"/>
            <p:cNvSpPr>
              <a:spLocks noChangeArrowheads="1"/>
            </p:cNvSpPr>
            <p:nvPr/>
          </p:nvSpPr>
          <p:spPr bwMode="auto">
            <a:xfrm>
              <a:off x="3969" y="252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8" name="Rectangle 83"/>
            <p:cNvSpPr>
              <a:spLocks noChangeArrowheads="1"/>
            </p:cNvSpPr>
            <p:nvPr/>
          </p:nvSpPr>
          <p:spPr bwMode="auto">
            <a:xfrm>
              <a:off x="3969"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19" name="Rectangle 84"/>
            <p:cNvSpPr>
              <a:spLocks noChangeArrowheads="1"/>
            </p:cNvSpPr>
            <p:nvPr/>
          </p:nvSpPr>
          <p:spPr bwMode="auto">
            <a:xfrm>
              <a:off x="3969"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0" name="Rectangle 85"/>
            <p:cNvSpPr>
              <a:spLocks noChangeArrowheads="1"/>
            </p:cNvSpPr>
            <p:nvPr/>
          </p:nvSpPr>
          <p:spPr bwMode="auto">
            <a:xfrm>
              <a:off x="3969"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1" name="Rectangle 86"/>
            <p:cNvSpPr>
              <a:spLocks noChangeArrowheads="1"/>
            </p:cNvSpPr>
            <p:nvPr/>
          </p:nvSpPr>
          <p:spPr bwMode="auto">
            <a:xfrm>
              <a:off x="3969"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2" name="Rectangle 87"/>
            <p:cNvSpPr>
              <a:spLocks noChangeArrowheads="1"/>
            </p:cNvSpPr>
            <p:nvPr/>
          </p:nvSpPr>
          <p:spPr bwMode="auto">
            <a:xfrm>
              <a:off x="3969"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3" name="Rectangle 88"/>
            <p:cNvSpPr>
              <a:spLocks noChangeArrowheads="1"/>
            </p:cNvSpPr>
            <p:nvPr/>
          </p:nvSpPr>
          <p:spPr bwMode="auto">
            <a:xfrm>
              <a:off x="4241"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8024" name="Rectangle 89"/>
            <p:cNvSpPr>
              <a:spLocks noChangeArrowheads="1"/>
            </p:cNvSpPr>
            <p:nvPr/>
          </p:nvSpPr>
          <p:spPr bwMode="auto">
            <a:xfrm>
              <a:off x="4286" y="107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5" name="Rectangle 90"/>
            <p:cNvSpPr>
              <a:spLocks noChangeArrowheads="1"/>
            </p:cNvSpPr>
            <p:nvPr/>
          </p:nvSpPr>
          <p:spPr bwMode="auto">
            <a:xfrm>
              <a:off x="4286"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6" name="Rectangle 91"/>
            <p:cNvSpPr>
              <a:spLocks noChangeArrowheads="1"/>
            </p:cNvSpPr>
            <p:nvPr/>
          </p:nvSpPr>
          <p:spPr bwMode="auto">
            <a:xfrm>
              <a:off x="4286"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7" name="Rectangle 92"/>
            <p:cNvSpPr>
              <a:spLocks noChangeArrowheads="1"/>
            </p:cNvSpPr>
            <p:nvPr/>
          </p:nvSpPr>
          <p:spPr bwMode="auto">
            <a:xfrm>
              <a:off x="4286"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8" name="Rectangle 93"/>
            <p:cNvSpPr>
              <a:spLocks noChangeArrowheads="1"/>
            </p:cNvSpPr>
            <p:nvPr/>
          </p:nvSpPr>
          <p:spPr bwMode="auto">
            <a:xfrm>
              <a:off x="4286"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29" name="Rectangle 94"/>
            <p:cNvSpPr>
              <a:spLocks noChangeArrowheads="1"/>
            </p:cNvSpPr>
            <p:nvPr/>
          </p:nvSpPr>
          <p:spPr bwMode="auto">
            <a:xfrm>
              <a:off x="4286"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0" name="Rectangle 95"/>
            <p:cNvSpPr>
              <a:spLocks noChangeArrowheads="1"/>
            </p:cNvSpPr>
            <p:nvPr/>
          </p:nvSpPr>
          <p:spPr bwMode="auto">
            <a:xfrm>
              <a:off x="4286"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1" name="Rectangle 96"/>
            <p:cNvSpPr>
              <a:spLocks noChangeArrowheads="1"/>
            </p:cNvSpPr>
            <p:nvPr/>
          </p:nvSpPr>
          <p:spPr bwMode="auto">
            <a:xfrm>
              <a:off x="4286"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2" name="Rectangle 97"/>
            <p:cNvSpPr>
              <a:spLocks noChangeArrowheads="1"/>
            </p:cNvSpPr>
            <p:nvPr/>
          </p:nvSpPr>
          <p:spPr bwMode="auto">
            <a:xfrm>
              <a:off x="4286"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3" name="Rectangle 98"/>
            <p:cNvSpPr>
              <a:spLocks noChangeArrowheads="1"/>
            </p:cNvSpPr>
            <p:nvPr/>
          </p:nvSpPr>
          <p:spPr bwMode="auto">
            <a:xfrm>
              <a:off x="4286"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4" name="Rectangle 99"/>
            <p:cNvSpPr>
              <a:spLocks noChangeArrowheads="1"/>
            </p:cNvSpPr>
            <p:nvPr/>
          </p:nvSpPr>
          <p:spPr bwMode="auto">
            <a:xfrm>
              <a:off x="4286"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5" name="Rectangle 100"/>
            <p:cNvSpPr>
              <a:spLocks noChangeArrowheads="1"/>
            </p:cNvSpPr>
            <p:nvPr/>
          </p:nvSpPr>
          <p:spPr bwMode="auto">
            <a:xfrm>
              <a:off x="4286" y="306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6" name="Rectangle 101"/>
            <p:cNvSpPr>
              <a:spLocks noChangeArrowheads="1"/>
            </p:cNvSpPr>
            <p:nvPr/>
          </p:nvSpPr>
          <p:spPr bwMode="auto">
            <a:xfrm>
              <a:off x="4286"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7" name="Rectangle 102"/>
            <p:cNvSpPr>
              <a:spLocks noChangeArrowheads="1"/>
            </p:cNvSpPr>
            <p:nvPr/>
          </p:nvSpPr>
          <p:spPr bwMode="auto">
            <a:xfrm>
              <a:off x="4286" y="343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38" name="Rectangle 103"/>
            <p:cNvSpPr>
              <a:spLocks noChangeArrowheads="1"/>
            </p:cNvSpPr>
            <p:nvPr/>
          </p:nvSpPr>
          <p:spPr bwMode="auto">
            <a:xfrm>
              <a:off x="4558" y="1026"/>
              <a:ext cx="227"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8039" name="Rectangle 104"/>
            <p:cNvSpPr>
              <a:spLocks noChangeArrowheads="1"/>
            </p:cNvSpPr>
            <p:nvPr/>
          </p:nvSpPr>
          <p:spPr bwMode="auto">
            <a:xfrm>
              <a:off x="4604" y="1073"/>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0" name="Rectangle 105"/>
            <p:cNvSpPr>
              <a:spLocks noChangeArrowheads="1"/>
            </p:cNvSpPr>
            <p:nvPr/>
          </p:nvSpPr>
          <p:spPr bwMode="auto">
            <a:xfrm>
              <a:off x="4604" y="125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1" name="Rectangle 106"/>
            <p:cNvSpPr>
              <a:spLocks noChangeArrowheads="1"/>
            </p:cNvSpPr>
            <p:nvPr/>
          </p:nvSpPr>
          <p:spPr bwMode="auto">
            <a:xfrm>
              <a:off x="4604" y="143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2" name="Rectangle 107"/>
            <p:cNvSpPr>
              <a:spLocks noChangeArrowheads="1"/>
            </p:cNvSpPr>
            <p:nvPr/>
          </p:nvSpPr>
          <p:spPr bwMode="auto">
            <a:xfrm>
              <a:off x="4604"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3" name="Rectangle 108"/>
            <p:cNvSpPr>
              <a:spLocks noChangeArrowheads="1"/>
            </p:cNvSpPr>
            <p:nvPr/>
          </p:nvSpPr>
          <p:spPr bwMode="auto">
            <a:xfrm>
              <a:off x="4604" y="179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4" name="Rectangle 109"/>
            <p:cNvSpPr>
              <a:spLocks noChangeArrowheads="1"/>
            </p:cNvSpPr>
            <p:nvPr/>
          </p:nvSpPr>
          <p:spPr bwMode="auto">
            <a:xfrm>
              <a:off x="4604"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5" name="Rectangle 110"/>
            <p:cNvSpPr>
              <a:spLocks noChangeArrowheads="1"/>
            </p:cNvSpPr>
            <p:nvPr/>
          </p:nvSpPr>
          <p:spPr bwMode="auto">
            <a:xfrm>
              <a:off x="4604" y="2161"/>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6" name="Rectangle 111"/>
            <p:cNvSpPr>
              <a:spLocks noChangeArrowheads="1"/>
            </p:cNvSpPr>
            <p:nvPr/>
          </p:nvSpPr>
          <p:spPr bwMode="auto">
            <a:xfrm>
              <a:off x="4604"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7" name="Rectangle 112"/>
            <p:cNvSpPr>
              <a:spLocks noChangeArrowheads="1"/>
            </p:cNvSpPr>
            <p:nvPr/>
          </p:nvSpPr>
          <p:spPr bwMode="auto">
            <a:xfrm>
              <a:off x="4604" y="252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8" name="Rectangle 113"/>
            <p:cNvSpPr>
              <a:spLocks noChangeArrowheads="1"/>
            </p:cNvSpPr>
            <p:nvPr/>
          </p:nvSpPr>
          <p:spPr bwMode="auto">
            <a:xfrm>
              <a:off x="4604" y="270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49" name="Rectangle 114"/>
            <p:cNvSpPr>
              <a:spLocks noChangeArrowheads="1"/>
            </p:cNvSpPr>
            <p:nvPr/>
          </p:nvSpPr>
          <p:spPr bwMode="auto">
            <a:xfrm>
              <a:off x="4604"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0" name="Rectangle 115"/>
            <p:cNvSpPr>
              <a:spLocks noChangeArrowheads="1"/>
            </p:cNvSpPr>
            <p:nvPr/>
          </p:nvSpPr>
          <p:spPr bwMode="auto">
            <a:xfrm>
              <a:off x="4604" y="3069"/>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1" name="Rectangle 116"/>
            <p:cNvSpPr>
              <a:spLocks noChangeArrowheads="1"/>
            </p:cNvSpPr>
            <p:nvPr/>
          </p:nvSpPr>
          <p:spPr bwMode="auto">
            <a:xfrm>
              <a:off x="4604" y="325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2" name="Rectangle 117"/>
            <p:cNvSpPr>
              <a:spLocks noChangeArrowheads="1"/>
            </p:cNvSpPr>
            <p:nvPr/>
          </p:nvSpPr>
          <p:spPr bwMode="auto">
            <a:xfrm>
              <a:off x="4604"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3" name="Rectangle 118"/>
            <p:cNvSpPr>
              <a:spLocks noChangeArrowheads="1"/>
            </p:cNvSpPr>
            <p:nvPr/>
          </p:nvSpPr>
          <p:spPr bwMode="auto">
            <a:xfrm>
              <a:off x="4876" y="1026"/>
              <a:ext cx="226" cy="2587"/>
            </a:xfrm>
            <a:prstGeom prst="rect">
              <a:avLst/>
            </a:prstGeom>
            <a:solidFill>
              <a:schemeClr val="accent1"/>
            </a:solidFill>
            <a:ln w="9525">
              <a:solidFill>
                <a:schemeClr val="tx1"/>
              </a:solidFill>
              <a:miter lim="800000"/>
              <a:headEnd/>
              <a:tailEnd/>
            </a:ln>
          </p:spPr>
          <p:txBody>
            <a:bodyPr vert="eaVert"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Comic Sans MS" panose="030F0702030302020204" pitchFamily="66" charset="0"/>
              </a:endParaRPr>
            </a:p>
          </p:txBody>
        </p:sp>
        <p:sp>
          <p:nvSpPr>
            <p:cNvPr id="38054" name="Rectangle 119"/>
            <p:cNvSpPr>
              <a:spLocks noChangeArrowheads="1"/>
            </p:cNvSpPr>
            <p:nvPr/>
          </p:nvSpPr>
          <p:spPr bwMode="auto">
            <a:xfrm>
              <a:off x="4921" y="107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5" name="Rectangle 120"/>
            <p:cNvSpPr>
              <a:spLocks noChangeArrowheads="1"/>
            </p:cNvSpPr>
            <p:nvPr/>
          </p:nvSpPr>
          <p:spPr bwMode="auto">
            <a:xfrm>
              <a:off x="4921" y="1254"/>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6" name="Rectangle 121"/>
            <p:cNvSpPr>
              <a:spLocks noChangeArrowheads="1"/>
            </p:cNvSpPr>
            <p:nvPr/>
          </p:nvSpPr>
          <p:spPr bwMode="auto">
            <a:xfrm>
              <a:off x="4921" y="1436"/>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7" name="Rectangle 122"/>
            <p:cNvSpPr>
              <a:spLocks noChangeArrowheads="1"/>
            </p:cNvSpPr>
            <p:nvPr/>
          </p:nvSpPr>
          <p:spPr bwMode="auto">
            <a:xfrm>
              <a:off x="4921" y="161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8" name="Rectangle 123"/>
            <p:cNvSpPr>
              <a:spLocks noChangeArrowheads="1"/>
            </p:cNvSpPr>
            <p:nvPr/>
          </p:nvSpPr>
          <p:spPr bwMode="auto">
            <a:xfrm>
              <a:off x="4921" y="179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59" name="Rectangle 124"/>
            <p:cNvSpPr>
              <a:spLocks noChangeArrowheads="1"/>
            </p:cNvSpPr>
            <p:nvPr/>
          </p:nvSpPr>
          <p:spPr bwMode="auto">
            <a:xfrm>
              <a:off x="4921" y="1980"/>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0" name="Rectangle 125"/>
            <p:cNvSpPr>
              <a:spLocks noChangeArrowheads="1"/>
            </p:cNvSpPr>
            <p:nvPr/>
          </p:nvSpPr>
          <p:spPr bwMode="auto">
            <a:xfrm>
              <a:off x="4921" y="216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1" name="Rectangle 126"/>
            <p:cNvSpPr>
              <a:spLocks noChangeArrowheads="1"/>
            </p:cNvSpPr>
            <p:nvPr/>
          </p:nvSpPr>
          <p:spPr bwMode="auto">
            <a:xfrm>
              <a:off x="4921" y="234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2" name="Rectangle 127"/>
            <p:cNvSpPr>
              <a:spLocks noChangeArrowheads="1"/>
            </p:cNvSpPr>
            <p:nvPr/>
          </p:nvSpPr>
          <p:spPr bwMode="auto">
            <a:xfrm>
              <a:off x="4921" y="2524"/>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3" name="Rectangle 128"/>
            <p:cNvSpPr>
              <a:spLocks noChangeArrowheads="1"/>
            </p:cNvSpPr>
            <p:nvPr/>
          </p:nvSpPr>
          <p:spPr bwMode="auto">
            <a:xfrm>
              <a:off x="4921" y="2706"/>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4" name="Rectangle 129"/>
            <p:cNvSpPr>
              <a:spLocks noChangeArrowheads="1"/>
            </p:cNvSpPr>
            <p:nvPr/>
          </p:nvSpPr>
          <p:spPr bwMode="auto">
            <a:xfrm>
              <a:off x="4921" y="2887"/>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5" name="Rectangle 130"/>
            <p:cNvSpPr>
              <a:spLocks noChangeArrowheads="1"/>
            </p:cNvSpPr>
            <p:nvPr/>
          </p:nvSpPr>
          <p:spPr bwMode="auto">
            <a:xfrm>
              <a:off x="4921" y="3069"/>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6" name="Rectangle 131"/>
            <p:cNvSpPr>
              <a:spLocks noChangeArrowheads="1"/>
            </p:cNvSpPr>
            <p:nvPr/>
          </p:nvSpPr>
          <p:spPr bwMode="auto">
            <a:xfrm>
              <a:off x="4921" y="3250"/>
              <a:ext cx="136" cy="136"/>
            </a:xfrm>
            <a:prstGeom prst="rect">
              <a:avLst/>
            </a:prstGeom>
            <a:solidFill>
              <a:schemeClr val="tx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7" name="Rectangle 132"/>
            <p:cNvSpPr>
              <a:spLocks noChangeArrowheads="1"/>
            </p:cNvSpPr>
            <p:nvPr/>
          </p:nvSpPr>
          <p:spPr bwMode="auto">
            <a:xfrm>
              <a:off x="4921" y="3431"/>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sp>
          <p:nvSpPr>
            <p:cNvPr id="38068" name="Text Box 133"/>
            <p:cNvSpPr txBox="1">
              <a:spLocks noChangeArrowheads="1"/>
            </p:cNvSpPr>
            <p:nvPr/>
          </p:nvSpPr>
          <p:spPr bwMode="auto">
            <a:xfrm>
              <a:off x="5148" y="1752"/>
              <a:ext cx="346" cy="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smtClean="0">
                  <a:solidFill>
                    <a:srgbClr val="000000"/>
                  </a:solidFill>
                  <a:latin typeface="Comic Sans MS" panose="030F0702030302020204" pitchFamily="66" charset="0"/>
                </a:rPr>
                <a:t>Items</a:t>
              </a:r>
              <a:endParaRPr lang="it-IT" altLang="en-US" sz="2400" smtClean="0">
                <a:solidFill>
                  <a:srgbClr val="000000"/>
                </a:solidFill>
                <a:latin typeface="Comic Sans MS" panose="030F0702030302020204" pitchFamily="66" charset="0"/>
              </a:endParaRPr>
            </a:p>
          </p:txBody>
        </p:sp>
        <p:sp>
          <p:nvSpPr>
            <p:cNvPr id="38069" name="Rectangle 134"/>
            <p:cNvSpPr>
              <a:spLocks noChangeArrowheads="1"/>
            </p:cNvSpPr>
            <p:nvPr/>
          </p:nvSpPr>
          <p:spPr bwMode="auto">
            <a:xfrm>
              <a:off x="4604" y="1253"/>
              <a:ext cx="136" cy="136"/>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it-IT" altLang="en-US" sz="2400" smtClean="0">
                <a:solidFill>
                  <a:srgbClr val="FFFFFF"/>
                </a:solidFill>
                <a:latin typeface="Times New Roman" panose="02020603050405020304" pitchFamily="18" charset="0"/>
              </a:endParaRPr>
            </a:p>
          </p:txBody>
        </p:sp>
      </p:grpSp>
      <p:sp>
        <p:nvSpPr>
          <p:cNvPr id="68743" name="Text Box 135"/>
          <p:cNvSpPr txBox="1">
            <a:spLocks noChangeArrowheads="1"/>
          </p:cNvSpPr>
          <p:nvPr/>
        </p:nvSpPr>
        <p:spPr bwMode="auto">
          <a:xfrm>
            <a:off x="539750" y="4076700"/>
            <a:ext cx="20875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50000"/>
              </a:spcBef>
              <a:spcAft>
                <a:spcPct val="0"/>
              </a:spcAft>
            </a:pPr>
            <a:r>
              <a:rPr lang="en-US" altLang="en-US" sz="2400" smtClean="0">
                <a:solidFill>
                  <a:srgbClr val="000000"/>
                </a:solidFill>
                <a:latin typeface="Comic Sans MS" panose="030F0702030302020204" pitchFamily="66" charset="0"/>
              </a:rPr>
              <a:t>User Model = interaction history</a:t>
            </a:r>
            <a:endParaRPr lang="it-IT" altLang="en-US" sz="2400" smtClean="0">
              <a:solidFill>
                <a:srgbClr val="000000"/>
              </a:solidFill>
              <a:latin typeface="Comic Sans MS" panose="030F0702030302020204" pitchFamily="66" charset="0"/>
            </a:endParaRPr>
          </a:p>
        </p:txBody>
      </p:sp>
      <p:sp>
        <p:nvSpPr>
          <p:cNvPr id="68744" name="Rectangle 136"/>
          <p:cNvSpPr>
            <a:spLocks noChangeArrowheads="1"/>
          </p:cNvSpPr>
          <p:nvPr/>
        </p:nvSpPr>
        <p:spPr bwMode="auto">
          <a:xfrm>
            <a:off x="2627313" y="1970088"/>
            <a:ext cx="5545137" cy="260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68745" name="Rectangle 137"/>
          <p:cNvSpPr>
            <a:spLocks noChangeArrowheads="1"/>
          </p:cNvSpPr>
          <p:nvPr/>
        </p:nvSpPr>
        <p:spPr bwMode="auto">
          <a:xfrm>
            <a:off x="2771775" y="1998663"/>
            <a:ext cx="215900" cy="215900"/>
          </a:xfrm>
          <a:prstGeom prst="rect">
            <a:avLst/>
          </a:prstGeom>
          <a:solidFill>
            <a:schemeClr val="bg1"/>
          </a:solidFill>
          <a:ln w="9525">
            <a:solidFill>
              <a:schemeClr val="tx1"/>
            </a:solidFill>
            <a:miter lim="800000"/>
            <a:headEnd/>
            <a:tailEnd/>
          </a:ln>
        </p:spPr>
        <p:txBody>
          <a:bodyPr wrap="none"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600" dirty="0" smtClean="0">
                <a:solidFill>
                  <a:srgbClr val="000000"/>
                </a:solidFill>
                <a:latin typeface="Verdana" panose="020B0604030504040204" pitchFamily="34" charset="0"/>
              </a:rPr>
              <a:t>1</a:t>
            </a:r>
            <a:endParaRPr lang="it-IT" altLang="en-US" sz="1600" dirty="0" smtClean="0">
              <a:solidFill>
                <a:srgbClr val="000000"/>
              </a:solidFill>
              <a:latin typeface="Verdana" panose="020B0604030504040204" pitchFamily="34" charset="0"/>
            </a:endParaRPr>
          </a:p>
        </p:txBody>
      </p:sp>
      <p:grpSp>
        <p:nvGrpSpPr>
          <p:cNvPr id="6" name="Group 138"/>
          <p:cNvGrpSpPr>
            <a:grpSpLocks/>
          </p:cNvGrpSpPr>
          <p:nvPr/>
        </p:nvGrpSpPr>
        <p:grpSpPr bwMode="auto">
          <a:xfrm>
            <a:off x="3097213" y="1606550"/>
            <a:ext cx="1808162" cy="366713"/>
            <a:chOff x="1951" y="1012"/>
            <a:chExt cx="1139" cy="231"/>
          </a:xfrm>
        </p:grpSpPr>
        <p:sp>
          <p:nvSpPr>
            <p:cNvPr id="37975" name="Text Box 139"/>
            <p:cNvSpPr txBox="1">
              <a:spLocks noChangeArrowheads="1"/>
            </p:cNvSpPr>
            <p:nvPr/>
          </p:nvSpPr>
          <p:spPr bwMode="auto">
            <a:xfrm>
              <a:off x="2142" y="1012"/>
              <a:ext cx="94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r>
                <a:rPr lang="en-US" altLang="en-US" sz="1800" smtClean="0">
                  <a:solidFill>
                    <a:srgbClr val="000000"/>
                  </a:solidFill>
                  <a:latin typeface="Comic Sans MS" panose="030F0702030302020204" pitchFamily="66" charset="0"/>
                </a:rPr>
                <a:t>1</a:t>
              </a:r>
              <a:r>
                <a:rPr lang="en-US" altLang="en-US" sz="1800" baseline="30000" smtClean="0">
                  <a:solidFill>
                    <a:srgbClr val="000000"/>
                  </a:solidFill>
                  <a:latin typeface="Comic Sans MS" panose="030F0702030302020204" pitchFamily="66" charset="0"/>
                </a:rPr>
                <a:t>st</a:t>
              </a:r>
              <a:r>
                <a:rPr lang="en-US" altLang="en-US" sz="1800" smtClean="0">
                  <a:solidFill>
                    <a:srgbClr val="000000"/>
                  </a:solidFill>
                  <a:latin typeface="Comic Sans MS" panose="030F0702030302020204" pitchFamily="66" charset="0"/>
                </a:rPr>
                <a:t> item rate</a:t>
              </a:r>
            </a:p>
          </p:txBody>
        </p:sp>
        <p:sp>
          <p:nvSpPr>
            <p:cNvPr id="37976" name="Line 140"/>
            <p:cNvSpPr>
              <a:spLocks noChangeShapeType="1"/>
            </p:cNvSpPr>
            <p:nvPr/>
          </p:nvSpPr>
          <p:spPr bwMode="auto">
            <a:xfrm flipH="1">
              <a:off x="1951" y="1130"/>
              <a:ext cx="227" cy="0"/>
            </a:xfrm>
            <a:prstGeom prst="line">
              <a:avLst/>
            </a:prstGeom>
            <a:noFill/>
            <a:ln w="444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rtl="0" fontAlgn="base">
                <a:lnSpc>
                  <a:spcPct val="90000"/>
                </a:lnSpc>
                <a:spcBef>
                  <a:spcPct val="50000"/>
                </a:spcBef>
                <a:spcAft>
                  <a:spcPct val="0"/>
                </a:spcAft>
                <a:buClr>
                  <a:srgbClr val="E20074"/>
                </a:buClr>
                <a:buSzPct val="75000"/>
                <a:buFont typeface="Wingdings" panose="05000000000000000000" pitchFamily="2" charset="2"/>
                <a:buNone/>
              </a:pPr>
              <a:endParaRPr lang="en-US" sz="2000" smtClean="0">
                <a:solidFill>
                  <a:srgbClr val="000000"/>
                </a:solidFill>
                <a:latin typeface="Tele-GroteskNor" charset="0"/>
              </a:endParaRPr>
            </a:p>
          </p:txBody>
        </p:sp>
      </p:grpSp>
      <p:grpSp>
        <p:nvGrpSpPr>
          <p:cNvPr id="7" name="Group 141"/>
          <p:cNvGrpSpPr>
            <a:grpSpLocks/>
          </p:cNvGrpSpPr>
          <p:nvPr/>
        </p:nvGrpSpPr>
        <p:grpSpPr bwMode="auto">
          <a:xfrm>
            <a:off x="3109913" y="5367338"/>
            <a:ext cx="1960562" cy="366712"/>
            <a:chOff x="1951" y="1012"/>
            <a:chExt cx="1235" cy="231"/>
          </a:xfrm>
        </p:grpSpPr>
        <p:sp>
          <p:nvSpPr>
            <p:cNvPr id="37973" name="Text Box 142"/>
            <p:cNvSpPr txBox="1">
              <a:spLocks noChangeArrowheads="1"/>
            </p:cNvSpPr>
            <p:nvPr/>
          </p:nvSpPr>
          <p:spPr bwMode="auto">
            <a:xfrm>
              <a:off x="2142" y="1012"/>
              <a:ext cx="10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r>
                <a:rPr lang="en-US" altLang="en-US" sz="1800" smtClean="0">
                  <a:solidFill>
                    <a:srgbClr val="000000"/>
                  </a:solidFill>
                  <a:latin typeface="Comic Sans MS" panose="030F0702030302020204" pitchFamily="66" charset="0"/>
                </a:rPr>
                <a:t>14</a:t>
              </a:r>
              <a:r>
                <a:rPr lang="en-US" altLang="en-US" sz="1800" baseline="30000" smtClean="0">
                  <a:solidFill>
                    <a:srgbClr val="000000"/>
                  </a:solidFill>
                  <a:latin typeface="Comic Sans MS" panose="030F0702030302020204" pitchFamily="66" charset="0"/>
                </a:rPr>
                <a:t>th</a:t>
              </a:r>
              <a:r>
                <a:rPr lang="en-US" altLang="en-US" sz="1800" smtClean="0">
                  <a:solidFill>
                    <a:srgbClr val="000000"/>
                  </a:solidFill>
                  <a:latin typeface="Comic Sans MS" panose="030F0702030302020204" pitchFamily="66" charset="0"/>
                </a:rPr>
                <a:t> item rate</a:t>
              </a:r>
            </a:p>
          </p:txBody>
        </p:sp>
        <p:sp>
          <p:nvSpPr>
            <p:cNvPr id="37974" name="Line 143"/>
            <p:cNvSpPr>
              <a:spLocks noChangeShapeType="1"/>
            </p:cNvSpPr>
            <p:nvPr/>
          </p:nvSpPr>
          <p:spPr bwMode="auto">
            <a:xfrm flipH="1">
              <a:off x="1951" y="1130"/>
              <a:ext cx="227" cy="0"/>
            </a:xfrm>
            <a:prstGeom prst="line">
              <a:avLst/>
            </a:prstGeom>
            <a:noFill/>
            <a:ln w="444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ctr" rtl="0" fontAlgn="base">
                <a:lnSpc>
                  <a:spcPct val="90000"/>
                </a:lnSpc>
                <a:spcBef>
                  <a:spcPct val="50000"/>
                </a:spcBef>
                <a:spcAft>
                  <a:spcPct val="0"/>
                </a:spcAft>
                <a:buClr>
                  <a:srgbClr val="E20074"/>
                </a:buClr>
                <a:buSzPct val="75000"/>
                <a:buFont typeface="Wingdings" panose="05000000000000000000" pitchFamily="2" charset="2"/>
                <a:buNone/>
              </a:pPr>
              <a:endParaRPr lang="en-US" sz="2000" smtClean="0">
                <a:solidFill>
                  <a:srgbClr val="000000"/>
                </a:solidFill>
                <a:latin typeface="Tele-GroteskNor" charset="0"/>
              </a:endParaRPr>
            </a:p>
          </p:txBody>
        </p:sp>
      </p:grpSp>
      <p:sp>
        <p:nvSpPr>
          <p:cNvPr id="37901" name="Rectangle 144"/>
          <p:cNvSpPr>
            <a:spLocks noGrp="1" noChangeArrowheads="1"/>
          </p:cNvSpPr>
          <p:nvPr>
            <p:ph type="title" idx="4294967295"/>
          </p:nvPr>
        </p:nvSpPr>
        <p:spPr bwMode="auto">
          <a:noFill/>
        </p:spPr>
        <p:txBody>
          <a:bodyPr/>
          <a:lstStyle/>
          <a:p>
            <a:r>
              <a:rPr lang="en-US" altLang="en-US" dirty="0" smtClean="0"/>
              <a:t>Nearest Neighbor</a:t>
            </a:r>
            <a:br>
              <a:rPr lang="en-US" altLang="en-US" dirty="0" smtClean="0"/>
            </a:br>
            <a:r>
              <a:rPr lang="en-US" altLang="en-US" sz="2400" dirty="0" smtClean="0"/>
              <a:t>Using predefined Similarity Measure</a:t>
            </a:r>
            <a:endParaRPr lang="it-IT" altLang="en-US" sz="2400" dirty="0" smtClean="0"/>
          </a:p>
        </p:txBody>
      </p:sp>
      <p:grpSp>
        <p:nvGrpSpPr>
          <p:cNvPr id="8" name="Group 159"/>
          <p:cNvGrpSpPr>
            <a:grpSpLocks/>
          </p:cNvGrpSpPr>
          <p:nvPr/>
        </p:nvGrpSpPr>
        <p:grpSpPr bwMode="auto">
          <a:xfrm>
            <a:off x="7524750" y="4578350"/>
            <a:ext cx="1350963" cy="1016000"/>
            <a:chOff x="4740" y="2884"/>
            <a:chExt cx="851" cy="640"/>
          </a:xfrm>
        </p:grpSpPr>
        <p:sp>
          <p:nvSpPr>
            <p:cNvPr id="37963" name="AutoShape 149"/>
            <p:cNvSpPr>
              <a:spLocks noChangeArrowheads="1"/>
            </p:cNvSpPr>
            <p:nvPr>
              <p:custDataLst>
                <p:tags r:id="rId29"/>
              </p:custDataLst>
            </p:nvPr>
          </p:nvSpPr>
          <p:spPr bwMode="auto">
            <a:xfrm>
              <a:off x="4740" y="2884"/>
              <a:ext cx="851" cy="640"/>
            </a:xfrm>
            <a:prstGeom prst="wedgeRectCallout">
              <a:avLst>
                <a:gd name="adj1" fmla="val -47532"/>
                <a:gd name="adj2" fmla="val 82032"/>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smtClean="0">
                <a:solidFill>
                  <a:srgbClr val="000000"/>
                </a:solidFill>
              </a:endParaRPr>
            </a:p>
          </p:txBody>
        </p:sp>
        <p:grpSp>
          <p:nvGrpSpPr>
            <p:cNvPr id="37964" name="Group 150"/>
            <p:cNvGrpSpPr>
              <a:grpSpLocks/>
            </p:cNvGrpSpPr>
            <p:nvPr>
              <p:custDataLst>
                <p:tags r:id="rId30"/>
              </p:custDataLst>
            </p:nvPr>
          </p:nvGrpSpPr>
          <p:grpSpPr bwMode="auto">
            <a:xfrm>
              <a:off x="4767" y="3096"/>
              <a:ext cx="785" cy="356"/>
              <a:chOff x="931" y="2332"/>
              <a:chExt cx="1090" cy="1361"/>
            </a:xfrm>
          </p:grpSpPr>
          <p:sp>
            <p:nvSpPr>
              <p:cNvPr id="12439" name="AutoShape 151"/>
              <p:cNvSpPr>
                <a:spLocks noChangeArrowheads="1"/>
              </p:cNvSpPr>
              <p:nvPr>
                <p:custDataLst>
                  <p:tags r:id="rId35"/>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Nearest Neighbor</a:t>
                </a:r>
              </a:p>
            </p:txBody>
          </p:sp>
          <p:sp>
            <p:nvSpPr>
              <p:cNvPr id="37972" name="Text Box 152"/>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smtClean="0">
                  <a:solidFill>
                    <a:srgbClr val="000000"/>
                  </a:solidFill>
                  <a:cs typeface="Arial" panose="020B0604020202020204" pitchFamily="34" charset="0"/>
                </a:endParaRPr>
              </a:p>
            </p:txBody>
          </p:sp>
        </p:grpSp>
        <p:grpSp>
          <p:nvGrpSpPr>
            <p:cNvPr id="37965" name="Group 153"/>
            <p:cNvGrpSpPr>
              <a:grpSpLocks/>
            </p:cNvGrpSpPr>
            <p:nvPr>
              <p:custDataLst>
                <p:tags r:id="rId31"/>
              </p:custDataLst>
            </p:nvPr>
          </p:nvGrpSpPr>
          <p:grpSpPr bwMode="auto">
            <a:xfrm>
              <a:off x="4771" y="2927"/>
              <a:ext cx="793" cy="136"/>
              <a:chOff x="340" y="1888"/>
              <a:chExt cx="1105" cy="136"/>
            </a:xfrm>
          </p:grpSpPr>
          <p:sp>
            <p:nvSpPr>
              <p:cNvPr id="37966" name="Text Box 83"/>
              <p:cNvSpPr txBox="1">
                <a:spLocks noChangeArrowheads="1"/>
              </p:cNvSpPr>
              <p:nvPr>
                <p:custDataLst>
                  <p:tags r:id="rId32"/>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smtClean="0">
                    <a:solidFill>
                      <a:srgbClr val="FFFFFF"/>
                    </a:solidFill>
                    <a:cs typeface="Arial" panose="020B0604020202020204" pitchFamily="34" charset="0"/>
                  </a:rPr>
                  <a:t>abcd</a:t>
                </a:r>
              </a:p>
            </p:txBody>
          </p:sp>
          <p:grpSp>
            <p:nvGrpSpPr>
              <p:cNvPr id="37967" name="Group 155"/>
              <p:cNvGrpSpPr>
                <a:grpSpLocks/>
              </p:cNvGrpSpPr>
              <p:nvPr>
                <p:custDataLst>
                  <p:tags r:id="rId33"/>
                </p:custDataLst>
              </p:nvPr>
            </p:nvGrpSpPr>
            <p:grpSpPr bwMode="auto">
              <a:xfrm>
                <a:off x="340" y="1888"/>
                <a:ext cx="1089" cy="136"/>
                <a:chOff x="340" y="799"/>
                <a:chExt cx="2176" cy="590"/>
              </a:xfrm>
            </p:grpSpPr>
            <p:sp>
              <p:nvSpPr>
                <p:cNvPr id="37969" name="AutoShape 156"/>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sp>
              <p:nvSpPr>
                <p:cNvPr id="37970" name="AutoShape 157"/>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grpSp>
          <p:sp>
            <p:nvSpPr>
              <p:cNvPr id="37968" name="Text Box 158"/>
              <p:cNvSpPr txBox="1">
                <a:spLocks noChangeArrowheads="1"/>
              </p:cNvSpPr>
              <p:nvPr>
                <p:custDataLst>
                  <p:tags r:id="rId34"/>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grpSp>
      </p:grpSp>
      <p:sp>
        <p:nvSpPr>
          <p:cNvPr id="37903" name="Slide Number Placeholder 15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eaLnBrk="1" hangingPunct="1"/>
            <a:fld id="{8470C27D-44D0-4079-BD67-655016245849}" type="slidenum">
              <a:rPr lang="he-IL" altLang="en-US" sz="900">
                <a:solidFill>
                  <a:srgbClr val="000000"/>
                </a:solidFill>
                <a:latin typeface="Arial" panose="020B0604020202020204" pitchFamily="34" charset="0"/>
              </a:rPr>
              <a:pPr eaLnBrk="1" hangingPunct="1"/>
              <a:t>13</a:t>
            </a:fld>
            <a:endParaRPr lang="de-DE" altLang="en-US" sz="900">
              <a:solidFill>
                <a:srgbClr val="000000"/>
              </a:solidFill>
              <a:latin typeface="Arial" panose="020B0604020202020204" pitchFamily="34" charset="0"/>
            </a:endParaRPr>
          </a:p>
        </p:txBody>
      </p:sp>
      <p:grpSp>
        <p:nvGrpSpPr>
          <p:cNvPr id="12" name="Group 173"/>
          <p:cNvGrpSpPr>
            <a:grpSpLocks/>
          </p:cNvGrpSpPr>
          <p:nvPr/>
        </p:nvGrpSpPr>
        <p:grpSpPr bwMode="auto">
          <a:xfrm>
            <a:off x="3059113" y="2284413"/>
            <a:ext cx="1654175" cy="1660525"/>
            <a:chOff x="4716" y="1432"/>
            <a:chExt cx="851" cy="1046"/>
          </a:xfrm>
        </p:grpSpPr>
        <p:sp>
          <p:nvSpPr>
            <p:cNvPr id="37953" name="AutoShape 162"/>
            <p:cNvSpPr>
              <a:spLocks noChangeArrowheads="1"/>
            </p:cNvSpPr>
            <p:nvPr>
              <p:custDataLst>
                <p:tags r:id="rId22"/>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smtClean="0">
                <a:solidFill>
                  <a:srgbClr val="000000"/>
                </a:solidFill>
              </a:endParaRPr>
            </a:p>
          </p:txBody>
        </p:sp>
        <p:grpSp>
          <p:nvGrpSpPr>
            <p:cNvPr id="37954" name="Group 163"/>
            <p:cNvGrpSpPr>
              <a:grpSpLocks/>
            </p:cNvGrpSpPr>
            <p:nvPr>
              <p:custDataLst>
                <p:tags r:id="rId23"/>
              </p:custDataLst>
            </p:nvPr>
          </p:nvGrpSpPr>
          <p:grpSpPr bwMode="auto">
            <a:xfrm>
              <a:off x="4743" y="1620"/>
              <a:ext cx="785" cy="797"/>
              <a:chOff x="931" y="2332"/>
              <a:chExt cx="1090" cy="1361"/>
            </a:xfrm>
          </p:grpSpPr>
          <p:sp>
            <p:nvSpPr>
              <p:cNvPr id="175" name="AutoShape 164"/>
              <p:cNvSpPr>
                <a:spLocks noChangeArrowheads="1"/>
              </p:cNvSpPr>
              <p:nvPr>
                <p:custDataLst>
                  <p:tags r:id="rId28"/>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This user did not rate the item. We will try to predict a rating according to his neighbors.</a:t>
                </a:r>
              </a:p>
            </p:txBody>
          </p:sp>
          <p:sp>
            <p:nvSpPr>
              <p:cNvPr id="37962"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smtClean="0">
                  <a:solidFill>
                    <a:srgbClr val="000000"/>
                  </a:solidFill>
                  <a:cs typeface="Arial" panose="020B0604020202020204" pitchFamily="34" charset="0"/>
                </a:endParaRPr>
              </a:p>
            </p:txBody>
          </p:sp>
        </p:grpSp>
        <p:grpSp>
          <p:nvGrpSpPr>
            <p:cNvPr id="37955" name="Group 166"/>
            <p:cNvGrpSpPr>
              <a:grpSpLocks/>
            </p:cNvGrpSpPr>
            <p:nvPr>
              <p:custDataLst>
                <p:tags r:id="rId24"/>
              </p:custDataLst>
            </p:nvPr>
          </p:nvGrpSpPr>
          <p:grpSpPr bwMode="auto">
            <a:xfrm>
              <a:off x="4747" y="1475"/>
              <a:ext cx="792" cy="136"/>
              <a:chOff x="340" y="1888"/>
              <a:chExt cx="1105" cy="136"/>
            </a:xfrm>
          </p:grpSpPr>
          <p:sp>
            <p:nvSpPr>
              <p:cNvPr id="37956" name="Text Box 83"/>
              <p:cNvSpPr txBox="1">
                <a:spLocks noChangeArrowheads="1"/>
              </p:cNvSpPr>
              <p:nvPr>
                <p:custDataLst>
                  <p:tags r:id="rId25"/>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smtClean="0">
                    <a:solidFill>
                      <a:srgbClr val="FFFFFF"/>
                    </a:solidFill>
                    <a:cs typeface="Arial" panose="020B0604020202020204" pitchFamily="34" charset="0"/>
                  </a:rPr>
                  <a:t>abcd</a:t>
                </a:r>
              </a:p>
            </p:txBody>
          </p:sp>
          <p:grpSp>
            <p:nvGrpSpPr>
              <p:cNvPr id="37957" name="Group 168"/>
              <p:cNvGrpSpPr>
                <a:grpSpLocks/>
              </p:cNvGrpSpPr>
              <p:nvPr>
                <p:custDataLst>
                  <p:tags r:id="rId26"/>
                </p:custDataLst>
              </p:nvPr>
            </p:nvGrpSpPr>
            <p:grpSpPr bwMode="auto">
              <a:xfrm>
                <a:off x="340" y="1888"/>
                <a:ext cx="1089" cy="136"/>
                <a:chOff x="340" y="799"/>
                <a:chExt cx="2176" cy="590"/>
              </a:xfrm>
            </p:grpSpPr>
            <p:sp>
              <p:nvSpPr>
                <p:cNvPr id="37959"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sp>
              <p:nvSpPr>
                <p:cNvPr id="37960"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grpSp>
          <p:sp>
            <p:nvSpPr>
              <p:cNvPr id="37958" name="Text Box 171"/>
              <p:cNvSpPr txBox="1">
                <a:spLocks noChangeArrowheads="1"/>
              </p:cNvSpPr>
              <p:nvPr>
                <p:custDataLst>
                  <p:tags r:id="rId27"/>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smtClean="0">
                    <a:solidFill>
                      <a:srgbClr val="FFFFFF"/>
                    </a:solidFill>
                    <a:cs typeface="Arial" panose="020B0604020202020204" pitchFamily="34" charset="0"/>
                  </a:rPr>
                  <a:t>Unknown Rating</a:t>
                </a:r>
              </a:p>
            </p:txBody>
          </p:sp>
        </p:grpSp>
      </p:grpSp>
      <p:grpSp>
        <p:nvGrpSpPr>
          <p:cNvPr id="16" name="Group 173"/>
          <p:cNvGrpSpPr>
            <a:grpSpLocks/>
          </p:cNvGrpSpPr>
          <p:nvPr/>
        </p:nvGrpSpPr>
        <p:grpSpPr bwMode="auto">
          <a:xfrm>
            <a:off x="4895850" y="2395538"/>
            <a:ext cx="1654175" cy="1660525"/>
            <a:chOff x="4716" y="1432"/>
            <a:chExt cx="851" cy="1046"/>
          </a:xfrm>
        </p:grpSpPr>
        <p:sp>
          <p:nvSpPr>
            <p:cNvPr id="37943" name="AutoShape 162"/>
            <p:cNvSpPr>
              <a:spLocks noChangeArrowheads="1"/>
            </p:cNvSpPr>
            <p:nvPr>
              <p:custDataLst>
                <p:tags r:id="rId15"/>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smtClean="0">
                <a:solidFill>
                  <a:srgbClr val="000000"/>
                </a:solidFill>
              </a:endParaRPr>
            </a:p>
          </p:txBody>
        </p:sp>
        <p:grpSp>
          <p:nvGrpSpPr>
            <p:cNvPr id="37944" name="Group 163"/>
            <p:cNvGrpSpPr>
              <a:grpSpLocks/>
            </p:cNvGrpSpPr>
            <p:nvPr>
              <p:custDataLst>
                <p:tags r:id="rId16"/>
              </p:custDataLst>
            </p:nvPr>
          </p:nvGrpSpPr>
          <p:grpSpPr bwMode="auto">
            <a:xfrm>
              <a:off x="4743" y="1620"/>
              <a:ext cx="785" cy="797"/>
              <a:chOff x="931" y="2332"/>
              <a:chExt cx="1090" cy="1361"/>
            </a:xfrm>
          </p:grpSpPr>
          <p:sp>
            <p:nvSpPr>
              <p:cNvPr id="186" name="AutoShape 164"/>
              <p:cNvSpPr>
                <a:spLocks noChangeArrowheads="1"/>
              </p:cNvSpPr>
              <p:nvPr>
                <p:custDataLst>
                  <p:tags r:id="rId21"/>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There are other users who rated the same item. We are interested in the Nearest Neighbors.</a:t>
                </a:r>
              </a:p>
            </p:txBody>
          </p:sp>
          <p:sp>
            <p:nvSpPr>
              <p:cNvPr id="37952"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smtClean="0">
                  <a:solidFill>
                    <a:srgbClr val="000000"/>
                  </a:solidFill>
                  <a:cs typeface="Arial" panose="020B0604020202020204" pitchFamily="34" charset="0"/>
                </a:endParaRPr>
              </a:p>
            </p:txBody>
          </p:sp>
        </p:grpSp>
        <p:grpSp>
          <p:nvGrpSpPr>
            <p:cNvPr id="37945" name="Group 166"/>
            <p:cNvGrpSpPr>
              <a:grpSpLocks/>
            </p:cNvGrpSpPr>
            <p:nvPr>
              <p:custDataLst>
                <p:tags r:id="rId17"/>
              </p:custDataLst>
            </p:nvPr>
          </p:nvGrpSpPr>
          <p:grpSpPr bwMode="auto">
            <a:xfrm>
              <a:off x="4747" y="1475"/>
              <a:ext cx="792" cy="136"/>
              <a:chOff x="340" y="1888"/>
              <a:chExt cx="1105" cy="136"/>
            </a:xfrm>
          </p:grpSpPr>
          <p:sp>
            <p:nvSpPr>
              <p:cNvPr id="37946" name="Text Box 83"/>
              <p:cNvSpPr txBox="1">
                <a:spLocks noChangeArrowheads="1"/>
              </p:cNvSpPr>
              <p:nvPr>
                <p:custDataLst>
                  <p:tags r:id="rId18"/>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smtClean="0">
                    <a:solidFill>
                      <a:srgbClr val="FFFFFF"/>
                    </a:solidFill>
                    <a:cs typeface="Arial" panose="020B0604020202020204" pitchFamily="34" charset="0"/>
                  </a:rPr>
                  <a:t>abcd</a:t>
                </a:r>
              </a:p>
            </p:txBody>
          </p:sp>
          <p:grpSp>
            <p:nvGrpSpPr>
              <p:cNvPr id="37947" name="Group 168"/>
              <p:cNvGrpSpPr>
                <a:grpSpLocks/>
              </p:cNvGrpSpPr>
              <p:nvPr>
                <p:custDataLst>
                  <p:tags r:id="rId19"/>
                </p:custDataLst>
              </p:nvPr>
            </p:nvGrpSpPr>
            <p:grpSpPr bwMode="auto">
              <a:xfrm>
                <a:off x="340" y="1888"/>
                <a:ext cx="1089" cy="136"/>
                <a:chOff x="340" y="799"/>
                <a:chExt cx="2176" cy="590"/>
              </a:xfrm>
            </p:grpSpPr>
            <p:sp>
              <p:nvSpPr>
                <p:cNvPr id="37949"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sp>
              <p:nvSpPr>
                <p:cNvPr id="37950"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grpSp>
          <p:sp>
            <p:nvSpPr>
              <p:cNvPr id="37948" name="Text Box 171"/>
              <p:cNvSpPr txBox="1">
                <a:spLocks noChangeArrowheads="1"/>
              </p:cNvSpPr>
              <p:nvPr>
                <p:custDataLst>
                  <p:tags r:id="rId20"/>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smtClean="0">
                    <a:solidFill>
                      <a:srgbClr val="FFFFFF"/>
                    </a:solidFill>
                    <a:cs typeface="Arial" panose="020B0604020202020204" pitchFamily="34" charset="0"/>
                  </a:rPr>
                  <a:t>Other Users</a:t>
                </a:r>
              </a:p>
            </p:txBody>
          </p:sp>
        </p:grpSp>
      </p:grpSp>
      <p:grpSp>
        <p:nvGrpSpPr>
          <p:cNvPr id="20" name="Group 199"/>
          <p:cNvGrpSpPr>
            <a:grpSpLocks/>
          </p:cNvGrpSpPr>
          <p:nvPr/>
        </p:nvGrpSpPr>
        <p:grpSpPr bwMode="auto">
          <a:xfrm>
            <a:off x="1333500" y="4333875"/>
            <a:ext cx="1654175" cy="1660525"/>
            <a:chOff x="1333501" y="4333875"/>
            <a:chExt cx="1654174" cy="1660525"/>
          </a:xfrm>
        </p:grpSpPr>
        <p:sp>
          <p:nvSpPr>
            <p:cNvPr id="37933" name="AutoShape 162"/>
            <p:cNvSpPr>
              <a:spLocks noChangeArrowheads="1"/>
            </p:cNvSpPr>
            <p:nvPr>
              <p:custDataLst>
                <p:tags r:id="rId8"/>
              </p:custDataLst>
            </p:nvPr>
          </p:nvSpPr>
          <p:spPr bwMode="auto">
            <a:xfrm>
              <a:off x="1333501" y="4333875"/>
              <a:ext cx="1654174" cy="1660525"/>
            </a:xfrm>
            <a:prstGeom prst="wedgeRectCallout">
              <a:avLst>
                <a:gd name="adj1" fmla="val 61028"/>
                <a:gd name="adj2" fmla="val 58889"/>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smtClean="0">
                <a:solidFill>
                  <a:srgbClr val="000000"/>
                </a:solidFill>
              </a:endParaRPr>
            </a:p>
          </p:txBody>
        </p:sp>
        <p:grpSp>
          <p:nvGrpSpPr>
            <p:cNvPr id="37934" name="Group 163"/>
            <p:cNvGrpSpPr>
              <a:grpSpLocks/>
            </p:cNvGrpSpPr>
            <p:nvPr>
              <p:custDataLst>
                <p:tags r:id="rId9"/>
              </p:custDataLst>
            </p:nvPr>
          </p:nvGrpSpPr>
          <p:grpSpPr bwMode="auto">
            <a:xfrm>
              <a:off x="1385984" y="4632325"/>
              <a:ext cx="1525883" cy="1265238"/>
              <a:chOff x="931" y="2332"/>
              <a:chExt cx="1090" cy="1361"/>
            </a:xfrm>
          </p:grpSpPr>
          <p:sp>
            <p:nvSpPr>
              <p:cNvPr id="197" name="AutoShape 164"/>
              <p:cNvSpPr>
                <a:spLocks noChangeArrowheads="1"/>
              </p:cNvSpPr>
              <p:nvPr>
                <p:custDataLst>
                  <p:tags r:id="rId14"/>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We are looking for the Nearest Neighbor. The one with the lowest Hamming distance.</a:t>
                </a:r>
              </a:p>
            </p:txBody>
          </p:sp>
          <p:sp>
            <p:nvSpPr>
              <p:cNvPr id="37942"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smtClean="0">
                  <a:solidFill>
                    <a:srgbClr val="000000"/>
                  </a:solidFill>
                  <a:cs typeface="Arial" panose="020B0604020202020204" pitchFamily="34" charset="0"/>
                </a:endParaRPr>
              </a:p>
            </p:txBody>
          </p:sp>
        </p:grpSp>
        <p:grpSp>
          <p:nvGrpSpPr>
            <p:cNvPr id="37935" name="Group 166"/>
            <p:cNvGrpSpPr>
              <a:grpSpLocks/>
            </p:cNvGrpSpPr>
            <p:nvPr>
              <p:custDataLst>
                <p:tags r:id="rId10"/>
              </p:custDataLst>
            </p:nvPr>
          </p:nvGrpSpPr>
          <p:grpSpPr bwMode="auto">
            <a:xfrm>
              <a:off x="1393759" y="4402138"/>
              <a:ext cx="1539490" cy="215900"/>
              <a:chOff x="340" y="1888"/>
              <a:chExt cx="1105" cy="136"/>
            </a:xfrm>
          </p:grpSpPr>
          <p:sp>
            <p:nvSpPr>
              <p:cNvPr id="37936" name="Text Box 83"/>
              <p:cNvSpPr txBox="1">
                <a:spLocks noChangeArrowheads="1"/>
              </p:cNvSpPr>
              <p:nvPr>
                <p:custDataLst>
                  <p:tags r:id="rId11"/>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smtClean="0">
                    <a:solidFill>
                      <a:srgbClr val="FFFFFF"/>
                    </a:solidFill>
                    <a:cs typeface="Arial" panose="020B0604020202020204" pitchFamily="34" charset="0"/>
                  </a:rPr>
                  <a:t>abcd</a:t>
                </a:r>
              </a:p>
            </p:txBody>
          </p:sp>
          <p:grpSp>
            <p:nvGrpSpPr>
              <p:cNvPr id="37937" name="Group 168"/>
              <p:cNvGrpSpPr>
                <a:grpSpLocks/>
              </p:cNvGrpSpPr>
              <p:nvPr>
                <p:custDataLst>
                  <p:tags r:id="rId12"/>
                </p:custDataLst>
              </p:nvPr>
            </p:nvGrpSpPr>
            <p:grpSpPr bwMode="auto">
              <a:xfrm>
                <a:off x="340" y="1888"/>
                <a:ext cx="1089" cy="136"/>
                <a:chOff x="340" y="799"/>
                <a:chExt cx="2176" cy="590"/>
              </a:xfrm>
            </p:grpSpPr>
            <p:sp>
              <p:nvSpPr>
                <p:cNvPr id="37939"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sp>
              <p:nvSpPr>
                <p:cNvPr id="37940"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grpSp>
          <p:sp>
            <p:nvSpPr>
              <p:cNvPr id="37938" name="Text Box 171"/>
              <p:cNvSpPr txBox="1">
                <a:spLocks noChangeArrowheads="1"/>
              </p:cNvSpPr>
              <p:nvPr>
                <p:custDataLst>
                  <p:tags r:id="rId13"/>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smtClean="0">
                    <a:solidFill>
                      <a:srgbClr val="FFFFFF"/>
                    </a:solidFill>
                    <a:cs typeface="Arial" panose="020B0604020202020204" pitchFamily="34" charset="0"/>
                  </a:rPr>
                  <a:t>Nearest Neighbors</a:t>
                </a:r>
              </a:p>
            </p:txBody>
          </p:sp>
        </p:grpSp>
      </p:grpSp>
      <p:grpSp>
        <p:nvGrpSpPr>
          <p:cNvPr id="24" name="Group 173"/>
          <p:cNvGrpSpPr>
            <a:grpSpLocks/>
          </p:cNvGrpSpPr>
          <p:nvPr/>
        </p:nvGrpSpPr>
        <p:grpSpPr bwMode="auto">
          <a:xfrm>
            <a:off x="3005138" y="2284413"/>
            <a:ext cx="1654175" cy="1660525"/>
            <a:chOff x="4716" y="1432"/>
            <a:chExt cx="851" cy="1046"/>
          </a:xfrm>
        </p:grpSpPr>
        <p:sp>
          <p:nvSpPr>
            <p:cNvPr id="37923" name="AutoShape 162"/>
            <p:cNvSpPr>
              <a:spLocks noChangeArrowheads="1"/>
            </p:cNvSpPr>
            <p:nvPr>
              <p:custDataLst>
                <p:tags r:id="rId1"/>
              </p:custDataLst>
            </p:nvPr>
          </p:nvSpPr>
          <p:spPr bwMode="auto">
            <a:xfrm>
              <a:off x="4716" y="1432"/>
              <a:ext cx="851" cy="1046"/>
            </a:xfrm>
            <a:prstGeom prst="wedgeRectCallout">
              <a:avLst>
                <a:gd name="adj1" fmla="val -55287"/>
                <a:gd name="adj2" fmla="val -60421"/>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50000"/>
                </a:spcBef>
                <a:spcAft>
                  <a:spcPct val="0"/>
                </a:spcAft>
                <a:buClr>
                  <a:srgbClr val="E20074"/>
                </a:buClr>
                <a:buSzPct val="75000"/>
                <a:buFont typeface="Wingdings" panose="05000000000000000000" pitchFamily="2" charset="2"/>
                <a:buNone/>
              </a:pPr>
              <a:endParaRPr lang="en-US" altLang="en-US" sz="2200" smtClean="0">
                <a:solidFill>
                  <a:srgbClr val="000000"/>
                </a:solidFill>
              </a:endParaRPr>
            </a:p>
          </p:txBody>
        </p:sp>
        <p:grpSp>
          <p:nvGrpSpPr>
            <p:cNvPr id="37924" name="Group 163"/>
            <p:cNvGrpSpPr>
              <a:grpSpLocks/>
            </p:cNvGrpSpPr>
            <p:nvPr>
              <p:custDataLst>
                <p:tags r:id="rId2"/>
              </p:custDataLst>
            </p:nvPr>
          </p:nvGrpSpPr>
          <p:grpSpPr bwMode="auto">
            <a:xfrm>
              <a:off x="4743" y="1620"/>
              <a:ext cx="785" cy="797"/>
              <a:chOff x="931" y="2332"/>
              <a:chExt cx="1090" cy="1361"/>
            </a:xfrm>
          </p:grpSpPr>
          <p:sp>
            <p:nvSpPr>
              <p:cNvPr id="232" name="AutoShape 164"/>
              <p:cNvSpPr>
                <a:spLocks noChangeArrowheads="1"/>
              </p:cNvSpPr>
              <p:nvPr>
                <p:custDataLst>
                  <p:tags r:id="rId7"/>
                </p:custDataLst>
              </p:nvPr>
            </p:nvSpPr>
            <p:spPr bwMode="auto">
              <a:xfrm>
                <a:off x="932" y="2332"/>
                <a:ext cx="1089" cy="136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fontAlgn="base" hangingPunct="0">
                  <a:lnSpc>
                    <a:spcPct val="90000"/>
                  </a:lnSpc>
                  <a:spcBef>
                    <a:spcPts val="100"/>
                  </a:spcBef>
                  <a:spcAft>
                    <a:spcPct val="0"/>
                  </a:spcAft>
                  <a:buClr>
                    <a:srgbClr val="E20074"/>
                  </a:buClr>
                  <a:buSzPct val="75000"/>
                  <a:buFont typeface="Wingdings" panose="05000000000000000000" pitchFamily="2" charset="2"/>
                  <a:buChar char="§"/>
                  <a:defRPr/>
                </a:pPr>
                <a:r>
                  <a:rPr lang="en-US" sz="1200" dirty="0">
                    <a:solidFill>
                      <a:srgbClr val="000000"/>
                    </a:solidFill>
                    <a:latin typeface="Tele-GroteskNor" charset="0"/>
                    <a:cs typeface="Arial" charset="0"/>
                  </a:rPr>
                  <a:t>The prediction was made based on the nearest neighbor.</a:t>
                </a:r>
              </a:p>
            </p:txBody>
          </p:sp>
          <p:sp>
            <p:nvSpPr>
              <p:cNvPr id="37932" name="Text Box 165"/>
              <p:cNvSpPr txBox="1">
                <a:spLocks noChangeArrowheads="1"/>
              </p:cNvSpPr>
              <p:nvPr/>
            </p:nvSpPr>
            <p:spPr bwMode="auto">
              <a:xfrm>
                <a:off x="931" y="2361"/>
                <a:ext cx="1090" cy="1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lnSpc>
                    <a:spcPct val="90000"/>
                  </a:lnSpc>
                  <a:spcBef>
                    <a:spcPct val="0"/>
                  </a:spcBef>
                  <a:spcAft>
                    <a:spcPct val="30000"/>
                  </a:spcAft>
                  <a:buClr>
                    <a:srgbClr val="E20074"/>
                  </a:buClr>
                  <a:buFont typeface="Wingdings" panose="05000000000000000000" pitchFamily="2" charset="2"/>
                  <a:buChar char="§"/>
                </a:pPr>
                <a:endParaRPr lang="en-US" altLang="en-US" sz="1400" smtClean="0">
                  <a:solidFill>
                    <a:srgbClr val="000000"/>
                  </a:solidFill>
                  <a:cs typeface="Arial" panose="020B0604020202020204" pitchFamily="34" charset="0"/>
                </a:endParaRPr>
              </a:p>
            </p:txBody>
          </p:sp>
        </p:grpSp>
        <p:grpSp>
          <p:nvGrpSpPr>
            <p:cNvPr id="37925" name="Group 166"/>
            <p:cNvGrpSpPr>
              <a:grpSpLocks/>
            </p:cNvGrpSpPr>
            <p:nvPr>
              <p:custDataLst>
                <p:tags r:id="rId3"/>
              </p:custDataLst>
            </p:nvPr>
          </p:nvGrpSpPr>
          <p:grpSpPr bwMode="auto">
            <a:xfrm>
              <a:off x="4747" y="1475"/>
              <a:ext cx="792" cy="136"/>
              <a:chOff x="340" y="1888"/>
              <a:chExt cx="1105" cy="136"/>
            </a:xfrm>
          </p:grpSpPr>
          <p:sp>
            <p:nvSpPr>
              <p:cNvPr id="37926" name="Text Box 83"/>
              <p:cNvSpPr txBox="1">
                <a:spLocks noChangeArrowheads="1"/>
              </p:cNvSpPr>
              <p:nvPr>
                <p:custDataLst>
                  <p:tags r:id="rId4"/>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Tele-GroteskUlt" pitchFamily="2" charset="0"/>
                  <a:buNone/>
                </a:pPr>
                <a:r>
                  <a:rPr lang="en-US" altLang="en-US" sz="1000" b="1" smtClean="0">
                    <a:solidFill>
                      <a:srgbClr val="FFFFFF"/>
                    </a:solidFill>
                    <a:cs typeface="Arial" panose="020B0604020202020204" pitchFamily="34" charset="0"/>
                  </a:rPr>
                  <a:t>abcd</a:t>
                </a:r>
              </a:p>
            </p:txBody>
          </p:sp>
          <p:grpSp>
            <p:nvGrpSpPr>
              <p:cNvPr id="37927" name="Group 168"/>
              <p:cNvGrpSpPr>
                <a:grpSpLocks/>
              </p:cNvGrpSpPr>
              <p:nvPr>
                <p:custDataLst>
                  <p:tags r:id="rId5"/>
                </p:custDataLst>
              </p:nvPr>
            </p:nvGrpSpPr>
            <p:grpSpPr bwMode="auto">
              <a:xfrm>
                <a:off x="340" y="1888"/>
                <a:ext cx="1089" cy="136"/>
                <a:chOff x="340" y="799"/>
                <a:chExt cx="2176" cy="590"/>
              </a:xfrm>
            </p:grpSpPr>
            <p:sp>
              <p:nvSpPr>
                <p:cNvPr id="37929"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l" rtl="0" eaLnBrk="1" fontAlgn="base" hangingPunct="1">
                    <a:spcBef>
                      <a:spcPct val="0"/>
                    </a:spcBef>
                    <a:spcAft>
                      <a:spcPct val="0"/>
                    </a:spcAft>
                  </a:pPr>
                  <a:endParaRPr lang="en-US" altLang="en-US" sz="1000" b="1" smtClean="0">
                    <a:solidFill>
                      <a:srgbClr val="FFFFFF"/>
                    </a:solidFill>
                    <a:cs typeface="Arial" panose="020B0604020202020204" pitchFamily="34" charset="0"/>
                  </a:endParaRPr>
                </a:p>
              </p:txBody>
            </p:sp>
            <p:sp>
              <p:nvSpPr>
                <p:cNvPr id="37930"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grpSp>
          <p:sp>
            <p:nvSpPr>
              <p:cNvPr id="37928" name="Text Box 171"/>
              <p:cNvSpPr txBox="1">
                <a:spLocks noChangeArrowheads="1"/>
              </p:cNvSpPr>
              <p:nvPr>
                <p:custDataLst>
                  <p:tags r:id="rId6"/>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000" b="1" smtClean="0">
                    <a:solidFill>
                      <a:srgbClr val="FFFFFF"/>
                    </a:solidFill>
                    <a:cs typeface="Arial" panose="020B0604020202020204" pitchFamily="34" charset="0"/>
                  </a:rPr>
                  <a:t>Prediction</a:t>
                </a:r>
              </a:p>
            </p:txBody>
          </p:sp>
        </p:grpSp>
      </p:grpSp>
    </p:spTree>
    <p:extLst>
      <p:ext uri="{BB962C8B-B14F-4D97-AF65-F5344CB8AC3E}">
        <p14:creationId xmlns:p14="http://schemas.microsoft.com/office/powerpoint/2010/main" val="35749643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8743"/>
                                        </p:tgtEl>
                                        <p:attrNameLst>
                                          <p:attrName>style.visibility</p:attrName>
                                        </p:attrNameLst>
                                      </p:cBhvr>
                                      <p:to>
                                        <p:strVal val="visible"/>
                                      </p:to>
                                    </p:set>
                                    <p:anim calcmode="lin" valueType="num">
                                      <p:cBhvr additive="base">
                                        <p:cTn id="15" dur="500" fill="hold"/>
                                        <p:tgtEl>
                                          <p:spTgt spid="68743"/>
                                        </p:tgtEl>
                                        <p:attrNameLst>
                                          <p:attrName>ppt_x</p:attrName>
                                        </p:attrNameLst>
                                      </p:cBhvr>
                                      <p:tavLst>
                                        <p:tav tm="0">
                                          <p:val>
                                            <p:strVal val="0-#ppt_w/2"/>
                                          </p:val>
                                        </p:tav>
                                        <p:tav tm="100000">
                                          <p:val>
                                            <p:strVal val="#ppt_x"/>
                                          </p:val>
                                        </p:tav>
                                      </p:tavLst>
                                    </p:anim>
                                    <p:anim calcmode="lin" valueType="num">
                                      <p:cBhvr additive="base">
                                        <p:cTn id="16" dur="500" fill="hold"/>
                                        <p:tgtEl>
                                          <p:spTgt spid="6874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0-#ppt_w/2"/>
                                          </p:val>
                                        </p:tav>
                                        <p:tav tm="100000">
                                          <p:val>
                                            <p:strVal val="#ppt_x"/>
                                          </p:val>
                                        </p:tav>
                                      </p:tavLst>
                                    </p:anim>
                                    <p:anim calcmode="lin" valueType="num">
                                      <p:cBhvr additive="base">
                                        <p:cTn id="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8744"/>
                                        </p:tgtEl>
                                        <p:attrNameLst>
                                          <p:attrName>style.visibility</p:attrName>
                                        </p:attrNameLst>
                                      </p:cBhvr>
                                      <p:to>
                                        <p:strVal val="visible"/>
                                      </p:to>
                                    </p:set>
                                    <p:anim calcmode="lin" valueType="num">
                                      <p:cBhvr additive="base">
                                        <p:cTn id="37" dur="500" fill="hold"/>
                                        <p:tgtEl>
                                          <p:spTgt spid="68744"/>
                                        </p:tgtEl>
                                        <p:attrNameLst>
                                          <p:attrName>ppt_x</p:attrName>
                                        </p:attrNameLst>
                                      </p:cBhvr>
                                      <p:tavLst>
                                        <p:tav tm="0">
                                          <p:val>
                                            <p:strVal val="0-#ppt_w/2"/>
                                          </p:val>
                                        </p:tav>
                                        <p:tav tm="100000">
                                          <p:val>
                                            <p:strVal val="#ppt_x"/>
                                          </p:val>
                                        </p:tav>
                                      </p:tavLst>
                                    </p:anim>
                                    <p:anim calcmode="lin" valueType="num">
                                      <p:cBhvr additive="base">
                                        <p:cTn id="38" dur="500" fill="hold"/>
                                        <p:tgtEl>
                                          <p:spTgt spid="68744"/>
                                        </p:tgtEl>
                                        <p:attrNameLst>
                                          <p:attrName>ppt_y</p:attrName>
                                        </p:attrNameLst>
                                      </p:cBhvr>
                                      <p:tavLst>
                                        <p:tav tm="0">
                                          <p:val>
                                            <p:strVal val="#ppt_y"/>
                                          </p:val>
                                        </p:tav>
                                        <p:tav tm="100000">
                                          <p:val>
                                            <p:strVal val="#ppt_y"/>
                                          </p:val>
                                        </p:tav>
                                      </p:tavLst>
                                    </p:anim>
                                  </p:childTnLst>
                                </p:cTn>
                              </p:par>
                              <p:par>
                                <p:cTn id="39" presetID="3" presetClass="exit" presetSubtype="10" fill="hold" nodeType="withEffect">
                                  <p:stCondLst>
                                    <p:cond delay="0"/>
                                  </p:stCondLst>
                                  <p:childTnLst>
                                    <p:animEffect transition="out" filter="blinds(horizontal)">
                                      <p:cBhvr>
                                        <p:cTn id="40" dur="500"/>
                                        <p:tgtEl>
                                          <p:spTgt spid="12"/>
                                        </p:tgtEl>
                                      </p:cBhvr>
                                    </p:animEffect>
                                    <p:set>
                                      <p:cBhvr>
                                        <p:cTn id="41" dur="1" fill="hold">
                                          <p:stCondLst>
                                            <p:cond delay="499"/>
                                          </p:stCondLst>
                                        </p:cTn>
                                        <p:tgtEl>
                                          <p:spTgt spid="12"/>
                                        </p:tgtEl>
                                        <p:attrNameLst>
                                          <p:attrName>style.visibility</p:attrName>
                                        </p:attrNameLst>
                                      </p:cBhvr>
                                      <p:to>
                                        <p:strVal val="hidden"/>
                                      </p:to>
                                    </p:set>
                                  </p:childTnLst>
                                </p:cTn>
                              </p:par>
                            </p:childTnLst>
                          </p:cTn>
                        </p:par>
                        <p:par>
                          <p:cTn id="42" fill="hold" nodeType="afterGroup">
                            <p:stCondLst>
                              <p:cond delay="500"/>
                            </p:stCondLst>
                            <p:childTnLst>
                              <p:par>
                                <p:cTn id="43" presetID="1"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0-#ppt_w/2"/>
                                          </p:val>
                                        </p:tav>
                                        <p:tav tm="100000">
                                          <p:val>
                                            <p:strVal val="#ppt_x"/>
                                          </p:val>
                                        </p:tav>
                                      </p:tavLst>
                                    </p:anim>
                                    <p:anim calcmode="lin" valueType="num">
                                      <p:cBhvr additive="base">
                                        <p:cTn id="50" dur="500" fill="hold"/>
                                        <p:tgtEl>
                                          <p:spTgt spid="2"/>
                                        </p:tgtEl>
                                        <p:attrNameLst>
                                          <p:attrName>ppt_y</p:attrName>
                                        </p:attrNameLst>
                                      </p:cBhvr>
                                      <p:tavLst>
                                        <p:tav tm="0">
                                          <p:val>
                                            <p:strVal val="#ppt_y"/>
                                          </p:val>
                                        </p:tav>
                                        <p:tav tm="100000">
                                          <p:val>
                                            <p:strVal val="#ppt_y"/>
                                          </p:val>
                                        </p:tav>
                                      </p:tavLst>
                                    </p:anim>
                                  </p:childTnLst>
                                </p:cTn>
                              </p:par>
                              <p:par>
                                <p:cTn id="51" presetID="3" presetClass="exit" presetSubtype="10" fill="hold" nodeType="withEffect">
                                  <p:stCondLst>
                                    <p:cond delay="0"/>
                                  </p:stCondLst>
                                  <p:childTnLst>
                                    <p:animEffect transition="out" filter="blinds(horizontal)">
                                      <p:cBhvr>
                                        <p:cTn id="52" dur="500"/>
                                        <p:tgtEl>
                                          <p:spTgt spid="16"/>
                                        </p:tgtEl>
                                      </p:cBhvr>
                                    </p:animEffect>
                                    <p:set>
                                      <p:cBhvr>
                                        <p:cTn id="53" dur="1" fill="hold">
                                          <p:stCondLst>
                                            <p:cond delay="499"/>
                                          </p:stCondLst>
                                        </p:cTn>
                                        <p:tgtEl>
                                          <p:spTgt spid="16"/>
                                        </p:tgtEl>
                                        <p:attrNameLst>
                                          <p:attrName>style.visibility</p:attrName>
                                        </p:attrNameLst>
                                      </p:cBhvr>
                                      <p:to>
                                        <p:strVal val="hidden"/>
                                      </p:to>
                                    </p:set>
                                  </p:childTnLst>
                                </p:cTn>
                              </p:par>
                            </p:childTnLst>
                          </p:cTn>
                        </p:par>
                        <p:par>
                          <p:cTn id="54" fill="hold" nodeType="afterGroup">
                            <p:stCondLst>
                              <p:cond delay="500"/>
                            </p:stCondLst>
                            <p:childTnLst>
                              <p:par>
                                <p:cTn id="55" presetID="1" presetClass="entr" presetSubtype="0" fill="hold" nodeType="after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3" presetClass="exit" presetSubtype="10" fill="hold" nodeType="withEffect">
                                  <p:stCondLst>
                                    <p:cond delay="0"/>
                                  </p:stCondLst>
                                  <p:childTnLst>
                                    <p:animEffect transition="out" filter="blinds(horizontal)">
                                      <p:cBhvr>
                                        <p:cTn id="58" dur="500"/>
                                        <p:tgtEl>
                                          <p:spTgt spid="20"/>
                                        </p:tgtEl>
                                      </p:cBhvr>
                                    </p:animEffect>
                                    <p:set>
                                      <p:cBhvr>
                                        <p:cTn id="59" dur="1" fill="hold">
                                          <p:stCondLst>
                                            <p:cond delay="499"/>
                                          </p:stCondLst>
                                        </p:cTn>
                                        <p:tgtEl>
                                          <p:spTgt spid="20"/>
                                        </p:tgtEl>
                                        <p:attrNameLst>
                                          <p:attrName>style.visibility</p:attrName>
                                        </p:attrNameLst>
                                      </p:cBhvr>
                                      <p:to>
                                        <p:strVal val="hidden"/>
                                      </p:to>
                                    </p:set>
                                  </p:childTnLst>
                                </p:cTn>
                              </p:par>
                            </p:childTnLst>
                          </p:cTn>
                        </p:par>
                      </p:childTnLst>
                    </p:cTn>
                  </p:par>
                  <p:par>
                    <p:cTn id="60" fill="hold" nodeType="clickPar">
                      <p:stCondLst>
                        <p:cond delay="indefinite"/>
                      </p:stCondLst>
                      <p:childTnLst>
                        <p:par>
                          <p:cTn id="61" fill="hold" nodeType="withGroup">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12431"/>
                                        </p:tgtEl>
                                        <p:attrNameLst>
                                          <p:attrName>style.visibility</p:attrName>
                                        </p:attrNameLst>
                                      </p:cBhvr>
                                      <p:to>
                                        <p:strVal val="visible"/>
                                      </p:to>
                                    </p:set>
                                    <p:animEffect transition="in" filter="blinds(horizontal)">
                                      <p:cBhvr>
                                        <p:cTn id="64" dur="500"/>
                                        <p:tgtEl>
                                          <p:spTgt spid="1243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nodeType="click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par>
                          <p:cTn id="69" fill="hold" nodeType="afterGroup">
                            <p:stCondLst>
                              <p:cond delay="0"/>
                            </p:stCondLst>
                            <p:childTnLst>
                              <p:par>
                                <p:cTn id="70" presetID="1"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grpId="0" nodeType="clickEffect">
                                  <p:stCondLst>
                                    <p:cond delay="0"/>
                                  </p:stCondLst>
                                  <p:childTnLst>
                                    <p:set>
                                      <p:cBhvr>
                                        <p:cTn id="75" dur="1" fill="hold">
                                          <p:stCondLst>
                                            <p:cond delay="0"/>
                                          </p:stCondLst>
                                        </p:cTn>
                                        <p:tgtEl>
                                          <p:spTgt spid="68745"/>
                                        </p:tgtEl>
                                        <p:attrNameLst>
                                          <p:attrName>style.visibility</p:attrName>
                                        </p:attrNameLst>
                                      </p:cBhvr>
                                      <p:to>
                                        <p:strVal val="visible"/>
                                      </p:to>
                                    </p:set>
                                    <p:anim calcmode="lin" valueType="num">
                                      <p:cBhvr additive="base">
                                        <p:cTn id="76" dur="500" fill="hold"/>
                                        <p:tgtEl>
                                          <p:spTgt spid="68745"/>
                                        </p:tgtEl>
                                        <p:attrNameLst>
                                          <p:attrName>ppt_x</p:attrName>
                                        </p:attrNameLst>
                                      </p:cBhvr>
                                      <p:tavLst>
                                        <p:tav tm="0">
                                          <p:val>
                                            <p:strVal val="0-#ppt_w/2"/>
                                          </p:val>
                                        </p:tav>
                                        <p:tav tm="100000">
                                          <p:val>
                                            <p:strVal val="#ppt_x"/>
                                          </p:val>
                                        </p:tav>
                                      </p:tavLst>
                                    </p:anim>
                                    <p:anim calcmode="lin" valueType="num">
                                      <p:cBhvr additive="base">
                                        <p:cTn id="77" dur="500" fill="hold"/>
                                        <p:tgtEl>
                                          <p:spTgt spid="687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1" grpId="0" animBg="1"/>
      <p:bldP spid="68743" grpId="0" autoUpdateAnimBg="0"/>
      <p:bldP spid="68744" grpId="0" animBg="1"/>
      <p:bldP spid="68745" grpId="0" animBg="1"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6"/>
          <p:cNvGrpSpPr>
            <a:grpSpLocks/>
          </p:cNvGrpSpPr>
          <p:nvPr/>
        </p:nvGrpSpPr>
        <p:grpSpPr bwMode="auto">
          <a:xfrm>
            <a:off x="546100" y="1052736"/>
            <a:ext cx="7924800" cy="350838"/>
            <a:chOff x="340" y="799"/>
            <a:chExt cx="2177" cy="438"/>
          </a:xfrm>
        </p:grpSpPr>
        <p:sp>
          <p:nvSpPr>
            <p:cNvPr id="47116" name="Text Box 83"/>
            <p:cNvSpPr txBox="1">
              <a:spLocks noChangeArrowheads="1"/>
            </p:cNvSpPr>
            <p:nvPr>
              <p:custDataLst>
                <p:tags r:id="rId1"/>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charset="0"/>
                </a:defRPr>
              </a:lvl1pPr>
              <a:lvl2pPr marL="742950" indent="-285750" defTabSz="449263" eaLnBrk="0" hangingPunct="0">
                <a:defRPr sz="2000">
                  <a:solidFill>
                    <a:schemeClr val="tx1"/>
                  </a:solidFill>
                  <a:latin typeface="Tele-GroteskNor" charset="0"/>
                </a:defRPr>
              </a:lvl2pPr>
              <a:lvl3pPr marL="1143000" indent="-228600" defTabSz="449263" eaLnBrk="0" hangingPunct="0">
                <a:defRPr sz="2000">
                  <a:solidFill>
                    <a:schemeClr val="tx1"/>
                  </a:solidFill>
                  <a:latin typeface="Tele-GroteskNor" charset="0"/>
                </a:defRPr>
              </a:lvl3pPr>
              <a:lvl4pPr marL="1600200" indent="-228600" defTabSz="449263" eaLnBrk="0" hangingPunct="0">
                <a:defRPr sz="2000">
                  <a:solidFill>
                    <a:schemeClr val="tx1"/>
                  </a:solidFill>
                  <a:latin typeface="Tele-GroteskNor" charset="0"/>
                </a:defRPr>
              </a:lvl4pPr>
              <a:lvl5pPr marL="2057400" indent="-228600" defTabSz="449263" eaLnBrk="0" hangingPunct="0">
                <a:defRPr sz="2000">
                  <a:solidFill>
                    <a:schemeClr val="tx1"/>
                  </a:solidFill>
                  <a:latin typeface="Tele-GroteskNor"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fontAlgn="base">
                <a:lnSpc>
                  <a:spcPct val="75000"/>
                </a:lnSpc>
                <a:spcBef>
                  <a:spcPct val="0"/>
                </a:spcBef>
                <a:spcAft>
                  <a:spcPct val="0"/>
                </a:spcAft>
                <a:buClr>
                  <a:srgbClr val="000000"/>
                </a:buClr>
                <a:buSzPct val="80000"/>
                <a:buFont typeface="Wingdings 2" panose="05020102010507070707" pitchFamily="18" charset="2"/>
                <a:buNone/>
              </a:pPr>
              <a:r>
                <a:rPr lang="en-US" altLang="en-US" sz="1800" b="1" smtClean="0">
                  <a:solidFill>
                    <a:srgbClr val="FFFFFF"/>
                  </a:solidFill>
                  <a:cs typeface="Arial" panose="020B0604020202020204" pitchFamily="34" charset="0"/>
                </a:rPr>
                <a:t>abcd</a:t>
              </a:r>
            </a:p>
          </p:txBody>
        </p:sp>
        <p:sp>
          <p:nvSpPr>
            <p:cNvPr id="47117" name="AutoShape 8"/>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endParaRPr lang="en-US" altLang="en-US" sz="900" b="1" smtClean="0">
                <a:solidFill>
                  <a:srgbClr val="000000"/>
                </a:solidFill>
                <a:latin typeface="Arial" panose="020B0604020202020204" pitchFamily="34" charset="0"/>
                <a:cs typeface="Arial" panose="020B0604020202020204" pitchFamily="34" charset="0"/>
              </a:endParaRPr>
            </a:p>
          </p:txBody>
        </p:sp>
        <p:sp>
          <p:nvSpPr>
            <p:cNvPr id="47118" name="AutoShape 9"/>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47119" name="AutoShape 10"/>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lnSpc>
                  <a:spcPct val="90000"/>
                </a:lnSpc>
                <a:spcBef>
                  <a:spcPct val="50000"/>
                </a:spcBef>
                <a:spcAft>
                  <a:spcPct val="0"/>
                </a:spcAft>
                <a:buClr>
                  <a:srgbClr val="E20074"/>
                </a:buClr>
                <a:buSzPct val="75000"/>
                <a:buFont typeface="Wingdings" panose="05000000000000000000" pitchFamily="2" charset="2"/>
                <a:buNone/>
              </a:pPr>
              <a:endParaRPr lang="en-US" altLang="en-US" smtClean="0">
                <a:solidFill>
                  <a:srgbClr val="000000"/>
                </a:solidFill>
              </a:endParaRPr>
            </a:p>
          </p:txBody>
        </p:sp>
        <p:sp>
          <p:nvSpPr>
            <p:cNvPr id="47120" name="Text Box 11"/>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algn="ctr" rtl="0" eaLnBrk="1" fontAlgn="base" hangingPunct="1">
                <a:spcBef>
                  <a:spcPct val="0"/>
                </a:spcBef>
                <a:spcAft>
                  <a:spcPct val="0"/>
                </a:spcAft>
              </a:pPr>
              <a:r>
                <a:rPr lang="en-US" altLang="en-US" sz="1800" b="1" smtClean="0">
                  <a:solidFill>
                    <a:srgbClr val="FFFFFF"/>
                  </a:solidFill>
                  <a:cs typeface="Arial" panose="020B0604020202020204" pitchFamily="34" charset="0"/>
                </a:rPr>
                <a:t>A basic model</a:t>
              </a:r>
              <a:endParaRPr lang="de-DE" altLang="en-US" sz="1800" b="1" smtClean="0">
                <a:solidFill>
                  <a:srgbClr val="FFFFFF"/>
                </a:solidFill>
                <a:cs typeface="Arial" panose="020B0604020202020204" pitchFamily="34" charset="0"/>
              </a:endParaRPr>
            </a:p>
          </p:txBody>
        </p:sp>
      </p:grpSp>
      <p:sp>
        <p:nvSpPr>
          <p:cNvPr id="47111" name="Slide Number Placeholder 13"/>
          <p:cNvSpPr>
            <a:spLocks noGrp="1"/>
          </p:cNvSpPr>
          <p:nvPr>
            <p:ph type="sldNum" sz="quarter" idx="11"/>
          </p:nvPr>
        </p:nvSpPr>
        <p:spPr>
          <a:xfrm>
            <a:off x="8301038" y="6112099"/>
            <a:ext cx="539750" cy="1444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charset="0"/>
              </a:defRPr>
            </a:lvl1pPr>
            <a:lvl2pPr marL="742950" indent="-285750" eaLnBrk="0" hangingPunct="0">
              <a:defRPr sz="2000">
                <a:solidFill>
                  <a:schemeClr val="tx1"/>
                </a:solidFill>
                <a:latin typeface="Tele-GroteskNor" charset="0"/>
              </a:defRPr>
            </a:lvl2pPr>
            <a:lvl3pPr marL="1143000" indent="-228600" eaLnBrk="0" hangingPunct="0">
              <a:defRPr sz="2000">
                <a:solidFill>
                  <a:schemeClr val="tx1"/>
                </a:solidFill>
                <a:latin typeface="Tele-GroteskNor" charset="0"/>
              </a:defRPr>
            </a:lvl3pPr>
            <a:lvl4pPr marL="1600200" indent="-228600" eaLnBrk="0" hangingPunct="0">
              <a:defRPr sz="2000">
                <a:solidFill>
                  <a:schemeClr val="tx1"/>
                </a:solidFill>
                <a:latin typeface="Tele-GroteskNor" charset="0"/>
              </a:defRPr>
            </a:lvl4pPr>
            <a:lvl5pPr marL="2057400" indent="-228600" eaLnBrk="0" hangingPunct="0">
              <a:defRPr sz="2000">
                <a:solidFill>
                  <a:schemeClr val="tx1"/>
                </a:solidFill>
                <a:latin typeface="Tele-GroteskNor" charset="0"/>
              </a:defRPr>
            </a:lvl5pPr>
            <a:lvl6pPr marL="25146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6pPr>
            <a:lvl7pPr marL="29718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7pPr>
            <a:lvl8pPr marL="34290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8pPr>
            <a:lvl9pPr marL="3886200" indent="-228600" algn="ctr" eaLnBrk="0" fontAlgn="base" hangingPunct="0">
              <a:lnSpc>
                <a:spcPct val="90000"/>
              </a:lnSpc>
              <a:spcBef>
                <a:spcPct val="50000"/>
              </a:spcBef>
              <a:spcAft>
                <a:spcPct val="0"/>
              </a:spcAft>
              <a:buClr>
                <a:schemeClr val="tx2"/>
              </a:buClr>
              <a:buSzPct val="75000"/>
              <a:buFont typeface="Wingdings" panose="05000000000000000000" pitchFamily="2" charset="2"/>
              <a:defRPr sz="2000">
                <a:solidFill>
                  <a:schemeClr val="tx1"/>
                </a:solidFill>
                <a:latin typeface="Tele-GroteskNor" charset="0"/>
              </a:defRPr>
            </a:lvl9pPr>
          </a:lstStyle>
          <a:p>
            <a:pPr eaLnBrk="1" hangingPunct="1"/>
            <a:fld id="{AE15CFA3-0A03-4124-8DBF-E9E47869CBAC}" type="slidenum">
              <a:rPr lang="he-IL" altLang="en-US" sz="900">
                <a:solidFill>
                  <a:srgbClr val="000000"/>
                </a:solidFill>
                <a:latin typeface="Arial" panose="020B0604020202020204" pitchFamily="34" charset="0"/>
              </a:rPr>
              <a:pPr eaLnBrk="1" hangingPunct="1"/>
              <a:t>14</a:t>
            </a:fld>
            <a:endParaRPr lang="de-DE" altLang="en-US" sz="900">
              <a:solidFill>
                <a:srgbClr val="000000"/>
              </a:solidFill>
              <a:latin typeface="Arial" panose="020B0604020202020204" pitchFamily="34" charset="0"/>
            </a:endParaRPr>
          </a:p>
        </p:txBody>
      </p:sp>
      <p:pic>
        <p:nvPicPr>
          <p:cNvPr id="1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19872" y="1583123"/>
            <a:ext cx="307657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TextBox 1"/>
              <p:cNvSpPr txBox="1"/>
              <p:nvPr/>
            </p:nvSpPr>
            <p:spPr>
              <a:xfrm>
                <a:off x="1639956" y="5805264"/>
                <a:ext cx="6192688" cy="11925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200" b="0" i="1" smtClean="0">
                              <a:latin typeface="Cambria Math" panose="02040503050406030204" pitchFamily="18" charset="0"/>
                            </a:rPr>
                          </m:ctrlPr>
                        </m:funcPr>
                        <m:fName>
                          <m:r>
                            <m:rPr>
                              <m:sty m:val="p"/>
                            </m:rPr>
                            <a:rPr lang="en-US" sz="3200" b="0" i="0" smtClean="0">
                              <a:latin typeface="Cambria Math" panose="02040503050406030204" pitchFamily="18" charset="0"/>
                            </a:rPr>
                            <m:t>min</m:t>
                          </m:r>
                          <m:r>
                            <a:rPr lang="en-US" sz="3200" b="0" i="0" smtClean="0">
                              <a:latin typeface="Cambria Math" panose="02040503050406030204" pitchFamily="18" charset="0"/>
                            </a:rPr>
                            <m:t> </m:t>
                          </m:r>
                          <m:nary>
                            <m:naryPr>
                              <m:chr m:val="∑"/>
                              <m:subHide m:val="on"/>
                              <m:supHide m:val="on"/>
                              <m:ctrlPr>
                                <a:rPr lang="en-US" sz="3200" b="0" i="1" smtClean="0">
                                  <a:latin typeface="Cambria Math" panose="02040503050406030204" pitchFamily="18" charset="0"/>
                                </a:rPr>
                              </m:ctrlPr>
                            </m:naryPr>
                            <m:sub/>
                            <m:sup/>
                            <m:e>
                              <m:sSup>
                                <m:sSupPr>
                                  <m:ctrlPr>
                                    <a:rPr lang="en-US" sz="3200" b="0" i="1" smtClean="0">
                                      <a:latin typeface="Cambria Math" panose="02040503050406030204" pitchFamily="18" charset="0"/>
                                    </a:rPr>
                                  </m:ctrlPr>
                                </m:sSupPr>
                                <m:e>
                                  <m:d>
                                    <m:dPr>
                                      <m:ctrlPr>
                                        <a:rPr lang="en-US" sz="3200" i="1">
                                          <a:latin typeface="Cambria Math" panose="02040503050406030204" pitchFamily="18" charset="0"/>
                                        </a:rPr>
                                      </m:ctrlPr>
                                    </m:dPr>
                                    <m:e>
                                      <m:sSub>
                                        <m:sSubPr>
                                          <m:ctrlPr>
                                            <a:rPr lang="en-US" sz="3200" i="1">
                                              <a:latin typeface="Cambria Math" panose="02040503050406030204" pitchFamily="18" charset="0"/>
                                            </a:rPr>
                                          </m:ctrlPr>
                                        </m:sSubPr>
                                        <m:e>
                                          <m:r>
                                            <a:rPr lang="en-US" sz="3200" i="1">
                                              <a:latin typeface="Cambria Math" panose="02040503050406030204" pitchFamily="18" charset="0"/>
                                            </a:rPr>
                                            <m:t>𝑟</m:t>
                                          </m:r>
                                        </m:e>
                                        <m:sub>
                                          <m:r>
                                            <a:rPr lang="en-US" sz="3200" i="1">
                                              <a:latin typeface="Cambria Math" panose="02040503050406030204" pitchFamily="18" charset="0"/>
                                            </a:rPr>
                                            <m:t>𝑢𝑖</m:t>
                                          </m:r>
                                        </m:sub>
                                      </m:sSub>
                                      <m:r>
                                        <a:rPr lang="en-US" sz="3200" i="1">
                                          <a:latin typeface="Cambria Math" panose="02040503050406030204" pitchFamily="18" charset="0"/>
                                        </a:rPr>
                                        <m:t>−</m:t>
                                      </m:r>
                                      <m:sSub>
                                        <m:sSubPr>
                                          <m:ctrlPr>
                                            <a:rPr lang="en-US" sz="3200" i="1">
                                              <a:latin typeface="Cambria Math" panose="02040503050406030204" pitchFamily="18" charset="0"/>
                                            </a:rPr>
                                          </m:ctrlPr>
                                        </m:sSubPr>
                                        <m:e>
                                          <m:acc>
                                            <m:accPr>
                                              <m:chr m:val="̂"/>
                                              <m:ctrlPr>
                                                <a:rPr lang="en-US" sz="3200" i="1">
                                                  <a:latin typeface="Cambria Math" panose="02040503050406030204" pitchFamily="18" charset="0"/>
                                                </a:rPr>
                                              </m:ctrlPr>
                                            </m:accPr>
                                            <m:e>
                                              <m:r>
                                                <a:rPr lang="en-US" sz="3200" i="1">
                                                  <a:latin typeface="Cambria Math" panose="02040503050406030204" pitchFamily="18" charset="0"/>
                                                </a:rPr>
                                                <m:t>𝑟</m:t>
                                              </m:r>
                                            </m:e>
                                          </m:acc>
                                        </m:e>
                                        <m:sub>
                                          <m:r>
                                            <a:rPr lang="en-US" sz="3200" i="1">
                                              <a:latin typeface="Cambria Math" panose="02040503050406030204" pitchFamily="18" charset="0"/>
                                            </a:rPr>
                                            <m:t>𝑢𝑖</m:t>
                                          </m:r>
                                        </m:sub>
                                      </m:sSub>
                                    </m:e>
                                  </m:d>
                                </m:e>
                                <m:sup>
                                  <m:r>
                                    <a:rPr lang="en-US" sz="3200" b="0" i="1" smtClean="0">
                                      <a:latin typeface="Cambria Math" panose="02040503050406030204" pitchFamily="18" charset="0"/>
                                    </a:rPr>
                                    <m:t>2</m:t>
                                  </m:r>
                                </m:sup>
                              </m:sSup>
                            </m:e>
                          </m:nary>
                        </m:fName>
                        <m:e/>
                      </m:func>
                    </m:oMath>
                  </m:oMathPara>
                </a14:m>
                <a:endParaRPr lang="en-US" sz="3200" dirty="0"/>
              </a:p>
            </p:txBody>
          </p:sp>
        </mc:Choice>
        <mc:Fallback xmlns="">
          <p:sp>
            <p:nvSpPr>
              <p:cNvPr id="2" name="TextBox 1"/>
              <p:cNvSpPr txBox="1">
                <a:spLocks noRot="1" noChangeAspect="1" noMove="1" noResize="1" noEditPoints="1" noAdjustHandles="1" noChangeArrowheads="1" noChangeShapeType="1" noTextEdit="1"/>
              </p:cNvSpPr>
              <p:nvPr/>
            </p:nvSpPr>
            <p:spPr>
              <a:xfrm>
                <a:off x="1639956" y="5805264"/>
                <a:ext cx="6192688" cy="1192506"/>
              </a:xfrm>
              <a:prstGeom prst="rect">
                <a:avLst/>
              </a:prstGeom>
              <a:blipFill rotWithShape="0">
                <a:blip r:embed="rId4"/>
                <a:stretch>
                  <a:fillRect/>
                </a:stretch>
              </a:blipFill>
            </p:spPr>
            <p:txBody>
              <a:bodyPr/>
              <a:lstStyle/>
              <a:p>
                <a:r>
                  <a:rPr lang="en-US">
                    <a:noFill/>
                  </a:rPr>
                  <a:t> </a:t>
                </a:r>
              </a:p>
            </p:txBody>
          </p:sp>
        </mc:Fallback>
      </mc:AlternateContent>
      <p:sp>
        <p:nvSpPr>
          <p:cNvPr id="24" name="Rectangle 144"/>
          <p:cNvSpPr>
            <a:spLocks noGrp="1" noChangeArrowheads="1"/>
          </p:cNvSpPr>
          <p:nvPr>
            <p:ph type="title" idx="4294967295"/>
          </p:nvPr>
        </p:nvSpPr>
        <p:spPr bwMode="auto">
          <a:xfrm>
            <a:off x="469894" y="132169"/>
            <a:ext cx="8532813" cy="1162050"/>
          </a:xfrm>
          <a:noFill/>
        </p:spPr>
        <p:txBody>
          <a:bodyPr/>
          <a:lstStyle/>
          <a:p>
            <a:r>
              <a:rPr lang="en-US" altLang="en-US" dirty="0" smtClean="0"/>
              <a:t>Nearest Neighbor</a:t>
            </a:r>
            <a:br>
              <a:rPr lang="en-US" altLang="en-US" dirty="0" smtClean="0"/>
            </a:br>
            <a:r>
              <a:rPr lang="en-US" altLang="en-US" sz="2400" dirty="0" smtClean="0"/>
              <a:t>Using optimization</a:t>
            </a:r>
            <a:endParaRPr lang="it-IT" altLang="en-US" sz="2400" dirty="0" smtClean="0"/>
          </a:p>
        </p:txBody>
      </p:sp>
      <p:pic>
        <p:nvPicPr>
          <p:cNvPr id="3" name="Picture 2"/>
          <p:cNvPicPr>
            <a:picLocks noChangeAspect="1"/>
          </p:cNvPicPr>
          <p:nvPr/>
        </p:nvPicPr>
        <p:blipFill>
          <a:blip r:embed="rId5"/>
          <a:stretch>
            <a:fillRect/>
          </a:stretch>
        </p:blipFill>
        <p:spPr>
          <a:xfrm>
            <a:off x="1995488" y="2571100"/>
            <a:ext cx="6305550" cy="3295650"/>
          </a:xfrm>
          <a:prstGeom prst="rect">
            <a:avLst/>
          </a:prstGeom>
        </p:spPr>
      </p:pic>
    </p:spTree>
    <p:extLst>
      <p:ext uri="{BB962C8B-B14F-4D97-AF65-F5344CB8AC3E}">
        <p14:creationId xmlns:p14="http://schemas.microsoft.com/office/powerpoint/2010/main" val="23576698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8" name="Rectangle 2"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3481" name="think-cell Slide" r:id="rId16" imgW="0" imgH="0" progId="">
                  <p:embed/>
                </p:oleObj>
              </mc:Choice>
              <mc:Fallback>
                <p:oleObj name="think-cell Slide" r:id="rId16" imgW="0" imgH="0" progId="">
                  <p:embed/>
                  <p:pic>
                    <p:nvPicPr>
                      <p:cNvPr id="0" name="AutoShape 358"/>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4819" name="Picture 6"/>
          <p:cNvPicPr>
            <a:picLocks noChangeAspect="1" noChangeArrowheads="1"/>
          </p:cNvPicPr>
          <p:nvPr>
            <p:custDataLst>
              <p:tags r:id="rId3"/>
            </p:custDataLst>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800" y="2008188"/>
            <a:ext cx="3836988" cy="342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Group 5"/>
          <p:cNvGrpSpPr>
            <a:grpSpLocks/>
          </p:cNvGrpSpPr>
          <p:nvPr>
            <p:custDataLst>
              <p:tags r:id="rId4"/>
            </p:custDataLst>
          </p:nvPr>
        </p:nvGrpSpPr>
        <p:grpSpPr bwMode="auto">
          <a:xfrm>
            <a:off x="539750" y="1716088"/>
            <a:ext cx="3960813" cy="4033837"/>
            <a:chOff x="3243" y="1116"/>
            <a:chExt cx="2177" cy="2541"/>
          </a:xfrm>
        </p:grpSpPr>
        <p:sp>
          <p:nvSpPr>
            <p:cNvPr id="34844" name="AutoShape 6"/>
            <p:cNvSpPr>
              <a:spLocks noChangeArrowheads="1"/>
            </p:cNvSpPr>
            <p:nvPr>
              <p:custDataLst>
                <p:tags r:id="rId13"/>
              </p:custDataLst>
            </p:nvPr>
          </p:nvSpPr>
          <p:spPr bwMode="auto">
            <a:xfrm>
              <a:off x="3245" y="1116"/>
              <a:ext cx="2175" cy="2541"/>
            </a:xfrm>
            <a:prstGeom prst="roundRect">
              <a:avLst>
                <a:gd name="adj" fmla="val 4685"/>
              </a:avLst>
            </a:prstGeom>
            <a:noFill/>
            <a:ln w="9525">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4845" name="Text Box 7"/>
            <p:cNvSpPr txBox="1">
              <a:spLocks noChangeArrowheads="1"/>
            </p:cNvSpPr>
            <p:nvPr/>
          </p:nvSpPr>
          <p:spPr bwMode="auto">
            <a:xfrm>
              <a:off x="3243" y="1282"/>
              <a:ext cx="2177" cy="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eaLnBrk="1" hangingPunct="1">
                <a:spcBef>
                  <a:spcPct val="0"/>
                </a:spcBef>
                <a:spcAft>
                  <a:spcPct val="30000"/>
                </a:spcAft>
                <a:buSzTx/>
              </a:pPr>
              <a:endParaRPr lang="en-US" sz="1800">
                <a:cs typeface="Arial" charset="0"/>
              </a:endParaRPr>
            </a:p>
          </p:txBody>
        </p:sp>
      </p:grpSp>
      <p:grpSp>
        <p:nvGrpSpPr>
          <p:cNvPr id="34822" name="Group 8"/>
          <p:cNvGrpSpPr>
            <a:grpSpLocks/>
          </p:cNvGrpSpPr>
          <p:nvPr>
            <p:custDataLst>
              <p:tags r:id="rId5"/>
            </p:custDataLst>
          </p:nvPr>
        </p:nvGrpSpPr>
        <p:grpSpPr bwMode="auto">
          <a:xfrm>
            <a:off x="539750" y="1484313"/>
            <a:ext cx="3960813" cy="423862"/>
            <a:chOff x="340" y="799"/>
            <a:chExt cx="2177" cy="438"/>
          </a:xfrm>
        </p:grpSpPr>
        <p:sp>
          <p:nvSpPr>
            <p:cNvPr id="34839" name="Text Box 83"/>
            <p:cNvSpPr txBox="1">
              <a:spLocks noChangeArrowheads="1"/>
            </p:cNvSpPr>
            <p:nvPr>
              <p:custDataLst>
                <p:tags r:id="rId12"/>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34840" name="AutoShape 10"/>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34841" name="AutoShape 11"/>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34842" name="AutoShape 12"/>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34843" name="Text Box 13"/>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de-DE" sz="1800" b="1" dirty="0" smtClean="0">
                  <a:solidFill>
                    <a:schemeClr val="bg1"/>
                  </a:solidFill>
                  <a:cs typeface="Arial" charset="0"/>
                </a:rPr>
                <a:t>Factorization</a:t>
              </a:r>
              <a:endParaRPr lang="de-DE" sz="1800" b="1" dirty="0">
                <a:solidFill>
                  <a:schemeClr val="bg1"/>
                </a:solidFill>
                <a:cs typeface="Arial" charset="0"/>
              </a:endParaRPr>
            </a:p>
          </p:txBody>
        </p:sp>
      </p:grpSp>
      <p:grpSp>
        <p:nvGrpSpPr>
          <p:cNvPr id="34823" name="Group 14"/>
          <p:cNvGrpSpPr>
            <a:grpSpLocks/>
          </p:cNvGrpSpPr>
          <p:nvPr>
            <p:custDataLst>
              <p:tags r:id="rId6"/>
            </p:custDataLst>
          </p:nvPr>
        </p:nvGrpSpPr>
        <p:grpSpPr bwMode="auto">
          <a:xfrm>
            <a:off x="4933950" y="1716088"/>
            <a:ext cx="3671888" cy="4635685"/>
            <a:chOff x="3243" y="1116"/>
            <a:chExt cx="2177" cy="2541"/>
          </a:xfrm>
        </p:grpSpPr>
        <p:sp>
          <p:nvSpPr>
            <p:cNvPr id="34837" name="AutoShape 15"/>
            <p:cNvSpPr>
              <a:spLocks noChangeArrowheads="1"/>
            </p:cNvSpPr>
            <p:nvPr>
              <p:custDataLst>
                <p:tags r:id="rId11"/>
              </p:custDataLst>
            </p:nvPr>
          </p:nvSpPr>
          <p:spPr bwMode="auto">
            <a:xfrm>
              <a:off x="3245" y="1116"/>
              <a:ext cx="2175" cy="2541"/>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4838" name="Text Box 16"/>
            <p:cNvSpPr txBox="1">
              <a:spLocks noChangeArrowheads="1"/>
            </p:cNvSpPr>
            <p:nvPr/>
          </p:nvSpPr>
          <p:spPr bwMode="auto">
            <a:xfrm>
              <a:off x="3243" y="1282"/>
              <a:ext cx="2177" cy="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spcBef>
                  <a:spcPct val="0"/>
                </a:spcBef>
                <a:spcAft>
                  <a:spcPct val="30000"/>
                </a:spcAft>
                <a:buFont typeface="Wingdings" pitchFamily="2" charset="2"/>
                <a:buChar char="§"/>
              </a:pPr>
              <a:r>
                <a:rPr lang="en-GB" sz="1400" dirty="0" smtClean="0"/>
                <a:t>In </a:t>
              </a:r>
              <a:r>
                <a:rPr lang="en-GB" sz="1400" dirty="0"/>
                <a:t>the Recommendation Systems field, SVD models users and items as vectors of latent features which when cross product produce the rating for the user of the item</a:t>
              </a:r>
              <a:r>
                <a:rPr lang="en-US" sz="1400" dirty="0"/>
                <a:t> </a:t>
              </a:r>
            </a:p>
            <a:p>
              <a:pPr algn="l" rtl="0" eaLnBrk="1" hangingPunct="1">
                <a:spcBef>
                  <a:spcPct val="0"/>
                </a:spcBef>
                <a:spcAft>
                  <a:spcPct val="30000"/>
                </a:spcAft>
                <a:buFont typeface="Wingdings" pitchFamily="2" charset="2"/>
                <a:buChar char="§"/>
              </a:pPr>
              <a:endParaRPr lang="en-US" sz="1400" dirty="0"/>
            </a:p>
            <a:p>
              <a:pPr algn="l" rtl="0" eaLnBrk="1" hangingPunct="1">
                <a:spcBef>
                  <a:spcPct val="0"/>
                </a:spcBef>
                <a:spcAft>
                  <a:spcPct val="30000"/>
                </a:spcAft>
                <a:buFont typeface="Wingdings" pitchFamily="2" charset="2"/>
                <a:buChar char="§"/>
              </a:pPr>
              <a:r>
                <a:rPr lang="en-US" sz="1400" dirty="0"/>
                <a:t>With SVD a matrix is factored into a series of linear approximations that expose the underlying structure of the matrix.</a:t>
              </a:r>
            </a:p>
            <a:p>
              <a:pPr algn="l" rtl="0" eaLnBrk="1" hangingPunct="1">
                <a:spcBef>
                  <a:spcPct val="0"/>
                </a:spcBef>
                <a:spcAft>
                  <a:spcPct val="30000"/>
                </a:spcAft>
                <a:buFont typeface="Wingdings" pitchFamily="2" charset="2"/>
                <a:buChar char="§"/>
              </a:pPr>
              <a:endParaRPr lang="en-GB" sz="1400" dirty="0"/>
            </a:p>
            <a:p>
              <a:pPr algn="l" rtl="0" eaLnBrk="1" hangingPunct="1">
                <a:spcBef>
                  <a:spcPct val="0"/>
                </a:spcBef>
                <a:spcAft>
                  <a:spcPct val="30000"/>
                </a:spcAft>
                <a:buFont typeface="Wingdings" pitchFamily="2" charset="2"/>
                <a:buChar char="§"/>
              </a:pPr>
              <a:r>
                <a:rPr lang="en-GB" sz="1400" dirty="0"/>
                <a:t>The goal is to uncover latent features that explain observed ratings</a:t>
              </a:r>
            </a:p>
            <a:p>
              <a:pPr algn="l" eaLnBrk="1" hangingPunct="1">
                <a:spcBef>
                  <a:spcPct val="0"/>
                </a:spcBef>
                <a:spcAft>
                  <a:spcPct val="30000"/>
                </a:spcAft>
                <a:buSzTx/>
                <a:buFont typeface="Wingdings" pitchFamily="2" charset="2"/>
                <a:buChar char="§"/>
              </a:pPr>
              <a:endParaRPr lang="en-GB" sz="1400" dirty="0"/>
            </a:p>
            <a:p>
              <a:pPr algn="l" eaLnBrk="1" hangingPunct="1">
                <a:spcBef>
                  <a:spcPct val="0"/>
                </a:spcBef>
                <a:spcAft>
                  <a:spcPct val="30000"/>
                </a:spcAft>
                <a:buSzTx/>
                <a:buFont typeface="Wingdings" pitchFamily="2" charset="2"/>
                <a:buChar char="§"/>
              </a:pPr>
              <a:endParaRPr lang="en-GB" sz="1400" dirty="0"/>
            </a:p>
            <a:p>
              <a:pPr algn="l" eaLnBrk="1" hangingPunct="1">
                <a:spcBef>
                  <a:spcPct val="0"/>
                </a:spcBef>
                <a:spcAft>
                  <a:spcPct val="30000"/>
                </a:spcAft>
                <a:buSzTx/>
                <a:buFont typeface="Wingdings" pitchFamily="2" charset="2"/>
                <a:buChar char="§"/>
              </a:pPr>
              <a:endParaRPr lang="en-US" sz="1400" dirty="0"/>
            </a:p>
            <a:p>
              <a:pPr algn="l" eaLnBrk="1" hangingPunct="1">
                <a:spcBef>
                  <a:spcPct val="0"/>
                </a:spcBef>
                <a:spcAft>
                  <a:spcPct val="30000"/>
                </a:spcAft>
                <a:buSzTx/>
                <a:buFont typeface="Wingdings" pitchFamily="2" charset="2"/>
                <a:buChar char="§"/>
              </a:pPr>
              <a:endParaRPr lang="en-US" sz="1400" dirty="0">
                <a:cs typeface="Arial" charset="0"/>
              </a:endParaRPr>
            </a:p>
            <a:p>
              <a:pPr algn="l" rtl="0" eaLnBrk="1" hangingPunct="1">
                <a:spcBef>
                  <a:spcPct val="0"/>
                </a:spcBef>
                <a:spcAft>
                  <a:spcPct val="30000"/>
                </a:spcAft>
                <a:buSzTx/>
                <a:buFont typeface="Wingdings" pitchFamily="2" charset="2"/>
                <a:buChar char="§"/>
              </a:pPr>
              <a:endParaRPr lang="en-US" sz="1400" dirty="0"/>
            </a:p>
          </p:txBody>
        </p:sp>
      </p:grpSp>
      <p:grpSp>
        <p:nvGrpSpPr>
          <p:cNvPr id="34824" name="Group 17"/>
          <p:cNvGrpSpPr>
            <a:grpSpLocks/>
          </p:cNvGrpSpPr>
          <p:nvPr>
            <p:custDataLst>
              <p:tags r:id="rId7"/>
            </p:custDataLst>
          </p:nvPr>
        </p:nvGrpSpPr>
        <p:grpSpPr bwMode="auto">
          <a:xfrm>
            <a:off x="4933950" y="1484313"/>
            <a:ext cx="3671888" cy="423862"/>
            <a:chOff x="340" y="799"/>
            <a:chExt cx="2177" cy="438"/>
          </a:xfrm>
        </p:grpSpPr>
        <p:sp>
          <p:nvSpPr>
            <p:cNvPr id="34832" name="Text Box 83"/>
            <p:cNvSpPr txBox="1">
              <a:spLocks noChangeArrowheads="1"/>
            </p:cNvSpPr>
            <p:nvPr>
              <p:custDataLst>
                <p:tags r:id="rId10"/>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34833" name="AutoShape 19"/>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34834" name="AutoShape 20"/>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34835" name="AutoShape 21"/>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34836" name="Text Box 22"/>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lnSpc>
                  <a:spcPct val="100000"/>
                </a:lnSpc>
                <a:spcBef>
                  <a:spcPct val="0"/>
                </a:spcBef>
                <a:buClrTx/>
                <a:buSzTx/>
                <a:buFontTx/>
                <a:buNone/>
              </a:pPr>
              <a:endParaRPr lang="en-US" sz="1800" b="1">
                <a:solidFill>
                  <a:schemeClr val="bg1"/>
                </a:solidFill>
                <a:cs typeface="Arial" charset="0"/>
              </a:endParaRPr>
            </a:p>
          </p:txBody>
        </p:sp>
      </p:grpSp>
      <p:sp>
        <p:nvSpPr>
          <p:cNvPr id="34825" name="AutoShape 23"/>
          <p:cNvSpPr>
            <a:spLocks noChangeArrowheads="1"/>
          </p:cNvSpPr>
          <p:nvPr>
            <p:custDataLst>
              <p:tags r:id="rId8"/>
            </p:custDataLst>
          </p:nvPr>
        </p:nvSpPr>
        <p:spPr bwMode="auto">
          <a:xfrm>
            <a:off x="4643438" y="2365375"/>
            <a:ext cx="217487" cy="2736850"/>
          </a:xfrm>
          <a:prstGeom prst="rightArrow">
            <a:avLst>
              <a:gd name="adj1" fmla="val 54269"/>
              <a:gd name="adj2" fmla="val 100000"/>
            </a:avLst>
          </a:prstGeom>
          <a:gradFill rotWithShape="1">
            <a:gsLst>
              <a:gs pos="0">
                <a:srgbClr val="FF5B9D"/>
              </a:gs>
              <a:gs pos="100000">
                <a:srgbClr val="BE004D"/>
              </a:gs>
            </a:gsLst>
            <a:lin ang="5400000" scaled="1"/>
          </a:gradFill>
          <a:ln w="28575">
            <a:solidFill>
              <a:srgbClr val="BE004D"/>
            </a:solidFill>
            <a:miter lim="800000"/>
            <a:headEnd/>
            <a:tailEnd/>
          </a:ln>
          <a:effectLst>
            <a:outerShdw dist="63500" dir="5400000" algn="ctr" rotWithShape="0">
              <a:srgbClr val="C0C0C0">
                <a:alpha val="50000"/>
              </a:srgbClr>
            </a:outerShdw>
          </a:effectLst>
        </p:spPr>
        <p:txBody>
          <a:bodyPr wrap="none" anchor="ctr"/>
          <a:lstStyle/>
          <a:p>
            <a:endParaRPr lang="en-US"/>
          </a:p>
        </p:txBody>
      </p:sp>
      <p:sp>
        <p:nvSpPr>
          <p:cNvPr id="34826"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67614A63-1F59-4EA3-815A-CA2111ABFB78}"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34827" name="Slide Number Placeholder 24"/>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8AE850F6-48E5-4E56-967C-488F68270050}" type="slidenum">
              <a:rPr lang="he-IL" sz="900" smtClean="0">
                <a:latin typeface="Arial" charset="0"/>
                <a:cs typeface="Arial" charset="0"/>
              </a:rPr>
              <a:pPr eaLnBrk="1" hangingPunct="1"/>
              <a:t>15</a:t>
            </a:fld>
            <a:endParaRPr lang="de-DE" sz="900" smtClean="0">
              <a:latin typeface="Arial" charset="0"/>
              <a:cs typeface="Arial" charset="0"/>
            </a:endParaRPr>
          </a:p>
        </p:txBody>
      </p:sp>
      <p:sp>
        <p:nvSpPr>
          <p:cNvPr id="26" name="Rectangle 12"/>
          <p:cNvSpPr>
            <a:spLocks noChangeArrowheads="1"/>
          </p:cNvSpPr>
          <p:nvPr>
            <p:custDataLst>
              <p:tags r:id="rId9"/>
            </p:custDataLst>
          </p:nvPr>
        </p:nvSpPr>
        <p:spPr bwMode="gray">
          <a:xfrm>
            <a:off x="304800" y="34702"/>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Collaborative Filtering</a:t>
            </a:r>
          </a:p>
          <a:p>
            <a:pPr algn="l" rtl="0" eaLnBrk="0" hangingPunct="0">
              <a:spcBef>
                <a:spcPct val="0"/>
              </a:spcBef>
              <a:buClrTx/>
              <a:buSzTx/>
            </a:pPr>
            <a:r>
              <a:rPr lang="en-US" sz="2800" dirty="0" smtClean="0">
                <a:solidFill>
                  <a:schemeClr val="tx2"/>
                </a:solidFill>
                <a:latin typeface="Arial" charset="0"/>
              </a:rPr>
              <a:t>Approach 2</a:t>
            </a:r>
            <a:r>
              <a:rPr lang="en-US" sz="2800" dirty="0">
                <a:solidFill>
                  <a:schemeClr val="tx2"/>
                </a:solidFill>
                <a:latin typeface="Arial" charset="0"/>
              </a:rPr>
              <a:t>: Matrix </a:t>
            </a:r>
            <a:r>
              <a:rPr lang="en-US" sz="2800" dirty="0" smtClean="0">
                <a:solidFill>
                  <a:schemeClr val="tx2"/>
                </a:solidFill>
                <a:latin typeface="Arial" charset="0"/>
              </a:rPr>
              <a:t>factorization</a:t>
            </a:r>
            <a:endParaRPr lang="en-US" sz="2800" dirty="0">
              <a:solidFill>
                <a:schemeClr val="tx2"/>
              </a:solidFill>
              <a:latin typeface="Arial" charset="0"/>
            </a:endParaRPr>
          </a:p>
        </p:txBody>
      </p:sp>
    </p:spTree>
    <p:extLst>
      <p:ext uri="{BB962C8B-B14F-4D97-AF65-F5344CB8AC3E}">
        <p14:creationId xmlns:p14="http://schemas.microsoft.com/office/powerpoint/2010/main" val="14941351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Netflix Prize</a:t>
            </a:r>
            <a:endParaRPr lang="en-US" dirty="0"/>
          </a:p>
        </p:txBody>
      </p:sp>
      <p:sp>
        <p:nvSpPr>
          <p:cNvPr id="3" name="Content Placeholder 2"/>
          <p:cNvSpPr>
            <a:spLocks noGrp="1"/>
          </p:cNvSpPr>
          <p:nvPr>
            <p:ph idx="1"/>
          </p:nvPr>
        </p:nvSpPr>
        <p:spPr/>
        <p:txBody>
          <a:bodyPr/>
          <a:lstStyle/>
          <a:p>
            <a:r>
              <a:rPr lang="en-US" dirty="0" smtClean="0"/>
              <a:t>Started on Oct. 2006</a:t>
            </a:r>
          </a:p>
          <a:p>
            <a:endParaRPr lang="en-US" dirty="0" smtClean="0"/>
          </a:p>
          <a:p>
            <a:r>
              <a:rPr lang="en-US" dirty="0" smtClean="0"/>
              <a:t>$1,000,000 Grand Prize</a:t>
            </a:r>
          </a:p>
          <a:p>
            <a:endParaRPr lang="en-US" dirty="0" smtClean="0"/>
          </a:p>
          <a:p>
            <a:r>
              <a:rPr lang="en-US" dirty="0" smtClean="0"/>
              <a:t>Training dataset: 100 million ratings (1,2,3,4,5 stars)  from 480K customers on 18 K movies.</a:t>
            </a:r>
          </a:p>
          <a:p>
            <a:endParaRPr lang="en-US" dirty="0" smtClean="0"/>
          </a:p>
          <a:p>
            <a:r>
              <a:rPr lang="en-US" dirty="0" smtClean="0"/>
              <a:t>Qualifying set (2,817,131 ratings) consisting of:</a:t>
            </a:r>
          </a:p>
          <a:p>
            <a:pPr lvl="1"/>
            <a:r>
              <a:rPr lang="en-US" dirty="0" smtClean="0"/>
              <a:t>Test set (1,408,789 ratings), used to determine winners</a:t>
            </a:r>
          </a:p>
          <a:p>
            <a:pPr lvl="1"/>
            <a:r>
              <a:rPr lang="en-US" dirty="0" smtClean="0"/>
              <a:t>Quiz set (1,408,342 ratings), used to calculate leaderboard scores</a:t>
            </a:r>
          </a:p>
          <a:p>
            <a:endParaRPr lang="en-US" dirty="0" smtClean="0"/>
          </a:p>
          <a:p>
            <a:r>
              <a:rPr lang="en-US" dirty="0" smtClean="0"/>
              <a:t>Goal: </a:t>
            </a:r>
          </a:p>
          <a:p>
            <a:pPr lvl="1"/>
            <a:r>
              <a:rPr lang="en-US" dirty="0" smtClean="0"/>
              <a:t>Improve the Netflix </a:t>
            </a:r>
            <a:r>
              <a:rPr lang="en-US" dirty="0" smtClean="0"/>
              <a:t>existing </a:t>
            </a:r>
            <a:r>
              <a:rPr lang="en-US" dirty="0" smtClean="0"/>
              <a:t>algorithm by at least 10% </a:t>
            </a:r>
          </a:p>
          <a:p>
            <a:pPr lvl="1"/>
            <a:r>
              <a:rPr lang="en-US" dirty="0" smtClean="0"/>
              <a:t>Reduce RMSE From 0.9525 to RMSE&lt;0.8572</a:t>
            </a:r>
          </a:p>
          <a:p>
            <a:endParaRPr lang="en-US" dirty="0" smtClean="0"/>
          </a:p>
          <a:p>
            <a:endParaRPr lang="en-US" dirty="0"/>
          </a:p>
          <a:p>
            <a:pPr lvl="1"/>
            <a:endParaRPr lang="en-US" dirty="0"/>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16</a:t>
            </a:fld>
            <a:endParaRPr lang="de-DE" altLang="en-US">
              <a:solidFill>
                <a:srgbClr val="000000"/>
              </a:solidFill>
            </a:endParaRPr>
          </a:p>
        </p:txBody>
      </p:sp>
      <p:pic>
        <p:nvPicPr>
          <p:cNvPr id="9220" name="Picture 4" descr="Image result for netfl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348862">
            <a:off x="4832419" y="586714"/>
            <a:ext cx="3381030" cy="1571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082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17</a:t>
            </a:fld>
            <a:endParaRPr lang="de-DE" altLang="en-US">
              <a:solidFill>
                <a:srgbClr val="000000"/>
              </a:solidFill>
            </a:endParaRPr>
          </a:p>
        </p:txBody>
      </p:sp>
      <p:sp>
        <p:nvSpPr>
          <p:cNvPr id="5" name="Rectangle 4"/>
          <p:cNvSpPr/>
          <p:nvPr/>
        </p:nvSpPr>
        <p:spPr>
          <a:xfrm rot="1088683">
            <a:off x="1286043" y="2967335"/>
            <a:ext cx="6571927"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Three Years Later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17668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18</a:t>
            </a:fld>
            <a:endParaRPr lang="de-DE" altLang="en-US">
              <a:solidFill>
                <a:srgbClr val="000000"/>
              </a:solidFill>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713" y="404813"/>
            <a:ext cx="8923337" cy="605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bwMode="auto">
          <a:xfrm>
            <a:off x="8172400" y="4077072"/>
            <a:ext cx="432048" cy="36004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8" name="TextBox 7"/>
          <p:cNvSpPr txBox="1"/>
          <p:nvPr/>
        </p:nvSpPr>
        <p:spPr>
          <a:xfrm>
            <a:off x="8301038" y="4478483"/>
            <a:ext cx="735012" cy="461665"/>
          </a:xfrm>
          <a:prstGeom prst="rect">
            <a:avLst/>
          </a:prstGeom>
          <a:noFill/>
        </p:spPr>
        <p:txBody>
          <a:bodyPr wrap="square" rtlCol="0">
            <a:spAutoFit/>
          </a:bodyPr>
          <a:lstStyle/>
          <a:p>
            <a:r>
              <a:rPr lang="en-US" sz="1200" dirty="0" smtClean="0"/>
              <a:t>20 min later</a:t>
            </a:r>
            <a:endParaRPr lang="en-US" sz="1200" dirty="0"/>
          </a:p>
        </p:txBody>
      </p:sp>
    </p:spTree>
    <p:extLst>
      <p:ext uri="{BB962C8B-B14F-4D97-AF65-F5344CB8AC3E}">
        <p14:creationId xmlns:p14="http://schemas.microsoft.com/office/powerpoint/2010/main" val="1891165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Prize Goes To …</a:t>
            </a:r>
            <a:endParaRPr lang="en-US" dirty="0"/>
          </a:p>
        </p:txBody>
      </p:sp>
      <p:sp>
        <p:nvSpPr>
          <p:cNvPr id="3" name="Content Placeholder 2"/>
          <p:cNvSpPr>
            <a:spLocks noGrp="1"/>
          </p:cNvSpPr>
          <p:nvPr>
            <p:ph idx="1"/>
          </p:nvPr>
        </p:nvSpPr>
        <p:spPr/>
        <p:txBody>
          <a:bodyPr/>
          <a:lstStyle/>
          <a:p>
            <a:r>
              <a:rPr lang="en-US" dirty="0" smtClean="0"/>
              <a:t>Once a team succeeded to improve the RMSE by 10%, the jury issue a last call, giving all teams 30 days to send their submissions.</a:t>
            </a:r>
          </a:p>
          <a:p>
            <a:r>
              <a:rPr lang="en-US" dirty="0" smtClean="0"/>
              <a:t>On July 25, 2009 the team "The Ensemble” achieved a 10.09% improvement.</a:t>
            </a:r>
          </a:p>
          <a:p>
            <a:r>
              <a:rPr lang="en-US" dirty="0" smtClean="0"/>
              <a:t>After some dispute …</a:t>
            </a:r>
            <a:endParaRPr lang="en-US" dirty="0"/>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19</a:t>
            </a:fld>
            <a:endParaRPr lang="de-DE" altLang="en-US">
              <a:solidFill>
                <a:srgbClr val="000000"/>
              </a:solidFill>
            </a:endParaRPr>
          </a:p>
        </p:txBody>
      </p:sp>
      <p:pic>
        <p:nvPicPr>
          <p:cNvPr id="28674" name="Picture 2" descr="Image result for netflix priz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010" y="3591339"/>
            <a:ext cx="3528392" cy="2352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2988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Slide Number Placeholder 4"/>
          <p:cNvSpPr>
            <a:spLocks noGrp="1"/>
          </p:cNvSpPr>
          <p:nvPr>
            <p:ph type="sldNum" sz="quarter" idx="4294967295"/>
          </p:nvPr>
        </p:nvSpPr>
        <p:spPr>
          <a:xfrm>
            <a:off x="107950" y="6442075"/>
            <a:ext cx="671513" cy="268288"/>
          </a:xfrm>
          <a:prstGeom prst="rect">
            <a:avLst/>
          </a:prstGeom>
        </p:spPr>
        <p:txBody>
          <a:bodyPr/>
          <a:lstStyle/>
          <a:p>
            <a:fld id="{FB54F68F-55FB-4A07-887D-E3C66E96E8FF}" type="slidenum">
              <a:rPr lang="he-IL"/>
              <a:pPr/>
              <a:t>2</a:t>
            </a:fld>
            <a:endParaRPr lang="en-GB"/>
          </a:p>
        </p:txBody>
      </p:sp>
      <p:sp>
        <p:nvSpPr>
          <p:cNvPr id="613378" name="Rectangle 2"/>
          <p:cNvSpPr>
            <a:spLocks noGrp="1" noChangeArrowheads="1"/>
          </p:cNvSpPr>
          <p:nvPr>
            <p:ph type="title"/>
          </p:nvPr>
        </p:nvSpPr>
        <p:spPr>
          <a:xfrm>
            <a:off x="457200" y="274638"/>
            <a:ext cx="7467600" cy="725470"/>
          </a:xfrm>
        </p:spPr>
        <p:txBody>
          <a:bodyPr>
            <a:normAutofit fontScale="90000"/>
          </a:bodyPr>
          <a:lstStyle/>
          <a:p>
            <a:r>
              <a:rPr lang="en-US" dirty="0"/>
              <a:t>Recommender Systems</a:t>
            </a:r>
          </a:p>
        </p:txBody>
      </p:sp>
      <p:sp>
        <p:nvSpPr>
          <p:cNvPr id="613379" name="Rectangle 3"/>
          <p:cNvSpPr>
            <a:spLocks noGrp="1" noChangeArrowheads="1"/>
          </p:cNvSpPr>
          <p:nvPr>
            <p:ph type="body" idx="1"/>
          </p:nvPr>
        </p:nvSpPr>
        <p:spPr>
          <a:xfrm>
            <a:off x="-21438" y="1000108"/>
            <a:ext cx="9165437" cy="5473700"/>
          </a:xfrm>
        </p:spPr>
        <p:txBody>
          <a:bodyPr>
            <a:normAutofit/>
          </a:bodyPr>
          <a:lstStyle/>
          <a:p>
            <a:pPr marL="457200" indent="-457200" algn="l" rtl="0"/>
            <a:r>
              <a:rPr lang="en-US" sz="2800" dirty="0" smtClean="0"/>
              <a:t>A </a:t>
            </a:r>
            <a:r>
              <a:rPr lang="en-US" sz="2800" b="1" dirty="0" smtClean="0"/>
              <a:t>recommender system</a:t>
            </a:r>
            <a:r>
              <a:rPr lang="en-US" sz="2800" dirty="0" smtClean="0"/>
              <a:t> (RS) helps users that have no sufficient competence or time to evaluate the, potentially overwhelming, number of alternatives offered by a web site.</a:t>
            </a:r>
          </a:p>
          <a:p>
            <a:pPr marL="817563" lvl="1" indent="-381000" algn="l" rtl="0"/>
            <a:r>
              <a:rPr lang="en-US" altLang="ko-KR" sz="2400" dirty="0" smtClean="0">
                <a:ea typeface="Gulim" pitchFamily="34" charset="-127"/>
              </a:rPr>
              <a:t>In their simplest form, RSs recommend to their users personalized and </a:t>
            </a:r>
            <a:r>
              <a:rPr lang="en-US" altLang="ko-KR" sz="2400" b="1" dirty="0" smtClean="0">
                <a:ea typeface="Gulim" pitchFamily="34" charset="-127"/>
              </a:rPr>
              <a:t>ranked lists of items</a:t>
            </a:r>
          </a:p>
          <a:p>
            <a:pPr marL="457200" indent="-457200" algn="l" rtl="0"/>
            <a:endParaRPr lang="en-US" dirty="0"/>
          </a:p>
        </p:txBody>
      </p:sp>
      <p:pic>
        <p:nvPicPr>
          <p:cNvPr id="5" name="Picture 22"/>
          <p:cNvPicPr>
            <a:picLocks noChangeAspect="1" noChangeArrowheads="1"/>
          </p:cNvPicPr>
          <p:nvPr/>
        </p:nvPicPr>
        <p:blipFill>
          <a:blip r:embed="rId2" cstate="print"/>
          <a:srcRect/>
          <a:stretch>
            <a:fillRect/>
          </a:stretch>
        </p:blipFill>
        <p:spPr bwMode="auto">
          <a:xfrm>
            <a:off x="107950" y="3933056"/>
            <a:ext cx="2421034" cy="1625179"/>
          </a:xfrm>
          <a:prstGeom prst="rect">
            <a:avLst/>
          </a:prstGeom>
          <a:noFill/>
          <a:ln w="12700">
            <a:solidFill>
              <a:srgbClr val="C0C0C0"/>
            </a:solidFill>
            <a:miter lim="800000"/>
            <a:headEnd/>
            <a:tailEnd/>
          </a:ln>
        </p:spPr>
      </p:pic>
      <p:pic>
        <p:nvPicPr>
          <p:cNvPr id="2" name="Picture 1"/>
          <p:cNvPicPr>
            <a:picLocks noChangeAspect="1"/>
          </p:cNvPicPr>
          <p:nvPr/>
        </p:nvPicPr>
        <p:blipFill>
          <a:blip r:embed="rId3"/>
          <a:stretch>
            <a:fillRect/>
          </a:stretch>
        </p:blipFill>
        <p:spPr>
          <a:xfrm>
            <a:off x="4427984" y="3210669"/>
            <a:ext cx="3841802" cy="1608344"/>
          </a:xfrm>
          <a:prstGeom prst="rect">
            <a:avLst/>
          </a:prstGeom>
        </p:spPr>
      </p:pic>
      <p:pic>
        <p:nvPicPr>
          <p:cNvPr id="3" name="Picture 2"/>
          <p:cNvPicPr>
            <a:picLocks noChangeAspect="1"/>
          </p:cNvPicPr>
          <p:nvPr/>
        </p:nvPicPr>
        <p:blipFill>
          <a:blip r:embed="rId4"/>
          <a:stretch>
            <a:fillRect/>
          </a:stretch>
        </p:blipFill>
        <p:spPr>
          <a:xfrm>
            <a:off x="2555776" y="4819013"/>
            <a:ext cx="5076056" cy="2049021"/>
          </a:xfrm>
          <a:prstGeom prst="rect">
            <a:avLst/>
          </a:prstGeom>
        </p:spPr>
      </p:pic>
    </p:spTree>
    <p:extLst>
      <p:ext uri="{BB962C8B-B14F-4D97-AF65-F5344CB8AC3E}">
        <p14:creationId xmlns:p14="http://schemas.microsoft.com/office/powerpoint/2010/main" val="78380907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3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3379">
                                            <p:txEl>
                                              <p:pRg st="1" end="1"/>
                                            </p:txEl>
                                          </p:spTgt>
                                        </p:tgtEl>
                                        <p:attrNameLst>
                                          <p:attrName>style.visibility</p:attrName>
                                        </p:attrNameLst>
                                      </p:cBhvr>
                                      <p:to>
                                        <p:strVal val="visible"/>
                                      </p:to>
                                    </p:set>
                                  </p:childTnLst>
                                </p:cTn>
                              </p:par>
                              <p:par>
                                <p:cTn id="11" presetID="53"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 from the Netflix Prize</a:t>
            </a:r>
            <a:endParaRPr lang="en-US" dirty="0"/>
          </a:p>
        </p:txBody>
      </p:sp>
      <p:sp>
        <p:nvSpPr>
          <p:cNvPr id="3" name="Content Placeholder 2"/>
          <p:cNvSpPr>
            <a:spLocks noGrp="1"/>
          </p:cNvSpPr>
          <p:nvPr>
            <p:ph idx="1"/>
          </p:nvPr>
        </p:nvSpPr>
        <p:spPr>
          <a:xfrm>
            <a:off x="0" y="980728"/>
            <a:ext cx="9036496" cy="4457700"/>
          </a:xfrm>
        </p:spPr>
        <p:txBody>
          <a:bodyPr/>
          <a:lstStyle/>
          <a:p>
            <a:r>
              <a:rPr lang="en-US" dirty="0" smtClean="0"/>
              <a:t>Competition is an excellent way for companies to:</a:t>
            </a:r>
          </a:p>
          <a:p>
            <a:pPr lvl="1"/>
            <a:r>
              <a:rPr lang="en-US" dirty="0" smtClean="0"/>
              <a:t>Outsource their challenges </a:t>
            </a:r>
          </a:p>
          <a:p>
            <a:pPr lvl="1"/>
            <a:r>
              <a:rPr lang="en-US" dirty="0"/>
              <a:t>G</a:t>
            </a:r>
            <a:r>
              <a:rPr lang="en-US" dirty="0" smtClean="0"/>
              <a:t>et PR.</a:t>
            </a:r>
          </a:p>
          <a:p>
            <a:pPr lvl="1"/>
            <a:r>
              <a:rPr lang="en-US" dirty="0" smtClean="0"/>
              <a:t>Hire top talent</a:t>
            </a:r>
          </a:p>
          <a:p>
            <a:endParaRPr lang="en-US" dirty="0" smtClean="0"/>
          </a:p>
          <a:p>
            <a:r>
              <a:rPr lang="en-US" dirty="0" smtClean="0"/>
              <a:t>SVD has become the method-of-choice in CF.</a:t>
            </a:r>
          </a:p>
          <a:p>
            <a:endParaRPr lang="en-US" dirty="0" smtClean="0"/>
          </a:p>
          <a:p>
            <a:r>
              <a:rPr lang="en-US" dirty="0" smtClean="0"/>
              <a:t>Ensemble is crucial for winning.</a:t>
            </a:r>
          </a:p>
          <a:p>
            <a:endParaRPr lang="en-US" dirty="0" smtClean="0"/>
          </a:p>
          <a:p>
            <a:r>
              <a:rPr lang="en-US" dirty="0" smtClean="0"/>
              <a:t>Regularization is important for alleviating over-fitting.</a:t>
            </a:r>
          </a:p>
          <a:p>
            <a:endParaRPr lang="en-US" dirty="0" smtClean="0"/>
          </a:p>
          <a:p>
            <a:r>
              <a:rPr lang="en-US" dirty="0" smtClean="0"/>
              <a:t>When an abundant training data is given, content features (e.g. genre and actors) found to be useless.</a:t>
            </a:r>
          </a:p>
          <a:p>
            <a:endParaRPr lang="en-US" dirty="0"/>
          </a:p>
          <a:p>
            <a:r>
              <a:rPr lang="en-US" dirty="0" smtClean="0"/>
              <a:t>Methods that were developed during competitions are not always useful for real systems.</a:t>
            </a:r>
          </a:p>
          <a:p>
            <a:endParaRPr lang="en-US" dirty="0"/>
          </a:p>
          <a:p>
            <a:endParaRPr lang="en-US" dirty="0" smtClean="0"/>
          </a:p>
          <a:p>
            <a:endParaRPr lang="en-US" dirty="0"/>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20</a:t>
            </a:fld>
            <a:endParaRPr lang="de-DE" altLang="en-US">
              <a:solidFill>
                <a:srgbClr val="000000"/>
              </a:solidFill>
            </a:endParaRPr>
          </a:p>
        </p:txBody>
      </p:sp>
    </p:spTree>
    <p:extLst>
      <p:ext uri="{BB962C8B-B14F-4D97-AF65-F5344CB8AC3E}">
        <p14:creationId xmlns:p14="http://schemas.microsoft.com/office/powerpoint/2010/main" val="97031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304800" y="1417638"/>
            <a:ext cx="3959225" cy="4464050"/>
            <a:chOff x="340" y="1116"/>
            <a:chExt cx="4989" cy="953"/>
          </a:xfrm>
        </p:grpSpPr>
        <p:sp>
          <p:nvSpPr>
            <p:cNvPr id="36942" name="AutoShape 3"/>
            <p:cNvSpPr>
              <a:spLocks noChangeArrowheads="1"/>
            </p:cNvSpPr>
            <p:nvPr>
              <p:custDataLst>
                <p:tags r:id="rId26"/>
              </p:custDataLst>
            </p:nvPr>
          </p:nvSpPr>
          <p:spPr bwMode="auto">
            <a:xfrm>
              <a:off x="342" y="1116"/>
              <a:ext cx="4987" cy="953"/>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6943" name="Text Box 4"/>
            <p:cNvSpPr txBox="1">
              <a:spLocks noChangeArrowheads="1"/>
            </p:cNvSpPr>
            <p:nvPr/>
          </p:nvSpPr>
          <p:spPr bwMode="auto">
            <a:xfrm>
              <a:off x="340" y="1241"/>
              <a:ext cx="498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a:spcBef>
                  <a:spcPct val="25000"/>
                </a:spcBef>
              </a:pPr>
              <a:endParaRPr lang="en-US" sz="1800" i="1"/>
            </a:p>
          </p:txBody>
        </p:sp>
      </p:grpSp>
      <p:sp>
        <p:nvSpPr>
          <p:cNvPr id="36867"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AF31467A-6B0D-465C-A54C-AD9C2EBA7199}"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grpSp>
        <p:nvGrpSpPr>
          <p:cNvPr id="36868" name="Group 7"/>
          <p:cNvGrpSpPr>
            <a:grpSpLocks/>
          </p:cNvGrpSpPr>
          <p:nvPr>
            <p:custDataLst>
              <p:tags r:id="rId1"/>
            </p:custDataLst>
          </p:nvPr>
        </p:nvGrpSpPr>
        <p:grpSpPr bwMode="auto">
          <a:xfrm>
            <a:off x="306388" y="1423988"/>
            <a:ext cx="3957637" cy="322262"/>
            <a:chOff x="192" y="959"/>
            <a:chExt cx="5376" cy="203"/>
          </a:xfrm>
        </p:grpSpPr>
        <p:grpSp>
          <p:nvGrpSpPr>
            <p:cNvPr id="36938" name="Group 8"/>
            <p:cNvGrpSpPr>
              <a:grpSpLocks/>
            </p:cNvGrpSpPr>
            <p:nvPr/>
          </p:nvGrpSpPr>
          <p:grpSpPr bwMode="auto">
            <a:xfrm>
              <a:off x="192" y="959"/>
              <a:ext cx="5376" cy="203"/>
              <a:chOff x="192" y="960"/>
              <a:chExt cx="2448" cy="200"/>
            </a:xfrm>
          </p:grpSpPr>
          <p:sp>
            <p:nvSpPr>
              <p:cNvPr id="36940" name="Rectangle 106"/>
              <p:cNvSpPr>
                <a:spLocks noChangeArrowheads="1"/>
              </p:cNvSpPr>
              <p:nvPr/>
            </p:nvSpPr>
            <p:spPr bwMode="black">
              <a:xfrm>
                <a:off x="192" y="997"/>
                <a:ext cx="2448" cy="163"/>
              </a:xfrm>
              <a:prstGeom prst="rect">
                <a:avLst/>
              </a:prstGeom>
              <a:solidFill>
                <a:srgbClr val="000000"/>
              </a:solidFill>
              <a:ln w="12700" algn="ctr">
                <a:solidFill>
                  <a:srgbClr val="000000"/>
                </a:solidFill>
                <a:miter lim="800000"/>
                <a:headEnd/>
                <a:tailEnd/>
              </a:ln>
            </p:spPr>
            <p:txBody>
              <a:bodyPr anchor="ctr"/>
              <a:lstStyle/>
              <a:p>
                <a:pPr>
                  <a:lnSpc>
                    <a:spcPct val="100000"/>
                  </a:lnSpc>
                  <a:spcBef>
                    <a:spcPct val="0"/>
                  </a:spcBef>
                  <a:buClrTx/>
                  <a:buSzTx/>
                  <a:buFontTx/>
                  <a:buNone/>
                </a:pPr>
                <a:endParaRPr lang="en-US" sz="900" b="1">
                  <a:latin typeface="Tele-GroteskFet" pitchFamily="2" charset="0"/>
                  <a:cs typeface="Arial" charset="0"/>
                </a:endParaRPr>
              </a:p>
            </p:txBody>
          </p:sp>
          <p:sp>
            <p:nvSpPr>
              <p:cNvPr id="36941" name="AutoShape 107"/>
              <p:cNvSpPr>
                <a:spLocks noChangeArrowheads="1"/>
              </p:cNvSpPr>
              <p:nvPr/>
            </p:nvSpPr>
            <p:spPr bwMode="blackGray">
              <a:xfrm>
                <a:off x="192" y="960"/>
                <a:ext cx="2448" cy="90"/>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nSpc>
                    <a:spcPct val="100000"/>
                  </a:lnSpc>
                </a:pPr>
                <a:endParaRPr lang="en-US" sz="2200">
                  <a:latin typeface="Tele-GroteskFet" pitchFamily="2" charset="0"/>
                </a:endParaRPr>
              </a:p>
            </p:txBody>
          </p:sp>
        </p:grpSp>
        <p:sp>
          <p:nvSpPr>
            <p:cNvPr id="36939" name="Rectangle 108"/>
            <p:cNvSpPr>
              <a:spLocks noChangeArrowheads="1"/>
            </p:cNvSpPr>
            <p:nvPr>
              <p:custDataLst>
                <p:tags r:id="rId25"/>
              </p:custDataLst>
            </p:nvPr>
          </p:nvSpPr>
          <p:spPr bwMode="white">
            <a:xfrm>
              <a:off x="192" y="960"/>
              <a:ext cx="230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80000" tIns="36000" rIns="36000" bIns="36000" anchor="ctr"/>
            <a:lstStyle/>
            <a:p>
              <a:pPr algn="l">
                <a:spcBef>
                  <a:spcPct val="30000"/>
                </a:spcBef>
                <a:buClrTx/>
                <a:buSzTx/>
              </a:pPr>
              <a:r>
                <a:rPr lang="en-US" sz="1800" b="1">
                  <a:solidFill>
                    <a:schemeClr val="bg1"/>
                  </a:solidFill>
                  <a:cs typeface="Arial" charset="0"/>
                </a:rPr>
                <a:t>Users &amp; Ratings</a:t>
              </a:r>
            </a:p>
          </p:txBody>
        </p:sp>
      </p:grpSp>
      <p:sp>
        <p:nvSpPr>
          <p:cNvPr id="50" name="AutoShape 14"/>
          <p:cNvSpPr>
            <a:spLocks noChangeArrowheads="1"/>
          </p:cNvSpPr>
          <p:nvPr>
            <p:custDataLst>
              <p:tags r:id="rId2"/>
            </p:custDataLst>
          </p:nvPr>
        </p:nvSpPr>
        <p:spPr bwMode="gray">
          <a:xfrm rot="5400000">
            <a:off x="2508250" y="3500438"/>
            <a:ext cx="4162425" cy="257175"/>
          </a:xfrm>
          <a:prstGeom prst="triangle">
            <a:avLst>
              <a:gd name="adj" fmla="val 50000"/>
            </a:avLst>
          </a:prstGeom>
          <a:gradFill rotWithShape="1">
            <a:gsLst>
              <a:gs pos="0">
                <a:srgbClr val="AD0059"/>
              </a:gs>
              <a:gs pos="50000">
                <a:schemeClr val="tx2"/>
              </a:gs>
              <a:gs pos="100000">
                <a:srgbClr val="AD0059"/>
              </a:gs>
            </a:gsLst>
            <a:lin ang="0" scaled="1"/>
          </a:gradFill>
          <a:ln w="19050">
            <a:solidFill>
              <a:srgbClr val="A80058"/>
            </a:solidFill>
            <a:miter lim="800000"/>
            <a:headEnd/>
            <a:tailEnd/>
          </a:ln>
          <a:effectLst/>
        </p:spPr>
        <p:txBody>
          <a:bodyPr anchor="ctr"/>
          <a:lstStyle/>
          <a:p>
            <a:pPr>
              <a:lnSpc>
                <a:spcPct val="100000"/>
              </a:lnSpc>
              <a:defRPr/>
            </a:pPr>
            <a:endParaRPr lang="en-US" sz="900" b="1">
              <a:latin typeface="Arial" charset="0"/>
            </a:endParaRPr>
          </a:p>
        </p:txBody>
      </p:sp>
      <p:grpSp>
        <p:nvGrpSpPr>
          <p:cNvPr id="6" name="Group 14"/>
          <p:cNvGrpSpPr>
            <a:grpSpLocks/>
          </p:cNvGrpSpPr>
          <p:nvPr/>
        </p:nvGrpSpPr>
        <p:grpSpPr bwMode="auto">
          <a:xfrm>
            <a:off x="4913313" y="1387475"/>
            <a:ext cx="3924300" cy="4464050"/>
            <a:chOff x="3095" y="874"/>
            <a:chExt cx="2472" cy="2812"/>
          </a:xfrm>
        </p:grpSpPr>
        <p:grpSp>
          <p:nvGrpSpPr>
            <p:cNvPr id="36929" name="Group 15"/>
            <p:cNvGrpSpPr>
              <a:grpSpLocks/>
            </p:cNvGrpSpPr>
            <p:nvPr/>
          </p:nvGrpSpPr>
          <p:grpSpPr bwMode="auto">
            <a:xfrm>
              <a:off x="3095" y="874"/>
              <a:ext cx="2472" cy="2812"/>
              <a:chOff x="340" y="1116"/>
              <a:chExt cx="4989" cy="953"/>
            </a:xfrm>
          </p:grpSpPr>
          <p:sp>
            <p:nvSpPr>
              <p:cNvPr id="36936" name="AutoShape 16"/>
              <p:cNvSpPr>
                <a:spLocks noChangeArrowheads="1"/>
              </p:cNvSpPr>
              <p:nvPr>
                <p:custDataLst>
                  <p:tags r:id="rId24"/>
                </p:custDataLst>
              </p:nvPr>
            </p:nvSpPr>
            <p:spPr bwMode="auto">
              <a:xfrm>
                <a:off x="342" y="1116"/>
                <a:ext cx="4987" cy="953"/>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6937" name="Text Box 17"/>
              <p:cNvSpPr txBox="1">
                <a:spLocks noChangeArrowheads="1"/>
              </p:cNvSpPr>
              <p:nvPr/>
            </p:nvSpPr>
            <p:spPr bwMode="auto">
              <a:xfrm>
                <a:off x="340" y="1241"/>
                <a:ext cx="498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a:spcBef>
                    <a:spcPct val="25000"/>
                  </a:spcBef>
                </a:pPr>
                <a:endParaRPr lang="en-US" sz="1800" i="1"/>
              </a:p>
            </p:txBody>
          </p:sp>
        </p:grpSp>
        <p:grpSp>
          <p:nvGrpSpPr>
            <p:cNvPr id="36930" name="Group 18"/>
            <p:cNvGrpSpPr>
              <a:grpSpLocks/>
            </p:cNvGrpSpPr>
            <p:nvPr>
              <p:custDataLst>
                <p:tags r:id="rId22"/>
              </p:custDataLst>
            </p:nvPr>
          </p:nvGrpSpPr>
          <p:grpSpPr bwMode="auto">
            <a:xfrm>
              <a:off x="3095" y="874"/>
              <a:ext cx="2472" cy="203"/>
              <a:chOff x="192" y="959"/>
              <a:chExt cx="5376" cy="203"/>
            </a:xfrm>
          </p:grpSpPr>
          <p:grpSp>
            <p:nvGrpSpPr>
              <p:cNvPr id="36932" name="Group 19"/>
              <p:cNvGrpSpPr>
                <a:grpSpLocks/>
              </p:cNvGrpSpPr>
              <p:nvPr/>
            </p:nvGrpSpPr>
            <p:grpSpPr bwMode="auto">
              <a:xfrm>
                <a:off x="192" y="959"/>
                <a:ext cx="5376" cy="203"/>
                <a:chOff x="192" y="960"/>
                <a:chExt cx="2448" cy="200"/>
              </a:xfrm>
            </p:grpSpPr>
            <p:sp>
              <p:nvSpPr>
                <p:cNvPr id="36934" name="Rectangle 106"/>
                <p:cNvSpPr>
                  <a:spLocks noChangeArrowheads="1"/>
                </p:cNvSpPr>
                <p:nvPr/>
              </p:nvSpPr>
              <p:spPr bwMode="black">
                <a:xfrm>
                  <a:off x="192" y="997"/>
                  <a:ext cx="2448" cy="163"/>
                </a:xfrm>
                <a:prstGeom prst="rect">
                  <a:avLst/>
                </a:prstGeom>
                <a:solidFill>
                  <a:srgbClr val="000000"/>
                </a:solidFill>
                <a:ln w="12700" algn="ctr">
                  <a:solidFill>
                    <a:srgbClr val="000000"/>
                  </a:solidFill>
                  <a:miter lim="800000"/>
                  <a:headEnd/>
                  <a:tailEnd/>
                </a:ln>
              </p:spPr>
              <p:txBody>
                <a:bodyPr anchor="ctr"/>
                <a:lstStyle/>
                <a:p>
                  <a:pPr>
                    <a:lnSpc>
                      <a:spcPct val="100000"/>
                    </a:lnSpc>
                    <a:spcBef>
                      <a:spcPct val="0"/>
                    </a:spcBef>
                    <a:buClrTx/>
                    <a:buSzTx/>
                    <a:buFontTx/>
                    <a:buNone/>
                  </a:pPr>
                  <a:endParaRPr lang="en-US" sz="900" b="1">
                    <a:latin typeface="Tele-GroteskFet" pitchFamily="2" charset="0"/>
                    <a:cs typeface="Arial" charset="0"/>
                  </a:endParaRPr>
                </a:p>
              </p:txBody>
            </p:sp>
            <p:sp>
              <p:nvSpPr>
                <p:cNvPr id="36935" name="AutoShape 107"/>
                <p:cNvSpPr>
                  <a:spLocks noChangeArrowheads="1"/>
                </p:cNvSpPr>
                <p:nvPr/>
              </p:nvSpPr>
              <p:spPr bwMode="blackGray">
                <a:xfrm>
                  <a:off x="192" y="960"/>
                  <a:ext cx="2448" cy="90"/>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nSpc>
                      <a:spcPct val="100000"/>
                    </a:lnSpc>
                  </a:pPr>
                  <a:endParaRPr lang="en-US" sz="2200">
                    <a:latin typeface="Tele-GroteskFet" pitchFamily="2" charset="0"/>
                  </a:endParaRPr>
                </a:p>
              </p:txBody>
            </p:sp>
          </p:grpSp>
          <p:sp>
            <p:nvSpPr>
              <p:cNvPr id="36933" name="Rectangle 108"/>
              <p:cNvSpPr>
                <a:spLocks noChangeArrowheads="1"/>
              </p:cNvSpPr>
              <p:nvPr>
                <p:custDataLst>
                  <p:tags r:id="rId23"/>
                </p:custDataLst>
              </p:nvPr>
            </p:nvSpPr>
            <p:spPr bwMode="white">
              <a:xfrm>
                <a:off x="192" y="960"/>
                <a:ext cx="230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80000" tIns="36000" rIns="36000" bIns="36000" anchor="ctr"/>
              <a:lstStyle/>
              <a:p>
                <a:pPr algn="l">
                  <a:spcBef>
                    <a:spcPct val="30000"/>
                  </a:spcBef>
                  <a:buClrTx/>
                  <a:buSzTx/>
                </a:pPr>
                <a:r>
                  <a:rPr lang="en-US" sz="1800" b="1">
                    <a:solidFill>
                      <a:schemeClr val="bg1"/>
                    </a:solidFill>
                    <a:cs typeface="Arial" charset="0"/>
                  </a:rPr>
                  <a:t>Latent Concepts or Factors</a:t>
                </a:r>
              </a:p>
            </p:txBody>
          </p:sp>
        </p:grpSp>
        <p:pic>
          <p:nvPicPr>
            <p:cNvPr id="36931" name="Picture 23"/>
            <p:cNvPicPr>
              <a:picLocks noChangeAspect="1" noChangeArrowheads="1"/>
            </p:cNvPicPr>
            <p:nvPr/>
          </p:nvPicPr>
          <p:blipFill>
            <a:blip r:embed="rId28"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324" y="1177"/>
              <a:ext cx="1956" cy="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 24"/>
          <p:cNvGrpSpPr>
            <a:grpSpLocks/>
          </p:cNvGrpSpPr>
          <p:nvPr/>
        </p:nvGrpSpPr>
        <p:grpSpPr bwMode="auto">
          <a:xfrm>
            <a:off x="3403600" y="4164013"/>
            <a:ext cx="1873250" cy="979487"/>
            <a:chOff x="2144" y="2623"/>
            <a:chExt cx="1180" cy="617"/>
          </a:xfrm>
        </p:grpSpPr>
        <p:sp>
          <p:nvSpPr>
            <p:cNvPr id="36919" name="AutoShape 25"/>
            <p:cNvSpPr>
              <a:spLocks noChangeArrowheads="1"/>
            </p:cNvSpPr>
            <p:nvPr>
              <p:custDataLst>
                <p:tags r:id="rId16"/>
              </p:custDataLst>
            </p:nvPr>
          </p:nvSpPr>
          <p:spPr bwMode="auto">
            <a:xfrm>
              <a:off x="2144" y="2623"/>
              <a:ext cx="1180" cy="617"/>
            </a:xfrm>
            <a:prstGeom prst="wedgeRectCallout">
              <a:avLst>
                <a:gd name="adj1" fmla="val 10338"/>
                <a:gd name="adj2" fmla="val -75769"/>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p>
              <a:pPr>
                <a:lnSpc>
                  <a:spcPct val="100000"/>
                </a:lnSpc>
              </a:pPr>
              <a:endParaRPr lang="en-US" sz="2200"/>
            </a:p>
          </p:txBody>
        </p:sp>
        <p:sp>
          <p:nvSpPr>
            <p:cNvPr id="36927" name="AutoShape 27"/>
            <p:cNvSpPr>
              <a:spLocks noChangeArrowheads="1"/>
            </p:cNvSpPr>
            <p:nvPr>
              <p:custDataLst>
                <p:tags r:id="rId17"/>
              </p:custDataLst>
            </p:nvPr>
          </p:nvSpPr>
          <p:spPr bwMode="auto">
            <a:xfrm>
              <a:off x="2182" y="2824"/>
              <a:ext cx="1088" cy="338"/>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a:buFont typeface="Wingdings" pitchFamily="2" charset="2"/>
                <a:buChar char="§"/>
              </a:pPr>
              <a:r>
                <a:rPr lang="en-US" sz="1200" dirty="0">
                  <a:cs typeface="Arial" charset="0"/>
                </a:rPr>
                <a:t>SVD Process</a:t>
              </a:r>
            </a:p>
          </p:txBody>
        </p:sp>
        <p:grpSp>
          <p:nvGrpSpPr>
            <p:cNvPr id="36921" name="Group 29"/>
            <p:cNvGrpSpPr>
              <a:grpSpLocks/>
            </p:cNvGrpSpPr>
            <p:nvPr>
              <p:custDataLst>
                <p:tags r:id="rId18"/>
              </p:custDataLst>
            </p:nvPr>
          </p:nvGrpSpPr>
          <p:grpSpPr bwMode="auto">
            <a:xfrm>
              <a:off x="2183" y="2655"/>
              <a:ext cx="1099" cy="136"/>
              <a:chOff x="340" y="1888"/>
              <a:chExt cx="1105" cy="136"/>
            </a:xfrm>
          </p:grpSpPr>
          <p:sp>
            <p:nvSpPr>
              <p:cNvPr id="36922" name="Text Box 83"/>
              <p:cNvSpPr txBox="1">
                <a:spLocks noChangeArrowheads="1"/>
              </p:cNvSpPr>
              <p:nvPr>
                <p:custDataLst>
                  <p:tags r:id="rId19"/>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Tele-GroteskUlt" pitchFamily="2" charset="0"/>
                  <a:buNone/>
                </a:pPr>
                <a:r>
                  <a:rPr lang="en-US" sz="1000" b="1">
                    <a:solidFill>
                      <a:schemeClr val="bg1"/>
                    </a:solidFill>
                    <a:cs typeface="Arial" charset="0"/>
                  </a:rPr>
                  <a:t>abcd</a:t>
                </a:r>
              </a:p>
            </p:txBody>
          </p:sp>
          <p:grpSp>
            <p:nvGrpSpPr>
              <p:cNvPr id="36923" name="Group 31"/>
              <p:cNvGrpSpPr>
                <a:grpSpLocks/>
              </p:cNvGrpSpPr>
              <p:nvPr>
                <p:custDataLst>
                  <p:tags r:id="rId20"/>
                </p:custDataLst>
              </p:nvPr>
            </p:nvGrpSpPr>
            <p:grpSpPr bwMode="auto">
              <a:xfrm>
                <a:off x="340" y="1888"/>
                <a:ext cx="1089" cy="136"/>
                <a:chOff x="340" y="799"/>
                <a:chExt cx="2176" cy="590"/>
              </a:xfrm>
            </p:grpSpPr>
            <p:sp>
              <p:nvSpPr>
                <p:cNvPr id="36925" name="AutoShape 32"/>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p>
                  <a:pPr algn="l">
                    <a:lnSpc>
                      <a:spcPct val="100000"/>
                    </a:lnSpc>
                    <a:spcBef>
                      <a:spcPct val="0"/>
                    </a:spcBef>
                    <a:buClrTx/>
                    <a:buSzTx/>
                    <a:buFontTx/>
                    <a:buNone/>
                  </a:pPr>
                  <a:endParaRPr lang="en-US" sz="1000" b="1">
                    <a:solidFill>
                      <a:schemeClr val="bg1"/>
                    </a:solidFill>
                    <a:cs typeface="Arial" charset="0"/>
                  </a:endParaRPr>
                </a:p>
              </p:txBody>
            </p:sp>
            <p:sp>
              <p:nvSpPr>
                <p:cNvPr id="36926" name="AutoShape 33"/>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p>
                  <a:endParaRPr lang="en-US"/>
                </a:p>
              </p:txBody>
            </p:sp>
          </p:grpSp>
          <p:sp>
            <p:nvSpPr>
              <p:cNvPr id="36924" name="Text Box 34"/>
              <p:cNvSpPr txBox="1">
                <a:spLocks noChangeArrowheads="1"/>
              </p:cNvSpPr>
              <p:nvPr>
                <p:custDataLst>
                  <p:tags r:id="rId21"/>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lnSpc>
                    <a:spcPct val="100000"/>
                  </a:lnSpc>
                  <a:spcBef>
                    <a:spcPct val="0"/>
                  </a:spcBef>
                  <a:buClrTx/>
                  <a:buSzTx/>
                  <a:buFontTx/>
                  <a:buNone/>
                </a:pPr>
                <a:r>
                  <a:rPr lang="en-US" sz="1000" b="1" dirty="0">
                    <a:solidFill>
                      <a:schemeClr val="bg1"/>
                    </a:solidFill>
                    <a:cs typeface="Arial" charset="0"/>
                  </a:rPr>
                  <a:t>SVD</a:t>
                </a:r>
              </a:p>
            </p:txBody>
          </p:sp>
        </p:grpSp>
      </p:grpSp>
      <p:grpSp>
        <p:nvGrpSpPr>
          <p:cNvPr id="18" name="Group 46"/>
          <p:cNvGrpSpPr>
            <a:grpSpLocks/>
          </p:cNvGrpSpPr>
          <p:nvPr/>
        </p:nvGrpSpPr>
        <p:grpSpPr bwMode="auto">
          <a:xfrm>
            <a:off x="5962650" y="1709738"/>
            <a:ext cx="1611313" cy="1181100"/>
            <a:chOff x="3756" y="1077"/>
            <a:chExt cx="1015" cy="744"/>
          </a:xfrm>
        </p:grpSpPr>
        <p:sp>
          <p:nvSpPr>
            <p:cNvPr id="36899" name="AutoShape 47"/>
            <p:cNvSpPr>
              <a:spLocks noChangeArrowheads="1"/>
            </p:cNvSpPr>
            <p:nvPr>
              <p:custDataLst>
                <p:tags r:id="rId10"/>
              </p:custDataLst>
            </p:nvPr>
          </p:nvSpPr>
          <p:spPr bwMode="auto">
            <a:xfrm>
              <a:off x="3756" y="1077"/>
              <a:ext cx="1015" cy="744"/>
            </a:xfrm>
            <a:prstGeom prst="wedgeRectCallout">
              <a:avLst>
                <a:gd name="adj1" fmla="val -935"/>
                <a:gd name="adj2" fmla="val 82259"/>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p>
              <a:pPr>
                <a:lnSpc>
                  <a:spcPct val="100000"/>
                </a:lnSpc>
              </a:pPr>
              <a:endParaRPr lang="en-US" sz="2200"/>
            </a:p>
          </p:txBody>
        </p:sp>
        <p:sp>
          <p:nvSpPr>
            <p:cNvPr id="36907" name="AutoShape 49"/>
            <p:cNvSpPr>
              <a:spLocks noChangeArrowheads="1"/>
            </p:cNvSpPr>
            <p:nvPr>
              <p:custDataLst>
                <p:tags r:id="rId11"/>
              </p:custDataLst>
            </p:nvPr>
          </p:nvSpPr>
          <p:spPr bwMode="auto">
            <a:xfrm>
              <a:off x="3789" y="1281"/>
              <a:ext cx="936" cy="442"/>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a:buFont typeface="Wingdings" pitchFamily="2" charset="2"/>
                <a:buChar char="§"/>
              </a:pPr>
              <a:r>
                <a:rPr lang="en-US" sz="1200" dirty="0">
                  <a:cs typeface="Arial" charset="0"/>
                </a:rPr>
                <a:t>SVD reveals hidden connections and its strength</a:t>
              </a:r>
            </a:p>
          </p:txBody>
        </p:sp>
        <p:grpSp>
          <p:nvGrpSpPr>
            <p:cNvPr id="36901" name="Group 51"/>
            <p:cNvGrpSpPr>
              <a:grpSpLocks/>
            </p:cNvGrpSpPr>
            <p:nvPr>
              <p:custDataLst>
                <p:tags r:id="rId12"/>
              </p:custDataLst>
            </p:nvPr>
          </p:nvGrpSpPr>
          <p:grpSpPr bwMode="auto">
            <a:xfrm>
              <a:off x="3790" y="1110"/>
              <a:ext cx="945" cy="138"/>
              <a:chOff x="340" y="1888"/>
              <a:chExt cx="1105" cy="136"/>
            </a:xfrm>
          </p:grpSpPr>
          <p:sp>
            <p:nvSpPr>
              <p:cNvPr id="36902" name="Text Box 83"/>
              <p:cNvSpPr txBox="1">
                <a:spLocks noChangeArrowheads="1"/>
              </p:cNvSpPr>
              <p:nvPr>
                <p:custDataLst>
                  <p:tags r:id="rId13"/>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Tele-GroteskUlt" pitchFamily="2" charset="0"/>
                  <a:buNone/>
                </a:pPr>
                <a:r>
                  <a:rPr lang="en-US" sz="1000" b="1">
                    <a:solidFill>
                      <a:schemeClr val="bg1"/>
                    </a:solidFill>
                    <a:cs typeface="Arial" charset="0"/>
                  </a:rPr>
                  <a:t>abcd</a:t>
                </a:r>
              </a:p>
            </p:txBody>
          </p:sp>
          <p:grpSp>
            <p:nvGrpSpPr>
              <p:cNvPr id="36903" name="Group 53"/>
              <p:cNvGrpSpPr>
                <a:grpSpLocks/>
              </p:cNvGrpSpPr>
              <p:nvPr>
                <p:custDataLst>
                  <p:tags r:id="rId14"/>
                </p:custDataLst>
              </p:nvPr>
            </p:nvGrpSpPr>
            <p:grpSpPr bwMode="auto">
              <a:xfrm>
                <a:off x="340" y="1888"/>
                <a:ext cx="1089" cy="136"/>
                <a:chOff x="340" y="799"/>
                <a:chExt cx="2176" cy="590"/>
              </a:xfrm>
            </p:grpSpPr>
            <p:sp>
              <p:nvSpPr>
                <p:cNvPr id="36905" name="AutoShape 54"/>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p>
                  <a:pPr algn="l">
                    <a:lnSpc>
                      <a:spcPct val="100000"/>
                    </a:lnSpc>
                    <a:spcBef>
                      <a:spcPct val="0"/>
                    </a:spcBef>
                    <a:buClrTx/>
                    <a:buSzTx/>
                    <a:buFontTx/>
                    <a:buNone/>
                  </a:pPr>
                  <a:endParaRPr lang="en-US" sz="1000" b="1">
                    <a:solidFill>
                      <a:schemeClr val="bg1"/>
                    </a:solidFill>
                    <a:cs typeface="Arial" charset="0"/>
                  </a:endParaRPr>
                </a:p>
              </p:txBody>
            </p:sp>
            <p:sp>
              <p:nvSpPr>
                <p:cNvPr id="36906" name="AutoShape 55"/>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p>
                  <a:endParaRPr lang="en-US"/>
                </a:p>
              </p:txBody>
            </p:sp>
          </p:grpSp>
          <p:sp>
            <p:nvSpPr>
              <p:cNvPr id="36904" name="Text Box 56"/>
              <p:cNvSpPr txBox="1">
                <a:spLocks noChangeArrowheads="1"/>
              </p:cNvSpPr>
              <p:nvPr>
                <p:custDataLst>
                  <p:tags r:id="rId15"/>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lnSpc>
                    <a:spcPct val="100000"/>
                  </a:lnSpc>
                  <a:spcBef>
                    <a:spcPct val="0"/>
                  </a:spcBef>
                  <a:buClrTx/>
                  <a:buSzTx/>
                  <a:buFontTx/>
                  <a:buNone/>
                </a:pPr>
                <a:r>
                  <a:rPr lang="en-US" sz="1000" b="1" dirty="0">
                    <a:solidFill>
                      <a:schemeClr val="bg1"/>
                    </a:solidFill>
                    <a:cs typeface="Arial" charset="0"/>
                  </a:rPr>
                  <a:t>Hidden Concept</a:t>
                </a:r>
              </a:p>
            </p:txBody>
          </p:sp>
        </p:grpSp>
      </p:grpSp>
      <p:sp>
        <p:nvSpPr>
          <p:cNvPr id="36874" name="Slide Number Placeholder 56"/>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2FBA78C7-2B4C-41E4-95FE-62F3C970AFEE}" type="slidenum">
              <a:rPr lang="he-IL" sz="900" smtClean="0">
                <a:latin typeface="Arial" charset="0"/>
                <a:cs typeface="Arial" charset="0"/>
              </a:rPr>
              <a:pPr eaLnBrk="1" hangingPunct="1"/>
              <a:t>21</a:t>
            </a:fld>
            <a:endParaRPr lang="de-DE" sz="900" smtClean="0">
              <a:latin typeface="Arial" charset="0"/>
              <a:cs typeface="Arial" charset="0"/>
            </a:endParaRPr>
          </a:p>
        </p:txBody>
      </p:sp>
      <p:sp>
        <p:nvSpPr>
          <p:cNvPr id="36876" name="Rectangle 4"/>
          <p:cNvSpPr>
            <a:spLocks noChangeArrowheads="1"/>
          </p:cNvSpPr>
          <p:nvPr>
            <p:custDataLst>
              <p:tags r:id="rId3"/>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buFontTx/>
              <a:buNone/>
            </a:pPr>
            <a:r>
              <a:rPr lang="en-US" sz="2800" dirty="0">
                <a:solidFill>
                  <a:schemeClr val="tx2"/>
                </a:solidFill>
                <a:latin typeface="Arial" charset="0"/>
              </a:rPr>
              <a:t>Latent Factor Models</a:t>
            </a:r>
            <a:r>
              <a:rPr lang="en-GB" sz="2800" dirty="0">
                <a:solidFill>
                  <a:schemeClr val="tx2"/>
                </a:solidFill>
                <a:latin typeface="Arial" charset="0"/>
              </a:rPr>
              <a:t/>
            </a:r>
            <a:br>
              <a:rPr lang="en-GB" sz="2800" dirty="0">
                <a:solidFill>
                  <a:schemeClr val="tx2"/>
                </a:solidFill>
                <a:latin typeface="Arial" charset="0"/>
              </a:rPr>
            </a:br>
            <a:r>
              <a:rPr lang="en-GB" sz="2800" dirty="0" smtClean="0">
                <a:solidFill>
                  <a:schemeClr val="tx2"/>
                </a:solidFill>
                <a:latin typeface="Arial" charset="0"/>
              </a:rPr>
              <a:t>Example</a:t>
            </a:r>
            <a:r>
              <a:rPr lang="en-GB" sz="2800" dirty="0">
                <a:solidFill>
                  <a:schemeClr val="tx2"/>
                </a:solidFill>
                <a:latin typeface="Arial" charset="0"/>
              </a:rPr>
              <a:t/>
            </a:r>
            <a:br>
              <a:rPr lang="en-GB" sz="2800" dirty="0">
                <a:solidFill>
                  <a:schemeClr val="tx2"/>
                </a:solidFill>
                <a:latin typeface="Arial" charset="0"/>
              </a:rPr>
            </a:br>
            <a:endParaRPr lang="en-US" sz="2800" dirty="0">
              <a:solidFill>
                <a:schemeClr val="tx2"/>
              </a:solidFill>
              <a:latin typeface="Arial" charset="0"/>
            </a:endParaRPr>
          </a:p>
        </p:txBody>
      </p:sp>
      <p:grpSp>
        <p:nvGrpSpPr>
          <p:cNvPr id="36877" name="Group 64"/>
          <p:cNvGrpSpPr>
            <a:grpSpLocks/>
          </p:cNvGrpSpPr>
          <p:nvPr/>
        </p:nvGrpSpPr>
        <p:grpSpPr bwMode="auto">
          <a:xfrm>
            <a:off x="1127125" y="1973263"/>
            <a:ext cx="2438400" cy="3609975"/>
            <a:chOff x="710" y="1243"/>
            <a:chExt cx="1536" cy="2274"/>
          </a:xfrm>
        </p:grpSpPr>
        <p:pic>
          <p:nvPicPr>
            <p:cNvPr id="36889" name="Picture 13"/>
            <p:cNvPicPr>
              <a:picLocks noChangeAspect="1" noChangeArrowheads="1"/>
            </p:cNvPicPr>
            <p:nvPr/>
          </p:nvPicPr>
          <p:blipFill>
            <a:blip r:embed="rId2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0" y="1243"/>
              <a:ext cx="1536" cy="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0" name="Picture 66"/>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551"/>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1" name="Picture 67"/>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794"/>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2" name="Picture 68"/>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6" y="1998"/>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3" name="Picture 69"/>
            <p:cNvPicPr>
              <a:picLocks noChangeAspect="1" noChangeArrowheads="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356"/>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4" name="Picture 70"/>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2617"/>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95" name="Picture 71"/>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893"/>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83"/>
          <p:cNvGrpSpPr>
            <a:grpSpLocks/>
          </p:cNvGrpSpPr>
          <p:nvPr/>
        </p:nvGrpSpPr>
        <p:grpSpPr bwMode="auto">
          <a:xfrm>
            <a:off x="882650" y="5057775"/>
            <a:ext cx="1300163" cy="979488"/>
            <a:chOff x="171" y="3186"/>
            <a:chExt cx="1180" cy="617"/>
          </a:xfrm>
        </p:grpSpPr>
        <p:sp>
          <p:nvSpPr>
            <p:cNvPr id="36879" name="AutoShape 25"/>
            <p:cNvSpPr>
              <a:spLocks noChangeArrowheads="1"/>
            </p:cNvSpPr>
            <p:nvPr>
              <p:custDataLst>
                <p:tags r:id="rId4"/>
              </p:custDataLst>
            </p:nvPr>
          </p:nvSpPr>
          <p:spPr bwMode="auto">
            <a:xfrm>
              <a:off x="171" y="3186"/>
              <a:ext cx="1180" cy="617"/>
            </a:xfrm>
            <a:prstGeom prst="wedgeRectCallout">
              <a:avLst>
                <a:gd name="adj1" fmla="val 51949"/>
                <a:gd name="adj2" fmla="val -84037"/>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p>
              <a:pPr>
                <a:lnSpc>
                  <a:spcPct val="100000"/>
                </a:lnSpc>
              </a:pPr>
              <a:endParaRPr lang="en-US" sz="2200"/>
            </a:p>
          </p:txBody>
        </p:sp>
        <p:sp>
          <p:nvSpPr>
            <p:cNvPr id="36887" name="AutoShape 27"/>
            <p:cNvSpPr>
              <a:spLocks noChangeArrowheads="1"/>
            </p:cNvSpPr>
            <p:nvPr>
              <p:custDataLst>
                <p:tags r:id="rId5"/>
              </p:custDataLst>
            </p:nvPr>
          </p:nvSpPr>
          <p:spPr bwMode="auto">
            <a:xfrm>
              <a:off x="210" y="3387"/>
              <a:ext cx="1089" cy="338"/>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a:buFont typeface="Wingdings" pitchFamily="2" charset="2"/>
                <a:buChar char="§"/>
              </a:pPr>
              <a:r>
                <a:rPr lang="en-US" sz="1200" dirty="0">
                  <a:cs typeface="Arial" charset="0"/>
                </a:rPr>
                <a:t>User Rating</a:t>
              </a:r>
            </a:p>
          </p:txBody>
        </p:sp>
        <p:grpSp>
          <p:nvGrpSpPr>
            <p:cNvPr id="36881" name="Group 29"/>
            <p:cNvGrpSpPr>
              <a:grpSpLocks/>
            </p:cNvGrpSpPr>
            <p:nvPr>
              <p:custDataLst>
                <p:tags r:id="rId6"/>
              </p:custDataLst>
            </p:nvPr>
          </p:nvGrpSpPr>
          <p:grpSpPr bwMode="auto">
            <a:xfrm>
              <a:off x="210" y="3218"/>
              <a:ext cx="1099" cy="136"/>
              <a:chOff x="340" y="1888"/>
              <a:chExt cx="1105" cy="136"/>
            </a:xfrm>
          </p:grpSpPr>
          <p:sp>
            <p:nvSpPr>
              <p:cNvPr id="36882" name="Text Box 83"/>
              <p:cNvSpPr txBox="1">
                <a:spLocks noChangeArrowheads="1"/>
              </p:cNvSpPr>
              <p:nvPr>
                <p:custDataLst>
                  <p:tags r:id="rId7"/>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Tele-GroteskUlt" pitchFamily="2" charset="0"/>
                  <a:buNone/>
                </a:pPr>
                <a:r>
                  <a:rPr lang="en-US" sz="1000" b="1">
                    <a:solidFill>
                      <a:schemeClr val="bg1"/>
                    </a:solidFill>
                    <a:cs typeface="Arial" charset="0"/>
                  </a:rPr>
                  <a:t>abcd</a:t>
                </a:r>
              </a:p>
            </p:txBody>
          </p:sp>
          <p:grpSp>
            <p:nvGrpSpPr>
              <p:cNvPr id="36883" name="Group 31"/>
              <p:cNvGrpSpPr>
                <a:grpSpLocks/>
              </p:cNvGrpSpPr>
              <p:nvPr>
                <p:custDataLst>
                  <p:tags r:id="rId8"/>
                </p:custDataLst>
              </p:nvPr>
            </p:nvGrpSpPr>
            <p:grpSpPr bwMode="auto">
              <a:xfrm>
                <a:off x="340" y="1888"/>
                <a:ext cx="1089" cy="136"/>
                <a:chOff x="340" y="799"/>
                <a:chExt cx="2176" cy="590"/>
              </a:xfrm>
            </p:grpSpPr>
            <p:sp>
              <p:nvSpPr>
                <p:cNvPr id="36885" name="AutoShape 32"/>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p>
                  <a:pPr algn="l">
                    <a:lnSpc>
                      <a:spcPct val="100000"/>
                    </a:lnSpc>
                    <a:spcBef>
                      <a:spcPct val="0"/>
                    </a:spcBef>
                    <a:buClrTx/>
                    <a:buSzTx/>
                    <a:buFontTx/>
                    <a:buNone/>
                  </a:pPr>
                  <a:endParaRPr lang="en-US" sz="1000" b="1">
                    <a:solidFill>
                      <a:schemeClr val="bg1"/>
                    </a:solidFill>
                    <a:cs typeface="Arial" charset="0"/>
                  </a:endParaRPr>
                </a:p>
              </p:txBody>
            </p:sp>
            <p:sp>
              <p:nvSpPr>
                <p:cNvPr id="36886" name="AutoShape 33"/>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p>
                  <a:endParaRPr lang="en-US"/>
                </a:p>
              </p:txBody>
            </p:sp>
          </p:grpSp>
          <p:sp>
            <p:nvSpPr>
              <p:cNvPr id="36884" name="Text Box 34"/>
              <p:cNvSpPr txBox="1">
                <a:spLocks noChangeArrowheads="1"/>
              </p:cNvSpPr>
              <p:nvPr>
                <p:custDataLst>
                  <p:tags r:id="rId9"/>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lnSpc>
                    <a:spcPct val="100000"/>
                  </a:lnSpc>
                  <a:spcBef>
                    <a:spcPct val="0"/>
                  </a:spcBef>
                  <a:buClrTx/>
                  <a:buSzTx/>
                  <a:buFontTx/>
                  <a:buNone/>
                </a:pPr>
                <a:r>
                  <a:rPr lang="en-US" sz="1000" b="1" dirty="0">
                    <a:solidFill>
                      <a:schemeClr val="bg1"/>
                    </a:solidFill>
                    <a:cs typeface="Arial" charset="0"/>
                  </a:rPr>
                  <a:t>SVD</a:t>
                </a:r>
              </a:p>
            </p:txBody>
          </p:sp>
        </p:grpSp>
      </p:grpSp>
    </p:spTree>
    <p:extLst>
      <p:ext uri="{BB962C8B-B14F-4D97-AF65-F5344CB8AC3E}">
        <p14:creationId xmlns:p14="http://schemas.microsoft.com/office/powerpoint/2010/main" val="13488406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xit" presetSubtype="10" fill="hold" nodeType="clickEffect">
                                  <p:stCondLst>
                                    <p:cond delay="0"/>
                                  </p:stCondLst>
                                  <p:childTnLst>
                                    <p:animEffect transition="out" filter="blinds(horizontal)">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par>
                                <p:cTn id="24" presetID="3" presetClass="exit" presetSubtype="10" fill="hold" nodeType="withEffect">
                                  <p:stCondLst>
                                    <p:cond delay="0"/>
                                  </p:stCondLst>
                                  <p:childTnLst>
                                    <p:animEffect transition="out" filter="blinds(horizontal)">
                                      <p:cBhvr>
                                        <p:cTn id="25" dur="500"/>
                                        <p:tgtEl>
                                          <p:spTgt spid="18"/>
                                        </p:tgtEl>
                                      </p:cBhvr>
                                    </p:animEffect>
                                    <p:set>
                                      <p:cBhvr>
                                        <p:cTn id="26" dur="1" fill="hold">
                                          <p:stCondLst>
                                            <p:cond delay="499"/>
                                          </p:stCondLst>
                                        </p:cTn>
                                        <p:tgtEl>
                                          <p:spTgt spid="18"/>
                                        </p:tgtEl>
                                        <p:attrNameLst>
                                          <p:attrName>style.visibility</p:attrName>
                                        </p:attrNameLst>
                                      </p:cBhvr>
                                      <p:to>
                                        <p:strVal val="hidden"/>
                                      </p:to>
                                    </p:set>
                                  </p:childTnLst>
                                </p:cTn>
                              </p:par>
                              <p:par>
                                <p:cTn id="27" presetID="3" presetClass="exit" presetSubtype="10" fill="hold" nodeType="withEffect">
                                  <p:stCondLst>
                                    <p:cond delay="0"/>
                                  </p:stCondLst>
                                  <p:childTnLst>
                                    <p:animEffect transition="out" filter="blinds(horizontal)">
                                      <p:cBhvr>
                                        <p:cTn id="28" dur="500"/>
                                        <p:tgtEl>
                                          <p:spTgt spid="24"/>
                                        </p:tgtEl>
                                      </p:cBhvr>
                                    </p:animEffect>
                                    <p:set>
                                      <p:cBhvr>
                                        <p:cTn id="29"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890" name="Group 2"/>
          <p:cNvGrpSpPr>
            <a:grpSpLocks/>
          </p:cNvGrpSpPr>
          <p:nvPr/>
        </p:nvGrpSpPr>
        <p:grpSpPr bwMode="auto">
          <a:xfrm>
            <a:off x="304800" y="1417638"/>
            <a:ext cx="3959225" cy="4464050"/>
            <a:chOff x="340" y="1116"/>
            <a:chExt cx="4989" cy="953"/>
          </a:xfrm>
        </p:grpSpPr>
        <p:sp>
          <p:nvSpPr>
            <p:cNvPr id="37947" name="AutoShape 3"/>
            <p:cNvSpPr>
              <a:spLocks noChangeArrowheads="1"/>
            </p:cNvSpPr>
            <p:nvPr>
              <p:custDataLst>
                <p:tags r:id="rId15"/>
              </p:custDataLst>
            </p:nvPr>
          </p:nvSpPr>
          <p:spPr bwMode="auto">
            <a:xfrm>
              <a:off x="342" y="1116"/>
              <a:ext cx="4987" cy="953"/>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7948" name="Text Box 4"/>
            <p:cNvSpPr txBox="1">
              <a:spLocks noChangeArrowheads="1"/>
            </p:cNvSpPr>
            <p:nvPr/>
          </p:nvSpPr>
          <p:spPr bwMode="auto">
            <a:xfrm>
              <a:off x="340" y="1241"/>
              <a:ext cx="498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a:spcBef>
                  <a:spcPct val="25000"/>
                </a:spcBef>
              </a:pPr>
              <a:endParaRPr lang="en-US" sz="1800" i="1"/>
            </a:p>
          </p:txBody>
        </p:sp>
      </p:grpSp>
      <p:sp>
        <p:nvSpPr>
          <p:cNvPr id="37891"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74E94E8B-522C-468F-82D1-CB1AF3D76F22}"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grpSp>
        <p:nvGrpSpPr>
          <p:cNvPr id="37892" name="Group 7"/>
          <p:cNvGrpSpPr>
            <a:grpSpLocks/>
          </p:cNvGrpSpPr>
          <p:nvPr>
            <p:custDataLst>
              <p:tags r:id="rId1"/>
            </p:custDataLst>
          </p:nvPr>
        </p:nvGrpSpPr>
        <p:grpSpPr bwMode="auto">
          <a:xfrm>
            <a:off x="306388" y="1423988"/>
            <a:ext cx="3957637" cy="322262"/>
            <a:chOff x="192" y="959"/>
            <a:chExt cx="5376" cy="203"/>
          </a:xfrm>
        </p:grpSpPr>
        <p:grpSp>
          <p:nvGrpSpPr>
            <p:cNvPr id="37943" name="Group 8"/>
            <p:cNvGrpSpPr>
              <a:grpSpLocks/>
            </p:cNvGrpSpPr>
            <p:nvPr/>
          </p:nvGrpSpPr>
          <p:grpSpPr bwMode="auto">
            <a:xfrm>
              <a:off x="192" y="959"/>
              <a:ext cx="5376" cy="203"/>
              <a:chOff x="192" y="960"/>
              <a:chExt cx="2448" cy="200"/>
            </a:xfrm>
          </p:grpSpPr>
          <p:sp>
            <p:nvSpPr>
              <p:cNvPr id="37945" name="Rectangle 106"/>
              <p:cNvSpPr>
                <a:spLocks noChangeArrowheads="1"/>
              </p:cNvSpPr>
              <p:nvPr/>
            </p:nvSpPr>
            <p:spPr bwMode="black">
              <a:xfrm>
                <a:off x="192" y="997"/>
                <a:ext cx="2448" cy="163"/>
              </a:xfrm>
              <a:prstGeom prst="rect">
                <a:avLst/>
              </a:prstGeom>
              <a:solidFill>
                <a:srgbClr val="000000"/>
              </a:solidFill>
              <a:ln w="12700" algn="ctr">
                <a:solidFill>
                  <a:srgbClr val="000000"/>
                </a:solidFill>
                <a:miter lim="800000"/>
                <a:headEnd/>
                <a:tailEnd/>
              </a:ln>
            </p:spPr>
            <p:txBody>
              <a:bodyPr anchor="ctr"/>
              <a:lstStyle/>
              <a:p>
                <a:pPr>
                  <a:lnSpc>
                    <a:spcPct val="100000"/>
                  </a:lnSpc>
                  <a:spcBef>
                    <a:spcPct val="0"/>
                  </a:spcBef>
                  <a:buClrTx/>
                  <a:buSzTx/>
                  <a:buFontTx/>
                  <a:buNone/>
                </a:pPr>
                <a:endParaRPr lang="en-US" sz="900" b="1">
                  <a:latin typeface="Tele-GroteskFet" pitchFamily="2" charset="0"/>
                  <a:cs typeface="Arial" charset="0"/>
                </a:endParaRPr>
              </a:p>
            </p:txBody>
          </p:sp>
          <p:sp>
            <p:nvSpPr>
              <p:cNvPr id="37946" name="AutoShape 107"/>
              <p:cNvSpPr>
                <a:spLocks noChangeArrowheads="1"/>
              </p:cNvSpPr>
              <p:nvPr/>
            </p:nvSpPr>
            <p:spPr bwMode="blackGray">
              <a:xfrm>
                <a:off x="192" y="960"/>
                <a:ext cx="2448" cy="90"/>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nSpc>
                    <a:spcPct val="100000"/>
                  </a:lnSpc>
                </a:pPr>
                <a:endParaRPr lang="en-US" sz="2200">
                  <a:latin typeface="Tele-GroteskFet" pitchFamily="2" charset="0"/>
                </a:endParaRPr>
              </a:p>
            </p:txBody>
          </p:sp>
        </p:grpSp>
        <p:sp>
          <p:nvSpPr>
            <p:cNvPr id="37944" name="Rectangle 108"/>
            <p:cNvSpPr>
              <a:spLocks noChangeArrowheads="1"/>
            </p:cNvSpPr>
            <p:nvPr>
              <p:custDataLst>
                <p:tags r:id="rId14"/>
              </p:custDataLst>
            </p:nvPr>
          </p:nvSpPr>
          <p:spPr bwMode="white">
            <a:xfrm>
              <a:off x="192" y="960"/>
              <a:ext cx="230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80000" tIns="36000" rIns="36000" bIns="36000" anchor="ctr"/>
            <a:lstStyle/>
            <a:p>
              <a:pPr algn="l">
                <a:spcBef>
                  <a:spcPct val="30000"/>
                </a:spcBef>
                <a:buClrTx/>
                <a:buSzTx/>
              </a:pPr>
              <a:r>
                <a:rPr lang="en-US" sz="1800" b="1">
                  <a:solidFill>
                    <a:schemeClr val="bg1"/>
                  </a:solidFill>
                  <a:cs typeface="Arial" charset="0"/>
                </a:rPr>
                <a:t>Users &amp; Ratings</a:t>
              </a:r>
            </a:p>
          </p:txBody>
        </p:sp>
      </p:grpSp>
      <p:sp>
        <p:nvSpPr>
          <p:cNvPr id="50" name="AutoShape 14"/>
          <p:cNvSpPr>
            <a:spLocks noChangeArrowheads="1"/>
          </p:cNvSpPr>
          <p:nvPr>
            <p:custDataLst>
              <p:tags r:id="rId2"/>
            </p:custDataLst>
          </p:nvPr>
        </p:nvSpPr>
        <p:spPr bwMode="gray">
          <a:xfrm rot="5400000">
            <a:off x="2508250" y="3500438"/>
            <a:ext cx="4162425" cy="257175"/>
          </a:xfrm>
          <a:prstGeom prst="triangle">
            <a:avLst>
              <a:gd name="adj" fmla="val 50000"/>
            </a:avLst>
          </a:prstGeom>
          <a:gradFill rotWithShape="1">
            <a:gsLst>
              <a:gs pos="0">
                <a:srgbClr val="AD0059"/>
              </a:gs>
              <a:gs pos="50000">
                <a:schemeClr val="tx2"/>
              </a:gs>
              <a:gs pos="100000">
                <a:srgbClr val="AD0059"/>
              </a:gs>
            </a:gsLst>
            <a:lin ang="0" scaled="1"/>
          </a:gradFill>
          <a:ln w="19050">
            <a:solidFill>
              <a:srgbClr val="A80058"/>
            </a:solidFill>
            <a:miter lim="800000"/>
            <a:headEnd/>
            <a:tailEnd/>
          </a:ln>
          <a:effectLst/>
        </p:spPr>
        <p:txBody>
          <a:bodyPr anchor="ctr"/>
          <a:lstStyle/>
          <a:p>
            <a:pPr>
              <a:lnSpc>
                <a:spcPct val="100000"/>
              </a:lnSpc>
              <a:defRPr/>
            </a:pPr>
            <a:endParaRPr lang="en-US" sz="900" b="1">
              <a:latin typeface="Arial" charset="0"/>
            </a:endParaRPr>
          </a:p>
        </p:txBody>
      </p:sp>
      <p:grpSp>
        <p:nvGrpSpPr>
          <p:cNvPr id="37894" name="Group 15"/>
          <p:cNvGrpSpPr>
            <a:grpSpLocks/>
          </p:cNvGrpSpPr>
          <p:nvPr/>
        </p:nvGrpSpPr>
        <p:grpSpPr bwMode="auto">
          <a:xfrm>
            <a:off x="4913313" y="1387475"/>
            <a:ext cx="3924300" cy="4464050"/>
            <a:chOff x="340" y="1116"/>
            <a:chExt cx="4989" cy="953"/>
          </a:xfrm>
        </p:grpSpPr>
        <p:sp>
          <p:nvSpPr>
            <p:cNvPr id="37941" name="AutoShape 16"/>
            <p:cNvSpPr>
              <a:spLocks noChangeArrowheads="1"/>
            </p:cNvSpPr>
            <p:nvPr>
              <p:custDataLst>
                <p:tags r:id="rId13"/>
              </p:custDataLst>
            </p:nvPr>
          </p:nvSpPr>
          <p:spPr bwMode="auto">
            <a:xfrm>
              <a:off x="342" y="1116"/>
              <a:ext cx="4987" cy="953"/>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37942" name="Text Box 17"/>
            <p:cNvSpPr txBox="1">
              <a:spLocks noChangeArrowheads="1"/>
            </p:cNvSpPr>
            <p:nvPr/>
          </p:nvSpPr>
          <p:spPr bwMode="auto">
            <a:xfrm>
              <a:off x="340" y="1241"/>
              <a:ext cx="498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a:spcBef>
                  <a:spcPct val="25000"/>
                </a:spcBef>
              </a:pPr>
              <a:endParaRPr lang="en-US" sz="1800" i="1"/>
            </a:p>
          </p:txBody>
        </p:sp>
      </p:grpSp>
      <p:grpSp>
        <p:nvGrpSpPr>
          <p:cNvPr id="37895" name="Group 18"/>
          <p:cNvGrpSpPr>
            <a:grpSpLocks/>
          </p:cNvGrpSpPr>
          <p:nvPr>
            <p:custDataLst>
              <p:tags r:id="rId3"/>
            </p:custDataLst>
          </p:nvPr>
        </p:nvGrpSpPr>
        <p:grpSpPr bwMode="auto">
          <a:xfrm>
            <a:off x="4913313" y="1387475"/>
            <a:ext cx="3924300" cy="322263"/>
            <a:chOff x="192" y="959"/>
            <a:chExt cx="5376" cy="203"/>
          </a:xfrm>
        </p:grpSpPr>
        <p:grpSp>
          <p:nvGrpSpPr>
            <p:cNvPr id="37937" name="Group 19"/>
            <p:cNvGrpSpPr>
              <a:grpSpLocks/>
            </p:cNvGrpSpPr>
            <p:nvPr/>
          </p:nvGrpSpPr>
          <p:grpSpPr bwMode="auto">
            <a:xfrm>
              <a:off x="192" y="959"/>
              <a:ext cx="5376" cy="203"/>
              <a:chOff x="192" y="960"/>
              <a:chExt cx="2448" cy="200"/>
            </a:xfrm>
          </p:grpSpPr>
          <p:sp>
            <p:nvSpPr>
              <p:cNvPr id="37939" name="Rectangle 106"/>
              <p:cNvSpPr>
                <a:spLocks noChangeArrowheads="1"/>
              </p:cNvSpPr>
              <p:nvPr/>
            </p:nvSpPr>
            <p:spPr bwMode="black">
              <a:xfrm>
                <a:off x="192" y="997"/>
                <a:ext cx="2448" cy="163"/>
              </a:xfrm>
              <a:prstGeom prst="rect">
                <a:avLst/>
              </a:prstGeom>
              <a:solidFill>
                <a:srgbClr val="000000"/>
              </a:solidFill>
              <a:ln w="12700" algn="ctr">
                <a:solidFill>
                  <a:srgbClr val="000000"/>
                </a:solidFill>
                <a:miter lim="800000"/>
                <a:headEnd/>
                <a:tailEnd/>
              </a:ln>
            </p:spPr>
            <p:txBody>
              <a:bodyPr anchor="ctr"/>
              <a:lstStyle/>
              <a:p>
                <a:pPr>
                  <a:lnSpc>
                    <a:spcPct val="100000"/>
                  </a:lnSpc>
                  <a:spcBef>
                    <a:spcPct val="0"/>
                  </a:spcBef>
                  <a:buClrTx/>
                  <a:buSzTx/>
                  <a:buFontTx/>
                  <a:buNone/>
                </a:pPr>
                <a:endParaRPr lang="en-US" sz="900" b="1">
                  <a:latin typeface="Tele-GroteskFet" pitchFamily="2" charset="0"/>
                  <a:cs typeface="Arial" charset="0"/>
                </a:endParaRPr>
              </a:p>
            </p:txBody>
          </p:sp>
          <p:sp>
            <p:nvSpPr>
              <p:cNvPr id="37940" name="AutoShape 107"/>
              <p:cNvSpPr>
                <a:spLocks noChangeArrowheads="1"/>
              </p:cNvSpPr>
              <p:nvPr/>
            </p:nvSpPr>
            <p:spPr bwMode="blackGray">
              <a:xfrm>
                <a:off x="192" y="960"/>
                <a:ext cx="2448" cy="90"/>
              </a:xfrm>
              <a:prstGeom prst="roundRect">
                <a:avLst>
                  <a:gd name="adj" fmla="val 44528"/>
                </a:avLst>
              </a:prstGeom>
              <a:gradFill rotWithShape="1">
                <a:gsLst>
                  <a:gs pos="0">
                    <a:srgbClr val="999999"/>
                  </a:gs>
                  <a:gs pos="100000">
                    <a:srgbClr val="292929"/>
                  </a:gs>
                </a:gsLst>
                <a:lin ang="5400000" scaled="1"/>
              </a:gradFill>
              <a:ln w="12700" algn="ctr">
                <a:solidFill>
                  <a:srgbClr val="000000"/>
                </a:solidFill>
                <a:round/>
                <a:headEnd/>
                <a:tailEnd/>
              </a:ln>
            </p:spPr>
            <p:txBody>
              <a:bodyPr anchor="ctr"/>
              <a:lstStyle/>
              <a:p>
                <a:pPr>
                  <a:lnSpc>
                    <a:spcPct val="100000"/>
                  </a:lnSpc>
                </a:pPr>
                <a:endParaRPr lang="en-US" sz="2200">
                  <a:latin typeface="Tele-GroteskFet" pitchFamily="2" charset="0"/>
                </a:endParaRPr>
              </a:p>
            </p:txBody>
          </p:sp>
        </p:grpSp>
        <p:sp>
          <p:nvSpPr>
            <p:cNvPr id="37938" name="Rectangle 108"/>
            <p:cNvSpPr>
              <a:spLocks noChangeArrowheads="1"/>
            </p:cNvSpPr>
            <p:nvPr>
              <p:custDataLst>
                <p:tags r:id="rId12"/>
              </p:custDataLst>
            </p:nvPr>
          </p:nvSpPr>
          <p:spPr bwMode="white">
            <a:xfrm>
              <a:off x="192" y="960"/>
              <a:ext cx="2304"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lIns="180000" tIns="36000" rIns="36000" bIns="36000" anchor="ctr"/>
            <a:lstStyle/>
            <a:p>
              <a:pPr algn="l">
                <a:spcBef>
                  <a:spcPct val="30000"/>
                </a:spcBef>
                <a:buClrTx/>
                <a:buSzTx/>
              </a:pPr>
              <a:r>
                <a:rPr lang="en-US" sz="1800" b="1">
                  <a:solidFill>
                    <a:schemeClr val="bg1"/>
                  </a:solidFill>
                  <a:cs typeface="Arial" charset="0"/>
                </a:rPr>
                <a:t>Latent Concepts or Factors</a:t>
              </a:r>
            </a:p>
          </p:txBody>
        </p:sp>
      </p:grpSp>
      <p:pic>
        <p:nvPicPr>
          <p:cNvPr id="32812" name="Picture 23"/>
          <p:cNvPicPr>
            <a:picLocks noChangeAspect="1" noChangeArrowheads="1"/>
          </p:cNvPicPr>
          <p:nvPr/>
        </p:nvPicPr>
        <p:blipFill>
          <a:blip r:embed="rId17"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276850" y="1868488"/>
            <a:ext cx="31051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828" name="Picture 60"/>
          <p:cNvPicPr>
            <a:picLocks noChangeAspect="1" noChangeArrowheads="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7125" y="3148013"/>
            <a:ext cx="2190750" cy="2055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23"/>
          <p:cNvPicPr>
            <a:picLocks noChangeAspect="1" noChangeArrowheads="1"/>
          </p:cNvPicPr>
          <p:nvPr/>
        </p:nvPicPr>
        <p:blipFill>
          <a:blip r:embed="rId19"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016500" y="1746250"/>
            <a:ext cx="1119188" cy="13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6978" name="Picture 2"/>
          <p:cNvPicPr>
            <a:picLocks noChangeAspect="1" noChangeArrowheads="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16500" y="3130550"/>
            <a:ext cx="1257300"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6979" name="Picture 3"/>
          <p:cNvPicPr>
            <a:picLocks noChangeAspect="1" noChangeArrowheads="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51613" y="3448050"/>
            <a:ext cx="2190750"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3" name="AutoShape 14"/>
          <p:cNvSpPr>
            <a:spLocks noChangeArrowheads="1"/>
          </p:cNvSpPr>
          <p:nvPr>
            <p:custDataLst>
              <p:tags r:id="rId4"/>
            </p:custDataLst>
          </p:nvPr>
        </p:nvSpPr>
        <p:spPr bwMode="gray">
          <a:xfrm rot="16200000">
            <a:off x="2508250" y="3500438"/>
            <a:ext cx="4162425" cy="257175"/>
          </a:xfrm>
          <a:prstGeom prst="triangle">
            <a:avLst>
              <a:gd name="adj" fmla="val 50000"/>
            </a:avLst>
          </a:prstGeom>
          <a:gradFill rotWithShape="1">
            <a:gsLst>
              <a:gs pos="0">
                <a:srgbClr val="AD0059"/>
              </a:gs>
              <a:gs pos="50000">
                <a:schemeClr val="tx2"/>
              </a:gs>
              <a:gs pos="100000">
                <a:srgbClr val="AD0059"/>
              </a:gs>
            </a:gsLst>
            <a:lin ang="0" scaled="1"/>
          </a:gradFill>
          <a:ln w="19050">
            <a:solidFill>
              <a:srgbClr val="A80058"/>
            </a:solidFill>
            <a:miter lim="800000"/>
            <a:headEnd/>
            <a:tailEnd/>
          </a:ln>
          <a:effectLst/>
        </p:spPr>
        <p:txBody>
          <a:bodyPr anchor="ctr"/>
          <a:lstStyle/>
          <a:p>
            <a:pPr>
              <a:lnSpc>
                <a:spcPct val="100000"/>
              </a:lnSpc>
              <a:defRPr/>
            </a:pPr>
            <a:endParaRPr lang="en-US" sz="900" b="1">
              <a:latin typeface="Arial" charset="0"/>
            </a:endParaRPr>
          </a:p>
        </p:txBody>
      </p:sp>
      <p:pic>
        <p:nvPicPr>
          <p:cNvPr id="126980" name="Picture 4"/>
          <p:cNvPicPr>
            <a:picLocks noChangeArrowheads="1"/>
          </p:cNvPicPr>
          <p:nvPr/>
        </p:nvPicPr>
        <p:blipFill>
          <a:blip r:embed="rId22" cstate="print"/>
          <a:srcRect/>
          <a:stretch>
            <a:fillRect/>
          </a:stretch>
        </p:blipFill>
        <p:spPr bwMode="auto">
          <a:xfrm>
            <a:off x="2000250" y="4184650"/>
            <a:ext cx="431800" cy="488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Oval 63"/>
          <p:cNvSpPr/>
          <p:nvPr/>
        </p:nvSpPr>
        <p:spPr bwMode="auto">
          <a:xfrm>
            <a:off x="6337300" y="4316413"/>
            <a:ext cx="142875" cy="128587"/>
          </a:xfrm>
          <a:prstGeom prst="ellipse">
            <a:avLst/>
          </a:prstGeom>
          <a:solidFill>
            <a:schemeClr val="tx1">
              <a:lumMod val="85000"/>
              <a:lumOff val="15000"/>
            </a:schemeClr>
          </a:solid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marL="220663" indent="-220663">
              <a:defRPr/>
            </a:pPr>
            <a:endParaRPr lang="en-US">
              <a:solidFill>
                <a:schemeClr val="tx1"/>
              </a:solidFill>
              <a:latin typeface="Tele-GroteskNor" pitchFamily="2" charset="0"/>
            </a:endParaRPr>
          </a:p>
        </p:txBody>
      </p:sp>
      <p:grpSp>
        <p:nvGrpSpPr>
          <p:cNvPr id="8" name="Group 77"/>
          <p:cNvGrpSpPr>
            <a:grpSpLocks/>
          </p:cNvGrpSpPr>
          <p:nvPr/>
        </p:nvGrpSpPr>
        <p:grpSpPr bwMode="auto">
          <a:xfrm>
            <a:off x="2957513" y="2971801"/>
            <a:ext cx="1350962" cy="1345336"/>
            <a:chOff x="2957512" y="2971523"/>
            <a:chExt cx="1350963" cy="1345143"/>
          </a:xfrm>
        </p:grpSpPr>
        <p:sp>
          <p:nvSpPr>
            <p:cNvPr id="37927" name="AutoShape 162"/>
            <p:cNvSpPr>
              <a:spLocks noChangeArrowheads="1"/>
            </p:cNvSpPr>
            <p:nvPr>
              <p:custDataLst>
                <p:tags r:id="rId6"/>
              </p:custDataLst>
            </p:nvPr>
          </p:nvSpPr>
          <p:spPr bwMode="auto">
            <a:xfrm>
              <a:off x="2957512" y="2971523"/>
              <a:ext cx="1350963" cy="1345143"/>
            </a:xfrm>
            <a:prstGeom prst="wedgeRectCallout">
              <a:avLst>
                <a:gd name="adj1" fmla="val -88245"/>
                <a:gd name="adj2" fmla="val 45884"/>
              </a:avLst>
            </a:prstGeom>
            <a:gradFill rotWithShape="1">
              <a:gsLst>
                <a:gs pos="0">
                  <a:schemeClr val="bg1"/>
                </a:gs>
                <a:gs pos="100000">
                  <a:srgbClr val="DDDDDD"/>
                </a:gs>
              </a:gsLst>
              <a:lin ang="5400000" scaled="1"/>
            </a:gradFill>
            <a:ln w="9525" algn="ctr">
              <a:solidFill>
                <a:srgbClr val="999999"/>
              </a:solidFill>
              <a:miter lim="800000"/>
              <a:headEnd/>
              <a:tailEnd/>
            </a:ln>
          </p:spPr>
          <p:txBody>
            <a:bodyPr lIns="0" tIns="0" rIns="0" bIns="0"/>
            <a:lstStyle/>
            <a:p>
              <a:pPr>
                <a:lnSpc>
                  <a:spcPct val="100000"/>
                </a:lnSpc>
              </a:pPr>
              <a:endParaRPr lang="en-US" sz="2200"/>
            </a:p>
          </p:txBody>
        </p:sp>
        <p:sp>
          <p:nvSpPr>
            <p:cNvPr id="37935" name="AutoShape 164"/>
            <p:cNvSpPr>
              <a:spLocks noChangeArrowheads="1"/>
            </p:cNvSpPr>
            <p:nvPr>
              <p:custDataLst>
                <p:tags r:id="rId7"/>
              </p:custDataLst>
            </p:nvPr>
          </p:nvSpPr>
          <p:spPr bwMode="auto">
            <a:xfrm>
              <a:off x="3001518" y="3269973"/>
              <a:ext cx="1245045" cy="913834"/>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a:effectLst>
              <a:outerShdw dist="52363" dir="4557825" algn="ctr" rotWithShape="0">
                <a:srgbClr val="C0C0C0">
                  <a:alpha val="50000"/>
                </a:srgbClr>
              </a:outerShdw>
            </a:effectLst>
          </p:spPr>
          <p:txBody>
            <a:bodyPr anchor="ctr"/>
            <a:lstStyle/>
            <a:p>
              <a:pPr marL="85725" indent="-85725" algn="l" rtl="0" eaLnBrk="0" hangingPunct="0">
                <a:spcBef>
                  <a:spcPts val="100"/>
                </a:spcBef>
                <a:buFont typeface="Wingdings" pitchFamily="2" charset="2"/>
                <a:buChar char="§"/>
              </a:pPr>
              <a:r>
                <a:rPr lang="en-US" sz="1200" dirty="0">
                  <a:cs typeface="Arial" charset="0"/>
                </a:rPr>
                <a:t>SVD revealed a movie this user might like!</a:t>
              </a:r>
            </a:p>
          </p:txBody>
        </p:sp>
        <p:grpSp>
          <p:nvGrpSpPr>
            <p:cNvPr id="37929" name="Group 166"/>
            <p:cNvGrpSpPr>
              <a:grpSpLocks/>
            </p:cNvGrpSpPr>
            <p:nvPr>
              <p:custDataLst>
                <p:tags r:id="rId8"/>
              </p:custDataLst>
            </p:nvPr>
          </p:nvGrpSpPr>
          <p:grpSpPr bwMode="auto">
            <a:xfrm>
              <a:off x="3006725" y="3039785"/>
              <a:ext cx="1257300" cy="215900"/>
              <a:chOff x="340" y="1888"/>
              <a:chExt cx="1105" cy="136"/>
            </a:xfrm>
          </p:grpSpPr>
          <p:sp>
            <p:nvSpPr>
              <p:cNvPr id="37930" name="Text Box 83"/>
              <p:cNvSpPr txBox="1">
                <a:spLocks noChangeArrowheads="1"/>
              </p:cNvSpPr>
              <p:nvPr>
                <p:custDataLst>
                  <p:tags r:id="rId9"/>
                </p:custDataLst>
              </p:nvPr>
            </p:nvSpPr>
            <p:spPr bwMode="gray">
              <a:xfrm>
                <a:off x="467" y="1900"/>
                <a:ext cx="566"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Tele-GroteskUlt" pitchFamily="2" charset="0"/>
                  <a:buNone/>
                </a:pPr>
                <a:r>
                  <a:rPr lang="en-US" sz="1000" b="1">
                    <a:solidFill>
                      <a:schemeClr val="bg1"/>
                    </a:solidFill>
                    <a:cs typeface="Arial" charset="0"/>
                  </a:rPr>
                  <a:t>abcd</a:t>
                </a:r>
              </a:p>
            </p:txBody>
          </p:sp>
          <p:grpSp>
            <p:nvGrpSpPr>
              <p:cNvPr id="37931" name="Group 168"/>
              <p:cNvGrpSpPr>
                <a:grpSpLocks/>
              </p:cNvGrpSpPr>
              <p:nvPr>
                <p:custDataLst>
                  <p:tags r:id="rId10"/>
                </p:custDataLst>
              </p:nvPr>
            </p:nvGrpSpPr>
            <p:grpSpPr bwMode="auto">
              <a:xfrm>
                <a:off x="340" y="1888"/>
                <a:ext cx="1089" cy="136"/>
                <a:chOff x="340" y="799"/>
                <a:chExt cx="2176" cy="590"/>
              </a:xfrm>
            </p:grpSpPr>
            <p:sp>
              <p:nvSpPr>
                <p:cNvPr id="37933" name="AutoShape 169"/>
                <p:cNvSpPr>
                  <a:spLocks noChangeArrowheads="1"/>
                </p:cNvSpPr>
                <p:nvPr/>
              </p:nvSpPr>
              <p:spPr bwMode="auto">
                <a:xfrm>
                  <a:off x="340" y="799"/>
                  <a:ext cx="2176" cy="590"/>
                </a:xfrm>
                <a:prstGeom prst="roundRect">
                  <a:avLst>
                    <a:gd name="adj" fmla="val 7287"/>
                  </a:avLst>
                </a:prstGeom>
                <a:solidFill>
                  <a:schemeClr val="tx1"/>
                </a:solidFill>
                <a:ln w="6350">
                  <a:solidFill>
                    <a:schemeClr val="tx1"/>
                  </a:solidFill>
                  <a:round/>
                  <a:headEnd/>
                  <a:tailEnd/>
                </a:ln>
              </p:spPr>
              <p:txBody>
                <a:bodyPr anchor="ctr"/>
                <a:lstStyle/>
                <a:p>
                  <a:pPr algn="l">
                    <a:lnSpc>
                      <a:spcPct val="100000"/>
                    </a:lnSpc>
                    <a:spcBef>
                      <a:spcPct val="0"/>
                    </a:spcBef>
                    <a:buClrTx/>
                    <a:buSzTx/>
                    <a:buFontTx/>
                    <a:buNone/>
                  </a:pPr>
                  <a:endParaRPr lang="en-US" sz="1000" b="1">
                    <a:solidFill>
                      <a:schemeClr val="bg1"/>
                    </a:solidFill>
                    <a:cs typeface="Arial" charset="0"/>
                  </a:endParaRPr>
                </a:p>
              </p:txBody>
            </p:sp>
            <p:sp>
              <p:nvSpPr>
                <p:cNvPr id="37934" name="AutoShape 170"/>
                <p:cNvSpPr>
                  <a:spLocks noChangeArrowheads="1"/>
                </p:cNvSpPr>
                <p:nvPr/>
              </p:nvSpPr>
              <p:spPr bwMode="auto">
                <a:xfrm>
                  <a:off x="344" y="807"/>
                  <a:ext cx="2169" cy="172"/>
                </a:xfrm>
                <a:prstGeom prst="roundRect">
                  <a:avLst>
                    <a:gd name="adj" fmla="val 28486"/>
                  </a:avLst>
                </a:prstGeom>
                <a:gradFill rotWithShape="1">
                  <a:gsLst>
                    <a:gs pos="0">
                      <a:schemeClr val="bg2"/>
                    </a:gs>
                    <a:gs pos="100000">
                      <a:schemeClr val="tx1"/>
                    </a:gs>
                  </a:gsLst>
                  <a:lin ang="5400000" scaled="1"/>
                </a:gradFill>
                <a:ln w="9525">
                  <a:solidFill>
                    <a:schemeClr val="tx1"/>
                  </a:solidFill>
                  <a:round/>
                  <a:headEnd/>
                  <a:tailEnd/>
                </a:ln>
              </p:spPr>
              <p:txBody>
                <a:bodyPr anchor="ctr"/>
                <a:lstStyle/>
                <a:p>
                  <a:endParaRPr lang="en-US"/>
                </a:p>
              </p:txBody>
            </p:sp>
          </p:grpSp>
          <p:sp>
            <p:nvSpPr>
              <p:cNvPr id="37932" name="Text Box 171"/>
              <p:cNvSpPr txBox="1">
                <a:spLocks noChangeArrowheads="1"/>
              </p:cNvSpPr>
              <p:nvPr>
                <p:custDataLst>
                  <p:tags r:id="rId11"/>
                </p:custDataLst>
              </p:nvPr>
            </p:nvSpPr>
            <p:spPr bwMode="auto">
              <a:xfrm>
                <a:off x="355" y="1915"/>
                <a:ext cx="1090" cy="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lnSpc>
                    <a:spcPct val="100000"/>
                  </a:lnSpc>
                  <a:spcBef>
                    <a:spcPct val="0"/>
                  </a:spcBef>
                  <a:buClrTx/>
                  <a:buSzTx/>
                  <a:buFontTx/>
                  <a:buNone/>
                </a:pPr>
                <a:r>
                  <a:rPr lang="en-US" sz="1000" b="1">
                    <a:solidFill>
                      <a:schemeClr val="bg1"/>
                    </a:solidFill>
                    <a:cs typeface="Arial" charset="0"/>
                  </a:rPr>
                  <a:t>Recommendation</a:t>
                </a:r>
              </a:p>
            </p:txBody>
          </p:sp>
        </p:grpSp>
      </p:grpSp>
      <p:sp>
        <p:nvSpPr>
          <p:cNvPr id="37905" name="Slide Number Placeholder 41"/>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A230CD83-D576-46B7-8A32-1723F9B28EB4}" type="slidenum">
              <a:rPr lang="he-IL" sz="900" smtClean="0">
                <a:latin typeface="Arial" charset="0"/>
                <a:cs typeface="Arial" charset="0"/>
              </a:rPr>
              <a:pPr eaLnBrk="1" hangingPunct="1"/>
              <a:t>22</a:t>
            </a:fld>
            <a:endParaRPr lang="de-DE" sz="900" smtClean="0">
              <a:latin typeface="Arial" charset="0"/>
              <a:cs typeface="Arial" charset="0"/>
            </a:endParaRPr>
          </a:p>
        </p:txBody>
      </p:sp>
      <p:grpSp>
        <p:nvGrpSpPr>
          <p:cNvPr id="13" name="Group 57"/>
          <p:cNvGrpSpPr>
            <a:grpSpLocks/>
          </p:cNvGrpSpPr>
          <p:nvPr/>
        </p:nvGrpSpPr>
        <p:grpSpPr bwMode="auto">
          <a:xfrm>
            <a:off x="1127125" y="1973263"/>
            <a:ext cx="2438400" cy="3609975"/>
            <a:chOff x="710" y="1243"/>
            <a:chExt cx="1536" cy="2274"/>
          </a:xfrm>
        </p:grpSpPr>
        <p:pic>
          <p:nvPicPr>
            <p:cNvPr id="37917" name="Picture 13"/>
            <p:cNvPicPr>
              <a:picLocks noChangeAspect="1" noChangeArrowheads="1"/>
            </p:cNvPicPr>
            <p:nvPr/>
          </p:nvPicPr>
          <p:blipFill>
            <a:blip r:embed="rId23"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0" y="1243"/>
              <a:ext cx="1536" cy="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8" name="Picture 50"/>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551"/>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9" name="Picture 51"/>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794"/>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0" name="Picture 53"/>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6" y="1998"/>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1" name="Picture 54"/>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356"/>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2" name="Picture 55"/>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2617"/>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23" name="Picture 56"/>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893"/>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908" name="Rectangle 4"/>
          <p:cNvSpPr>
            <a:spLocks noChangeArrowheads="1"/>
          </p:cNvSpPr>
          <p:nvPr>
            <p:custDataLst>
              <p:tags r:id="rId5"/>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rtl="0" eaLnBrk="0" hangingPunct="0">
              <a:spcBef>
                <a:spcPct val="0"/>
              </a:spcBef>
              <a:buClrTx/>
              <a:buSzTx/>
              <a:buFontTx/>
              <a:buNone/>
            </a:pPr>
            <a:r>
              <a:rPr lang="en-US" sz="2800" dirty="0">
                <a:solidFill>
                  <a:schemeClr val="tx2"/>
                </a:solidFill>
                <a:latin typeface="Arial" charset="0"/>
              </a:rPr>
              <a:t>Latent Factor Models</a:t>
            </a:r>
            <a:r>
              <a:rPr lang="en-GB" sz="2800" dirty="0">
                <a:solidFill>
                  <a:schemeClr val="tx2"/>
                </a:solidFill>
                <a:latin typeface="Arial" charset="0"/>
              </a:rPr>
              <a:t/>
            </a:r>
            <a:br>
              <a:rPr lang="en-GB" sz="2800" dirty="0">
                <a:solidFill>
                  <a:schemeClr val="tx2"/>
                </a:solidFill>
                <a:latin typeface="Arial" charset="0"/>
              </a:rPr>
            </a:br>
            <a:r>
              <a:rPr lang="en-GB" sz="2800" dirty="0" smtClean="0">
                <a:solidFill>
                  <a:schemeClr val="tx2"/>
                </a:solidFill>
                <a:latin typeface="Arial" charset="0"/>
              </a:rPr>
              <a:t>Example</a:t>
            </a:r>
            <a:r>
              <a:rPr lang="en-GB" sz="2800" dirty="0">
                <a:solidFill>
                  <a:schemeClr val="tx2"/>
                </a:solidFill>
                <a:latin typeface="Arial" charset="0"/>
              </a:rPr>
              <a:t/>
            </a:r>
            <a:br>
              <a:rPr lang="en-GB" sz="2800" dirty="0">
                <a:solidFill>
                  <a:schemeClr val="tx2"/>
                </a:solidFill>
                <a:latin typeface="Arial" charset="0"/>
              </a:rPr>
            </a:br>
            <a:endParaRPr lang="en-US" sz="2800" dirty="0">
              <a:solidFill>
                <a:schemeClr val="tx2"/>
              </a:solidFill>
              <a:latin typeface="Arial" charset="0"/>
            </a:endParaRPr>
          </a:p>
        </p:txBody>
      </p:sp>
      <p:grpSp>
        <p:nvGrpSpPr>
          <p:cNvPr id="14" name="Group 58"/>
          <p:cNvGrpSpPr>
            <a:grpSpLocks/>
          </p:cNvGrpSpPr>
          <p:nvPr/>
        </p:nvGrpSpPr>
        <p:grpSpPr bwMode="auto">
          <a:xfrm>
            <a:off x="384175" y="1816100"/>
            <a:ext cx="968375" cy="1331913"/>
            <a:chOff x="710" y="1243"/>
            <a:chExt cx="1536" cy="2274"/>
          </a:xfrm>
        </p:grpSpPr>
        <p:pic>
          <p:nvPicPr>
            <p:cNvPr id="37910" name="Picture 13"/>
            <p:cNvPicPr>
              <a:picLocks noChangeAspect="1" noChangeArrowheads="1"/>
            </p:cNvPicPr>
            <p:nvPr/>
          </p:nvPicPr>
          <p:blipFill>
            <a:blip r:embed="rId2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710" y="1243"/>
              <a:ext cx="1536" cy="2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1" name="Picture 60"/>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551"/>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2" name="Picture 61"/>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1794"/>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3" name="Picture 62"/>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76" y="1998"/>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4" name="Picture 63"/>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356"/>
              <a:ext cx="84"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5" name="Picture 64"/>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7" y="2617"/>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16" name="Picture 65"/>
            <p:cNvPicPr>
              <a:picLocks noChangeAspect="1" noChangeArrowheads="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1" y="2893"/>
              <a:ext cx="96" cy="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13393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9" presetClass="path" presetSubtype="0" accel="50000" decel="50000" fill="hold" nodeType="afterEffect">
                                  <p:stCondLst>
                                    <p:cond delay="0"/>
                                  </p:stCondLst>
                                  <p:childTnLst>
                                    <p:animMotion origin="layout" path="M 2.77778E-6 4.07407E-6 L -0.17327 -0.2132 " pathEditMode="relative" rAng="0" ptsTypes="AA">
                                      <p:cBhvr>
                                        <p:cTn id="6" dur="2000" fill="hold"/>
                                        <p:tgtEl>
                                          <p:spTgt spid="13"/>
                                        </p:tgtEl>
                                        <p:attrNameLst>
                                          <p:attrName>ppt_x</p:attrName>
                                          <p:attrName>ppt_y</p:attrName>
                                        </p:attrNameLst>
                                      </p:cBhvr>
                                      <p:rCtr x="-8663" y="-10671"/>
                                    </p:animMotion>
                                  </p:childTnLst>
                                </p:cTn>
                              </p:par>
                            </p:childTnLst>
                          </p:cTn>
                        </p:par>
                        <p:par>
                          <p:cTn id="7" fill="hold" nodeType="afterGroup">
                            <p:stCondLst>
                              <p:cond delay="2000"/>
                            </p:stCondLst>
                            <p:childTnLst>
                              <p:par>
                                <p:cTn id="8" presetID="23" presetClass="exit" presetSubtype="32" fill="hold" nodeType="afterEffect">
                                  <p:stCondLst>
                                    <p:cond delay="0"/>
                                  </p:stCondLst>
                                  <p:childTnLst>
                                    <p:anim calcmode="lin" valueType="num">
                                      <p:cBhvr>
                                        <p:cTn id="9" dur="500"/>
                                        <p:tgtEl>
                                          <p:spTgt spid="13"/>
                                        </p:tgtEl>
                                        <p:attrNameLst>
                                          <p:attrName>ppt_w</p:attrName>
                                        </p:attrNameLst>
                                      </p:cBhvr>
                                      <p:tavLst>
                                        <p:tav tm="0">
                                          <p:val>
                                            <p:strVal val="ppt_w"/>
                                          </p:val>
                                        </p:tav>
                                        <p:tav tm="100000">
                                          <p:val>
                                            <p:fltVal val="0"/>
                                          </p:val>
                                        </p:tav>
                                      </p:tavLst>
                                    </p:anim>
                                    <p:anim calcmode="lin" valueType="num">
                                      <p:cBhvr>
                                        <p:cTn id="10" dur="500"/>
                                        <p:tgtEl>
                                          <p:spTgt spid="13"/>
                                        </p:tgtEl>
                                        <p:attrNameLst>
                                          <p:attrName>ppt_h</p:attrName>
                                        </p:attrNameLst>
                                      </p:cBhvr>
                                      <p:tavLst>
                                        <p:tav tm="0">
                                          <p:val>
                                            <p:strVal val="ppt_h"/>
                                          </p:val>
                                        </p:tav>
                                        <p:tav tm="100000">
                                          <p:val>
                                            <p:fltVal val="0"/>
                                          </p:val>
                                        </p:tav>
                                      </p:tavLst>
                                    </p:anim>
                                    <p:set>
                                      <p:cBhvr>
                                        <p:cTn id="11" dur="1" fill="hold">
                                          <p:stCondLst>
                                            <p:cond delay="499"/>
                                          </p:stCondLst>
                                        </p:cTn>
                                        <p:tgtEl>
                                          <p:spTgt spid="13"/>
                                        </p:tgtEl>
                                        <p:attrNameLst>
                                          <p:attrName>style.visibility</p:attrName>
                                        </p:attrNameLst>
                                      </p:cBhvr>
                                      <p:to>
                                        <p:strVal val="hidden"/>
                                      </p:to>
                                    </p:set>
                                  </p:childTnLst>
                                </p:cTn>
                              </p:par>
                            </p:childTnLst>
                          </p:cTn>
                        </p:par>
                        <p:par>
                          <p:cTn id="12" fill="hold" nodeType="afterGroup">
                            <p:stCondLst>
                              <p:cond delay="2500"/>
                            </p:stCondLst>
                            <p:childTnLst>
                              <p:par>
                                <p:cTn id="13" presetID="1"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nodeType="afterGroup">
                            <p:stCondLst>
                              <p:cond delay="2500"/>
                            </p:stCondLst>
                            <p:childTnLst>
                              <p:par>
                                <p:cTn id="16" presetID="49" presetClass="path" presetSubtype="0" accel="50000" decel="50000" fill="hold" nodeType="afterEffect">
                                  <p:stCondLst>
                                    <p:cond delay="0"/>
                                  </p:stCondLst>
                                  <p:childTnLst>
                                    <p:animMotion origin="layout" path="M 5E-6 -1.61925E-8 L -0.15122 -0.20564 " pathEditMode="relative" rAng="0" ptsTypes="AA">
                                      <p:cBhvr>
                                        <p:cTn id="17" dur="2000" fill="hold"/>
                                        <p:tgtEl>
                                          <p:spTgt spid="32812"/>
                                        </p:tgtEl>
                                        <p:attrNameLst>
                                          <p:attrName>ppt_x</p:attrName>
                                          <p:attrName>ppt_y</p:attrName>
                                        </p:attrNameLst>
                                      </p:cBhvr>
                                      <p:rCtr x="-7569" y="-10294"/>
                                    </p:animMotion>
                                  </p:childTnLst>
                                </p:cTn>
                              </p:par>
                            </p:childTnLst>
                          </p:cTn>
                        </p:par>
                        <p:par>
                          <p:cTn id="18" fill="hold" nodeType="afterGroup">
                            <p:stCondLst>
                              <p:cond delay="4500"/>
                            </p:stCondLst>
                            <p:childTnLst>
                              <p:par>
                                <p:cTn id="19" presetID="23" presetClass="exit" presetSubtype="32" fill="hold" nodeType="afterEffect">
                                  <p:stCondLst>
                                    <p:cond delay="0"/>
                                  </p:stCondLst>
                                  <p:childTnLst>
                                    <p:anim calcmode="lin" valueType="num">
                                      <p:cBhvr>
                                        <p:cTn id="20" dur="500"/>
                                        <p:tgtEl>
                                          <p:spTgt spid="32812"/>
                                        </p:tgtEl>
                                        <p:attrNameLst>
                                          <p:attrName>ppt_w</p:attrName>
                                        </p:attrNameLst>
                                      </p:cBhvr>
                                      <p:tavLst>
                                        <p:tav tm="0">
                                          <p:val>
                                            <p:strVal val="ppt_w"/>
                                          </p:val>
                                        </p:tav>
                                        <p:tav tm="100000">
                                          <p:val>
                                            <p:fltVal val="0"/>
                                          </p:val>
                                        </p:tav>
                                      </p:tavLst>
                                    </p:anim>
                                    <p:anim calcmode="lin" valueType="num">
                                      <p:cBhvr>
                                        <p:cTn id="21" dur="500"/>
                                        <p:tgtEl>
                                          <p:spTgt spid="32812"/>
                                        </p:tgtEl>
                                        <p:attrNameLst>
                                          <p:attrName>ppt_h</p:attrName>
                                        </p:attrNameLst>
                                      </p:cBhvr>
                                      <p:tavLst>
                                        <p:tav tm="0">
                                          <p:val>
                                            <p:strVal val="ppt_h"/>
                                          </p:val>
                                        </p:tav>
                                        <p:tav tm="100000">
                                          <p:val>
                                            <p:fltVal val="0"/>
                                          </p:val>
                                        </p:tav>
                                      </p:tavLst>
                                    </p:anim>
                                    <p:set>
                                      <p:cBhvr>
                                        <p:cTn id="22" dur="1" fill="hold">
                                          <p:stCondLst>
                                            <p:cond delay="499"/>
                                          </p:stCondLst>
                                        </p:cTn>
                                        <p:tgtEl>
                                          <p:spTgt spid="32812"/>
                                        </p:tgtEl>
                                        <p:attrNameLst>
                                          <p:attrName>style.visibility</p:attrName>
                                        </p:attrNameLst>
                                      </p:cBhvr>
                                      <p:to>
                                        <p:strVal val="hidden"/>
                                      </p:to>
                                    </p:set>
                                  </p:childTnLst>
                                </p:cTn>
                              </p:par>
                            </p:childTnLst>
                          </p:cTn>
                        </p:par>
                        <p:par>
                          <p:cTn id="23" fill="hold" nodeType="afterGroup">
                            <p:stCondLst>
                              <p:cond delay="5000"/>
                            </p:stCondLst>
                            <p:childTnLst>
                              <p:par>
                                <p:cTn id="24" presetID="1" presetClass="entr" presetSubtype="0" fill="hold" nodeType="afterEffect">
                                  <p:stCondLst>
                                    <p:cond delay="0"/>
                                  </p:stCondLst>
                                  <p:childTnLst>
                                    <p:set>
                                      <p:cBhvr>
                                        <p:cTn id="25" dur="1" fill="hold">
                                          <p:stCondLst>
                                            <p:cond delay="0"/>
                                          </p:stCondLst>
                                        </p:cTn>
                                        <p:tgtEl>
                                          <p:spTgt spid="59"/>
                                        </p:tgtEl>
                                        <p:attrNameLst>
                                          <p:attrName>style.visibility</p:attrName>
                                        </p:attrNameLst>
                                      </p:cBhvr>
                                      <p:to>
                                        <p:strVal val="visible"/>
                                      </p:to>
                                    </p:set>
                                  </p:childTnLst>
                                </p:cTn>
                              </p:par>
                              <p:par>
                                <p:cTn id="26" presetID="48" presetClass="entr" presetSubtype="0" accel="50000" fill="hold" nodeType="withEffect">
                                  <p:stCondLst>
                                    <p:cond delay="0"/>
                                  </p:stCondLst>
                                  <p:childTnLst>
                                    <p:set>
                                      <p:cBhvr>
                                        <p:cTn id="27" dur="1" fill="hold">
                                          <p:stCondLst>
                                            <p:cond delay="0"/>
                                          </p:stCondLst>
                                        </p:cTn>
                                        <p:tgtEl>
                                          <p:spTgt spid="32828"/>
                                        </p:tgtEl>
                                        <p:attrNameLst>
                                          <p:attrName>style.visibility</p:attrName>
                                        </p:attrNameLst>
                                      </p:cBhvr>
                                      <p:to>
                                        <p:strVal val="visible"/>
                                      </p:to>
                                    </p:set>
                                    <p:anim calcmode="lin" valueType="num">
                                      <p:cBhvr>
                                        <p:cTn id="28" dur="1000" fill="hold"/>
                                        <p:tgtEl>
                                          <p:spTgt spid="3282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29" dur="1000" fill="hold"/>
                                        <p:tgtEl>
                                          <p:spTgt spid="32828"/>
                                        </p:tgtEl>
                                        <p:attrNameLst>
                                          <p:attrName>ppt_x</p:attrName>
                                        </p:attrNameLst>
                                      </p:cBhvr>
                                      <p:tavLst>
                                        <p:tav tm="0">
                                          <p:val>
                                            <p:fltVal val="-1"/>
                                          </p:val>
                                        </p:tav>
                                        <p:tav tm="50000">
                                          <p:val>
                                            <p:fltVal val="0.95"/>
                                          </p:val>
                                        </p:tav>
                                        <p:tav tm="100000">
                                          <p:val>
                                            <p:strVal val="#ppt_x"/>
                                          </p:val>
                                        </p:tav>
                                      </p:tavLst>
                                    </p:anim>
                                    <p:anim calcmode="lin" valueType="num">
                                      <p:cBhvr>
                                        <p:cTn id="30" dur="1000" fill="hold"/>
                                        <p:tgtEl>
                                          <p:spTgt spid="32828"/>
                                        </p:tgtEl>
                                        <p:attrNameLst>
                                          <p:attrName>ppt_y</p:attrName>
                                        </p:attrNameLst>
                                      </p:cBhvr>
                                      <p:tavLst>
                                        <p:tav tm="0">
                                          <p:val>
                                            <p:strVal val="#ppt_y"/>
                                          </p:val>
                                        </p:tav>
                                        <p:tav tm="100000">
                                          <p:val>
                                            <p:strVal val="#ppt_y"/>
                                          </p:val>
                                        </p:tav>
                                      </p:tavLst>
                                    </p:anim>
                                    <p:animEffect transition="in" filter="fade">
                                      <p:cBhvr>
                                        <p:cTn id="31" dur="1000"/>
                                        <p:tgtEl>
                                          <p:spTgt spid="32828"/>
                                        </p:tgtEl>
                                      </p:cBhvr>
                                    </p:animEffect>
                                  </p:childTnLst>
                                </p:cTn>
                              </p:par>
                              <p:par>
                                <p:cTn id="32" presetID="48" presetClass="entr" presetSubtype="0" accel="50000" fill="hold" nodeType="withEffect">
                                  <p:stCondLst>
                                    <p:cond delay="0"/>
                                  </p:stCondLst>
                                  <p:childTnLst>
                                    <p:set>
                                      <p:cBhvr>
                                        <p:cTn id="33" dur="1" fill="hold">
                                          <p:stCondLst>
                                            <p:cond delay="0"/>
                                          </p:stCondLst>
                                        </p:cTn>
                                        <p:tgtEl>
                                          <p:spTgt spid="126978"/>
                                        </p:tgtEl>
                                        <p:attrNameLst>
                                          <p:attrName>style.visibility</p:attrName>
                                        </p:attrNameLst>
                                      </p:cBhvr>
                                      <p:to>
                                        <p:strVal val="visible"/>
                                      </p:to>
                                    </p:set>
                                    <p:anim calcmode="lin" valueType="num">
                                      <p:cBhvr>
                                        <p:cTn id="34" dur="1000" fill="hold"/>
                                        <p:tgtEl>
                                          <p:spTgt spid="126978"/>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5" dur="1000" fill="hold"/>
                                        <p:tgtEl>
                                          <p:spTgt spid="126978"/>
                                        </p:tgtEl>
                                        <p:attrNameLst>
                                          <p:attrName>ppt_x</p:attrName>
                                        </p:attrNameLst>
                                      </p:cBhvr>
                                      <p:tavLst>
                                        <p:tav tm="0">
                                          <p:val>
                                            <p:fltVal val="-1"/>
                                          </p:val>
                                        </p:tav>
                                        <p:tav tm="50000">
                                          <p:val>
                                            <p:fltVal val="0.95"/>
                                          </p:val>
                                        </p:tav>
                                        <p:tav tm="100000">
                                          <p:val>
                                            <p:strVal val="#ppt_x"/>
                                          </p:val>
                                        </p:tav>
                                      </p:tavLst>
                                    </p:anim>
                                    <p:anim calcmode="lin" valueType="num">
                                      <p:cBhvr>
                                        <p:cTn id="36" dur="1000" fill="hold"/>
                                        <p:tgtEl>
                                          <p:spTgt spid="126978"/>
                                        </p:tgtEl>
                                        <p:attrNameLst>
                                          <p:attrName>ppt_y</p:attrName>
                                        </p:attrNameLst>
                                      </p:cBhvr>
                                      <p:tavLst>
                                        <p:tav tm="0">
                                          <p:val>
                                            <p:strVal val="#ppt_y"/>
                                          </p:val>
                                        </p:tav>
                                        <p:tav tm="100000">
                                          <p:val>
                                            <p:strVal val="#ppt_y"/>
                                          </p:val>
                                        </p:tav>
                                      </p:tavLst>
                                    </p:anim>
                                    <p:animEffect transition="in" filter="fade">
                                      <p:cBhvr>
                                        <p:cTn id="37" dur="1000"/>
                                        <p:tgtEl>
                                          <p:spTgt spid="126978"/>
                                        </p:tgtEl>
                                      </p:cBhvr>
                                    </p:animEffect>
                                  </p:childTnLst>
                                </p:cTn>
                              </p:par>
                              <p:par>
                                <p:cTn id="38" presetID="48" presetClass="entr" presetSubtype="0" accel="50000" fill="hold" nodeType="withEffect">
                                  <p:stCondLst>
                                    <p:cond delay="0"/>
                                  </p:stCondLst>
                                  <p:childTnLst>
                                    <p:set>
                                      <p:cBhvr>
                                        <p:cTn id="39" dur="1" fill="hold">
                                          <p:stCondLst>
                                            <p:cond delay="0"/>
                                          </p:stCondLst>
                                        </p:cTn>
                                        <p:tgtEl>
                                          <p:spTgt spid="126979"/>
                                        </p:tgtEl>
                                        <p:attrNameLst>
                                          <p:attrName>style.visibility</p:attrName>
                                        </p:attrNameLst>
                                      </p:cBhvr>
                                      <p:to>
                                        <p:strVal val="visible"/>
                                      </p:to>
                                    </p:set>
                                    <p:anim calcmode="lin" valueType="num">
                                      <p:cBhvr>
                                        <p:cTn id="40" dur="1000" fill="hold"/>
                                        <p:tgtEl>
                                          <p:spTgt spid="126979"/>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1" dur="1000" fill="hold"/>
                                        <p:tgtEl>
                                          <p:spTgt spid="126979"/>
                                        </p:tgtEl>
                                        <p:attrNameLst>
                                          <p:attrName>ppt_x</p:attrName>
                                        </p:attrNameLst>
                                      </p:cBhvr>
                                      <p:tavLst>
                                        <p:tav tm="0">
                                          <p:val>
                                            <p:fltVal val="-1"/>
                                          </p:val>
                                        </p:tav>
                                        <p:tav tm="50000">
                                          <p:val>
                                            <p:fltVal val="0.95"/>
                                          </p:val>
                                        </p:tav>
                                        <p:tav tm="100000">
                                          <p:val>
                                            <p:strVal val="#ppt_x"/>
                                          </p:val>
                                        </p:tav>
                                      </p:tavLst>
                                    </p:anim>
                                    <p:anim calcmode="lin" valueType="num">
                                      <p:cBhvr>
                                        <p:cTn id="42" dur="1000" fill="hold"/>
                                        <p:tgtEl>
                                          <p:spTgt spid="126979"/>
                                        </p:tgtEl>
                                        <p:attrNameLst>
                                          <p:attrName>ppt_y</p:attrName>
                                        </p:attrNameLst>
                                      </p:cBhvr>
                                      <p:tavLst>
                                        <p:tav tm="0">
                                          <p:val>
                                            <p:strVal val="#ppt_y"/>
                                          </p:val>
                                        </p:tav>
                                        <p:tav tm="100000">
                                          <p:val>
                                            <p:strVal val="#ppt_y"/>
                                          </p:val>
                                        </p:tav>
                                      </p:tavLst>
                                    </p:anim>
                                    <p:animEffect transition="in" filter="fade">
                                      <p:cBhvr>
                                        <p:cTn id="43" dur="1000"/>
                                        <p:tgtEl>
                                          <p:spTgt spid="126979"/>
                                        </p:tgtEl>
                                      </p:cBhvr>
                                    </p:animEffect>
                                  </p:childTnLst>
                                </p:cTn>
                              </p:par>
                              <p:par>
                                <p:cTn id="44" presetID="48" presetClass="entr" presetSubtype="0" accel="50000"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 calcmode="lin" valueType="num">
                                      <p:cBhvr>
                                        <p:cTn id="46" dur="1000" fill="hold"/>
                                        <p:tgtEl>
                                          <p:spTgt spid="64"/>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47" dur="1000" fill="hold"/>
                                        <p:tgtEl>
                                          <p:spTgt spid="64"/>
                                        </p:tgtEl>
                                        <p:attrNameLst>
                                          <p:attrName>ppt_x</p:attrName>
                                        </p:attrNameLst>
                                      </p:cBhvr>
                                      <p:tavLst>
                                        <p:tav tm="0">
                                          <p:val>
                                            <p:fltVal val="-1"/>
                                          </p:val>
                                        </p:tav>
                                        <p:tav tm="50000">
                                          <p:val>
                                            <p:fltVal val="0.95"/>
                                          </p:val>
                                        </p:tav>
                                        <p:tav tm="100000">
                                          <p:val>
                                            <p:strVal val="#ppt_x"/>
                                          </p:val>
                                        </p:tav>
                                      </p:tavLst>
                                    </p:anim>
                                    <p:anim calcmode="lin" valueType="num">
                                      <p:cBhvr>
                                        <p:cTn id="48" dur="1000" fill="hold"/>
                                        <p:tgtEl>
                                          <p:spTgt spid="64"/>
                                        </p:tgtEl>
                                        <p:attrNameLst>
                                          <p:attrName>ppt_y</p:attrName>
                                        </p:attrNameLst>
                                      </p:cBhvr>
                                      <p:tavLst>
                                        <p:tav tm="0">
                                          <p:val>
                                            <p:strVal val="#ppt_y"/>
                                          </p:val>
                                        </p:tav>
                                        <p:tav tm="100000">
                                          <p:val>
                                            <p:strVal val="#ppt_y"/>
                                          </p:val>
                                        </p:tav>
                                      </p:tavLst>
                                    </p:anim>
                                    <p:animEffect transition="in" filter="fade">
                                      <p:cBhvr>
                                        <p:cTn id="49" dur="1000"/>
                                        <p:tgtEl>
                                          <p:spTgt spid="64"/>
                                        </p:tgtEl>
                                      </p:cBhvr>
                                    </p:animEffect>
                                  </p:childTnLst>
                                </p:cTn>
                              </p:par>
                              <p:par>
                                <p:cTn id="50" presetID="23" presetClass="exit" presetSubtype="32" fill="hold" grpId="0" nodeType="withEffect">
                                  <p:stCondLst>
                                    <p:cond delay="0"/>
                                  </p:stCondLst>
                                  <p:childTnLst>
                                    <p:anim calcmode="lin" valueType="num">
                                      <p:cBhvr>
                                        <p:cTn id="51" dur="500"/>
                                        <p:tgtEl>
                                          <p:spTgt spid="50"/>
                                        </p:tgtEl>
                                        <p:attrNameLst>
                                          <p:attrName>ppt_w</p:attrName>
                                        </p:attrNameLst>
                                      </p:cBhvr>
                                      <p:tavLst>
                                        <p:tav tm="0">
                                          <p:val>
                                            <p:strVal val="ppt_w"/>
                                          </p:val>
                                        </p:tav>
                                        <p:tav tm="100000">
                                          <p:val>
                                            <p:fltVal val="0"/>
                                          </p:val>
                                        </p:tav>
                                      </p:tavLst>
                                    </p:anim>
                                    <p:anim calcmode="lin" valueType="num">
                                      <p:cBhvr>
                                        <p:cTn id="52" dur="500"/>
                                        <p:tgtEl>
                                          <p:spTgt spid="50"/>
                                        </p:tgtEl>
                                        <p:attrNameLst>
                                          <p:attrName>ppt_h</p:attrName>
                                        </p:attrNameLst>
                                      </p:cBhvr>
                                      <p:tavLst>
                                        <p:tav tm="0">
                                          <p:val>
                                            <p:strVal val="ppt_h"/>
                                          </p:val>
                                        </p:tav>
                                        <p:tav tm="100000">
                                          <p:val>
                                            <p:fltVal val="0"/>
                                          </p:val>
                                        </p:tav>
                                      </p:tavLst>
                                    </p:anim>
                                    <p:set>
                                      <p:cBhvr>
                                        <p:cTn id="53" dur="1" fill="hold">
                                          <p:stCondLst>
                                            <p:cond delay="499"/>
                                          </p:stCondLst>
                                        </p:cTn>
                                        <p:tgtEl>
                                          <p:spTgt spid="50"/>
                                        </p:tgtEl>
                                        <p:attrNameLst>
                                          <p:attrName>style.visibility</p:attrName>
                                        </p:attrNameLst>
                                      </p:cBhvr>
                                      <p:to>
                                        <p:strVal val="hidden"/>
                                      </p:to>
                                    </p:set>
                                  </p:childTnLst>
                                </p:cTn>
                              </p:par>
                            </p:childTnLst>
                          </p:cTn>
                        </p:par>
                        <p:par>
                          <p:cTn id="54" fill="hold" nodeType="afterGroup">
                            <p:stCondLst>
                              <p:cond delay="6000"/>
                            </p:stCondLst>
                            <p:childTnLst>
                              <p:par>
                                <p:cTn id="55" presetID="23" presetClass="entr" presetSubtype="16" fill="hold" grpId="0" nodeType="after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35" presetClass="entr" presetSubtype="0" fill="hold" nodeType="clickEffect">
                                  <p:stCondLst>
                                    <p:cond delay="0"/>
                                  </p:stCondLst>
                                  <p:childTnLst>
                                    <p:set>
                                      <p:cBhvr>
                                        <p:cTn id="62" dur="1" fill="hold">
                                          <p:stCondLst>
                                            <p:cond delay="0"/>
                                          </p:stCondLst>
                                        </p:cTn>
                                        <p:tgtEl>
                                          <p:spTgt spid="126980"/>
                                        </p:tgtEl>
                                        <p:attrNameLst>
                                          <p:attrName>style.visibility</p:attrName>
                                        </p:attrNameLst>
                                      </p:cBhvr>
                                      <p:to>
                                        <p:strVal val="visible"/>
                                      </p:to>
                                    </p:set>
                                    <p:animEffect transition="in" filter="fade">
                                      <p:cBhvr>
                                        <p:cTn id="63" dur="2000"/>
                                        <p:tgtEl>
                                          <p:spTgt spid="126980"/>
                                        </p:tgtEl>
                                      </p:cBhvr>
                                    </p:animEffect>
                                    <p:anim calcmode="lin" valueType="num">
                                      <p:cBhvr>
                                        <p:cTn id="64" dur="2000" fill="hold"/>
                                        <p:tgtEl>
                                          <p:spTgt spid="126980"/>
                                        </p:tgtEl>
                                        <p:attrNameLst>
                                          <p:attrName>style.rotation</p:attrName>
                                        </p:attrNameLst>
                                      </p:cBhvr>
                                      <p:tavLst>
                                        <p:tav tm="0">
                                          <p:val>
                                            <p:fltVal val="720"/>
                                          </p:val>
                                        </p:tav>
                                        <p:tav tm="100000">
                                          <p:val>
                                            <p:fltVal val="0"/>
                                          </p:val>
                                        </p:tav>
                                      </p:tavLst>
                                    </p:anim>
                                    <p:anim calcmode="lin" valueType="num">
                                      <p:cBhvr>
                                        <p:cTn id="65" dur="2000" fill="hold"/>
                                        <p:tgtEl>
                                          <p:spTgt spid="126980"/>
                                        </p:tgtEl>
                                        <p:attrNameLst>
                                          <p:attrName>ppt_h</p:attrName>
                                        </p:attrNameLst>
                                      </p:cBhvr>
                                      <p:tavLst>
                                        <p:tav tm="0">
                                          <p:val>
                                            <p:fltVal val="0"/>
                                          </p:val>
                                        </p:tav>
                                        <p:tav tm="100000">
                                          <p:val>
                                            <p:strVal val="#ppt_h"/>
                                          </p:val>
                                        </p:tav>
                                      </p:tavLst>
                                    </p:anim>
                                    <p:anim calcmode="lin" valueType="num">
                                      <p:cBhvr>
                                        <p:cTn id="66" dur="2000" fill="hold"/>
                                        <p:tgtEl>
                                          <p:spTgt spid="126980"/>
                                        </p:tgtEl>
                                        <p:attrNameLst>
                                          <p:attrName>ppt_w</p:attrName>
                                        </p:attrNameLst>
                                      </p:cBhvr>
                                      <p:tavLst>
                                        <p:tav tm="0">
                                          <p:val>
                                            <p:fltVal val="0"/>
                                          </p:val>
                                        </p:tav>
                                        <p:tav tm="100000">
                                          <p:val>
                                            <p:strVal val="#ppt_w"/>
                                          </p:val>
                                        </p:tav>
                                      </p:tavLst>
                                    </p:anim>
                                  </p:childTnLst>
                                </p:cTn>
                              </p:par>
                            </p:childTnLst>
                          </p:cTn>
                        </p:par>
                        <p:par>
                          <p:cTn id="67" fill="hold" nodeType="afterGroup">
                            <p:stCondLst>
                              <p:cond delay="2000"/>
                            </p:stCondLst>
                            <p:childTnLst>
                              <p:par>
                                <p:cTn id="68" presetID="1" presetClass="entr" presetSubtype="0" fill="hold" nodeType="afterEffect">
                                  <p:stCondLst>
                                    <p:cond delay="0"/>
                                  </p:stCondLst>
                                  <p:childTnLst>
                                    <p:set>
                                      <p:cBhvr>
                                        <p:cTn id="6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63" grpId="0" animBg="1"/>
      <p:bldP spid="6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81435354-6364-47E1-970E-DA7EEAF6E1B8}"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38915" name="Rectangle 3"/>
          <p:cNvSpPr>
            <a:spLocks noGrp="1" noChangeArrowheads="1"/>
          </p:cNvSpPr>
          <p:nvPr>
            <p:ph type="body" idx="4294967295"/>
          </p:nvPr>
        </p:nvSpPr>
        <p:spPr/>
        <p:txBody>
          <a:bodyPr/>
          <a:lstStyle/>
          <a:p>
            <a:endParaRPr lang="en-US" smtClean="0">
              <a:latin typeface="Arial" charset="0"/>
            </a:endParaRPr>
          </a:p>
          <a:p>
            <a:endParaRPr lang="en-US" smtClean="0">
              <a:latin typeface="Arial" charset="0"/>
            </a:endParaRPr>
          </a:p>
          <a:p>
            <a:pPr algn="just"/>
            <a:endParaRPr lang="en-US" smtClean="0">
              <a:latin typeface="Arial" charset="0"/>
            </a:endParaRPr>
          </a:p>
        </p:txBody>
      </p:sp>
      <p:pic>
        <p:nvPicPr>
          <p:cNvPr id="3891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5363" y="1209675"/>
            <a:ext cx="7091362"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8113" y="1195388"/>
            <a:ext cx="290512"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200" y="3573463"/>
            <a:ext cx="284163"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Slide Number Placeholder 7"/>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BCED5696-C08E-42DA-89AF-236EAB492805}" type="slidenum">
              <a:rPr lang="he-IL" sz="900" smtClean="0">
                <a:latin typeface="Arial" charset="0"/>
                <a:cs typeface="Arial" charset="0"/>
              </a:rPr>
              <a:pPr eaLnBrk="1" hangingPunct="1"/>
              <a:t>23</a:t>
            </a:fld>
            <a:endParaRPr lang="de-DE" sz="900" smtClean="0">
              <a:latin typeface="Arial" charset="0"/>
              <a:cs typeface="Arial" charset="0"/>
            </a:endParaRPr>
          </a:p>
        </p:txBody>
      </p:sp>
      <p:sp>
        <p:nvSpPr>
          <p:cNvPr id="38921" name="Rectangle 4"/>
          <p:cNvSpPr>
            <a:spLocks noChangeArrowheads="1"/>
          </p:cNvSpPr>
          <p:nvPr>
            <p:custDataLst>
              <p:tags r:id="rId1"/>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buFontTx/>
              <a:buNone/>
            </a:pPr>
            <a:r>
              <a:rPr lang="en-US" sz="2800">
                <a:solidFill>
                  <a:schemeClr val="tx2"/>
                </a:solidFill>
                <a:latin typeface="Arial" charset="0"/>
              </a:rPr>
              <a:t>Latent Factor Models</a:t>
            </a:r>
            <a:r>
              <a:rPr lang="en-GB" sz="2800">
                <a:solidFill>
                  <a:schemeClr val="tx2"/>
                </a:solidFill>
                <a:latin typeface="Arial" charset="0"/>
              </a:rPr>
              <a:t/>
            </a:r>
            <a:br>
              <a:rPr lang="en-GB" sz="2800">
                <a:solidFill>
                  <a:schemeClr val="tx2"/>
                </a:solidFill>
                <a:latin typeface="Arial" charset="0"/>
              </a:rPr>
            </a:br>
            <a:r>
              <a:rPr lang="en-GB" sz="2800">
                <a:solidFill>
                  <a:schemeClr val="tx2"/>
                </a:solidFill>
                <a:latin typeface="Arial" charset="0"/>
              </a:rPr>
              <a:t>Concept space</a:t>
            </a:r>
            <a:br>
              <a:rPr lang="en-GB" sz="2800">
                <a:solidFill>
                  <a:schemeClr val="tx2"/>
                </a:solidFill>
                <a:latin typeface="Arial" charset="0"/>
              </a:rPr>
            </a:br>
            <a:endParaRPr lang="en-US" sz="2800">
              <a:solidFill>
                <a:schemeClr val="tx2"/>
              </a:solidFill>
              <a:latin typeface="Arial" charset="0"/>
            </a:endParaRPr>
          </a:p>
        </p:txBody>
      </p:sp>
    </p:spTree>
    <p:extLst>
      <p:ext uri="{BB962C8B-B14F-4D97-AF65-F5344CB8AC3E}">
        <p14:creationId xmlns:p14="http://schemas.microsoft.com/office/powerpoint/2010/main" val="14748138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solidFill>
                  <a:schemeClr val="tx2"/>
                </a:solidFill>
                <a:latin typeface="Arial" charset="0"/>
              </a:rPr>
              <a:t>Popular Factorization</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2519" y="1572857"/>
                <a:ext cx="9144000" cy="4525963"/>
              </a:xfrm>
            </p:spPr>
            <p:txBody>
              <a:bodyPr>
                <a:normAutofit lnSpcReduction="10000"/>
              </a:bodyPr>
              <a:lstStyle/>
              <a:p>
                <a:pPr algn="l" rtl="0"/>
                <a:r>
                  <a:rPr lang="en-US" dirty="0" smtClean="0"/>
                  <a:t>SVD</a:t>
                </a:r>
              </a:p>
              <a:p>
                <a:pPr marL="0" indent="0" algn="ctr" rtl="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a:rPr>
                          <m:t>𝑋</m:t>
                        </m:r>
                      </m:e>
                      <m:sub>
                        <m:r>
                          <a:rPr lang="en-US" b="0" i="1" smtClean="0">
                            <a:latin typeface="Cambria Math"/>
                          </a:rPr>
                          <m:t>𝑚</m:t>
                        </m:r>
                        <m:r>
                          <a:rPr lang="en-US" b="0" i="1" smtClean="0">
                            <a:latin typeface="Cambria Math"/>
                          </a:rPr>
                          <m:t> ×</m:t>
                        </m:r>
                        <m:r>
                          <a:rPr lang="en-US" b="0" i="1" smtClean="0">
                            <a:latin typeface="Cambria Math"/>
                            <a:ea typeface="Cambria Math"/>
                          </a:rPr>
                          <m:t>𝑛</m:t>
                        </m:r>
                      </m:sub>
                    </m:sSub>
                    <m:r>
                      <a:rPr lang="en-US" i="1" smtClean="0">
                        <a:latin typeface="Cambria Math"/>
                        <a:ea typeface="Cambria Math"/>
                      </a:rPr>
                      <m:t>≈</m:t>
                    </m:r>
                    <m:sSub>
                      <m:sSubPr>
                        <m:ctrlPr>
                          <a:rPr lang="en-US" i="1" smtClean="0">
                            <a:latin typeface="Cambria Math" panose="02040503050406030204" pitchFamily="18" charset="0"/>
                          </a:rPr>
                        </m:ctrlPr>
                      </m:sSubPr>
                      <m:e>
                        <m:r>
                          <a:rPr lang="en-US" b="0" i="1" smtClean="0">
                            <a:latin typeface="Cambria Math"/>
                          </a:rPr>
                          <m:t>𝑈</m:t>
                        </m:r>
                      </m:e>
                      <m:sub>
                        <m:r>
                          <a:rPr lang="en-US" i="1">
                            <a:latin typeface="Cambria Math"/>
                          </a:rPr>
                          <m:t>𝑚</m:t>
                        </m:r>
                        <m:r>
                          <a:rPr lang="en-US" i="1">
                            <a:latin typeface="Cambria Math"/>
                          </a:rPr>
                          <m:t> ×</m:t>
                        </m:r>
                        <m:r>
                          <a:rPr lang="en-US" b="0" i="1" smtClean="0">
                            <a:latin typeface="Cambria Math"/>
                            <a:ea typeface="Cambria Math"/>
                          </a:rPr>
                          <m:t>𝑑</m:t>
                        </m:r>
                      </m:sub>
                    </m:sSub>
                    <m:r>
                      <a:rPr lang="en-US" i="1">
                        <a:latin typeface="Cambria Math"/>
                        <a:ea typeface="Cambria Math"/>
                      </a:rPr>
                      <m:t>∙</m:t>
                    </m:r>
                    <m:sSub>
                      <m:sSubPr>
                        <m:ctrlPr>
                          <a:rPr lang="en-US" i="1" smtClean="0">
                            <a:latin typeface="Cambria Math" panose="02040503050406030204" pitchFamily="18" charset="0"/>
                            <a:ea typeface="Cambria Math"/>
                          </a:rPr>
                        </m:ctrlPr>
                      </m:sSubPr>
                      <m:e>
                        <m:r>
                          <m:rPr>
                            <m:sty m:val="p"/>
                          </m:rPr>
                          <a:rPr lang="el-GR" i="1">
                            <a:latin typeface="Cambria Math"/>
                            <a:ea typeface="Cambria Math"/>
                          </a:rPr>
                          <m:t>Σ</m:t>
                        </m:r>
                      </m:e>
                      <m:sub>
                        <m:r>
                          <a:rPr lang="en-US" b="0" i="1" smtClean="0">
                            <a:latin typeface="Cambria Math"/>
                            <a:ea typeface="Cambria Math"/>
                          </a:rPr>
                          <m:t>𝑑</m:t>
                        </m:r>
                        <m:r>
                          <a:rPr lang="en-US" i="1">
                            <a:latin typeface="Cambria Math"/>
                          </a:rPr>
                          <m:t> ×</m:t>
                        </m:r>
                        <m:r>
                          <a:rPr lang="en-US" i="1">
                            <a:latin typeface="Cambria Math"/>
                            <a:ea typeface="Cambria Math"/>
                          </a:rPr>
                          <m:t>𝑑</m:t>
                        </m:r>
                      </m:sub>
                    </m:sSub>
                    <m:r>
                      <a:rPr lang="en-US" i="1">
                        <a:latin typeface="Cambria Math"/>
                        <a:ea typeface="Cambria Math"/>
                      </a:rPr>
                      <m:t>∙</m:t>
                    </m:r>
                    <m:sSup>
                      <m:sSupPr>
                        <m:ctrlPr>
                          <a:rPr lang="en-US" i="1" smtClean="0">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i="1">
                                <a:latin typeface="Cambria Math"/>
                                <a:ea typeface="Cambria Math"/>
                              </a:rPr>
                              <m:t>𝑉</m:t>
                            </m:r>
                          </m:e>
                          <m:sub>
                            <m:r>
                              <a:rPr lang="en-US" i="1">
                                <a:latin typeface="Cambria Math"/>
                                <a:ea typeface="Cambria Math"/>
                              </a:rPr>
                              <m:t>𝑛</m:t>
                            </m:r>
                            <m:r>
                              <a:rPr lang="en-US" i="1">
                                <a:latin typeface="Cambria Math"/>
                              </a:rPr>
                              <m:t>×</m:t>
                            </m:r>
                            <m:r>
                              <a:rPr lang="en-US" i="1">
                                <a:latin typeface="Cambria Math"/>
                                <a:ea typeface="Cambria Math"/>
                              </a:rPr>
                              <m:t>𝑑</m:t>
                            </m:r>
                          </m:sub>
                          <m:sup/>
                        </m:sSubSup>
                      </m:e>
                      <m:sup>
                        <m:r>
                          <a:rPr lang="en-US" b="0" i="1" smtClean="0">
                            <a:latin typeface="Cambria Math"/>
                            <a:ea typeface="Cambria Math"/>
                          </a:rPr>
                          <m:t>𝑇</m:t>
                        </m:r>
                      </m:sup>
                    </m:sSup>
                  </m:oMath>
                </a14:m>
                <a:r>
                  <a:rPr lang="en-US" dirty="0" smtClean="0">
                    <a:ea typeface="Cambria Math"/>
                  </a:rPr>
                  <a:t>	     </a:t>
                </a:r>
                <a:r>
                  <a:rPr lang="en-US" i="1" dirty="0" smtClean="0">
                    <a:ea typeface="Cambria Math"/>
                  </a:rPr>
                  <a:t>d=min(</a:t>
                </a:r>
                <a:r>
                  <a:rPr lang="en-US" i="1" dirty="0" err="1" smtClean="0">
                    <a:ea typeface="Cambria Math"/>
                  </a:rPr>
                  <a:t>m,n</a:t>
                </a:r>
                <a:r>
                  <a:rPr lang="en-US" i="1" dirty="0" smtClean="0">
                    <a:ea typeface="Cambria Math"/>
                  </a:rPr>
                  <a:t>)</a:t>
                </a:r>
                <a:endParaRPr lang="en-US" i="1" dirty="0">
                  <a:ea typeface="Cambria Math"/>
                </a:endParaRPr>
              </a:p>
              <a:p>
                <a:pPr algn="l" rtl="0"/>
                <a:endParaRPr lang="en-US" dirty="0" smtClean="0"/>
              </a:p>
              <a:p>
                <a:pPr algn="l" rtl="0"/>
                <a:r>
                  <a:rPr lang="en-US" dirty="0" smtClean="0"/>
                  <a:t>Low Rank Factorization</a:t>
                </a:r>
              </a:p>
              <a:p>
                <a:pPr lvl="1" algn="l" rtl="0"/>
                <a:endParaRPr lang="en-US" dirty="0" smtClean="0"/>
              </a:p>
              <a:p>
                <a:pPr algn="l" rtl="0"/>
                <a:endParaRPr lang="en-US" dirty="0" smtClean="0"/>
              </a:p>
              <a:p>
                <a:pPr algn="l" rtl="0"/>
                <a:r>
                  <a:rPr lang="en-US" dirty="0" smtClean="0"/>
                  <a:t>Code-Book</a:t>
                </a:r>
              </a:p>
              <a:p>
                <a:pPr marL="0" indent="0" algn="l"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𝑚</m:t>
                          </m:r>
                          <m:r>
                            <a:rPr lang="en-US" i="1">
                              <a:latin typeface="Cambria Math"/>
                            </a:rPr>
                            <m:t> ×</m:t>
                          </m:r>
                          <m:r>
                            <a:rPr lang="en-US" i="1">
                              <a:latin typeface="Cambria Math"/>
                              <a:ea typeface="Cambria Math"/>
                            </a:rPr>
                            <m:t>𝑛</m:t>
                          </m:r>
                        </m:sub>
                      </m:sSub>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𝑈</m:t>
                          </m:r>
                        </m:e>
                        <m:sub>
                          <m:r>
                            <a:rPr lang="en-US" i="1">
                              <a:latin typeface="Cambria Math"/>
                            </a:rPr>
                            <m:t>𝑚</m:t>
                          </m:r>
                          <m:r>
                            <a:rPr lang="en-US" i="1">
                              <a:latin typeface="Cambria Math"/>
                            </a:rPr>
                            <m:t> ×</m:t>
                          </m:r>
                          <m:r>
                            <a:rPr lang="en-US" i="1">
                              <a:latin typeface="Cambria Math"/>
                              <a:ea typeface="Cambria Math"/>
                            </a:rPr>
                            <m:t>𝑑</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b="0" i="1" smtClean="0">
                              <a:latin typeface="Cambria Math"/>
                              <a:ea typeface="Cambria Math"/>
                            </a:rPr>
                            <m:t>    </m:t>
                          </m:r>
                          <m:r>
                            <a:rPr lang="en-US" b="0" i="1" smtClean="0">
                              <a:latin typeface="Cambria Math"/>
                              <a:ea typeface="Cambria Math"/>
                            </a:rPr>
                            <m:t>𝐵</m:t>
                          </m:r>
                        </m:e>
                        <m:sub>
                          <m:r>
                            <a:rPr lang="en-US" i="1">
                              <a:latin typeface="Cambria Math"/>
                              <a:ea typeface="Cambria Math"/>
                            </a:rPr>
                            <m:t>𝑑</m:t>
                          </m:r>
                          <m:r>
                            <a:rPr lang="en-US" i="1">
                              <a:latin typeface="Cambria Math"/>
                            </a:rPr>
                            <m:t> ×</m:t>
                          </m:r>
                          <m:r>
                            <a:rPr lang="en-US" b="0" i="1" smtClean="0">
                              <a:latin typeface="Cambria Math"/>
                              <a:ea typeface="Cambria Math"/>
                            </a:rPr>
                            <m:t>𝑙</m:t>
                          </m:r>
                        </m:sub>
                      </m:sSub>
                      <m:r>
                        <a:rPr lang="en-US" i="1">
                          <a:latin typeface="Cambria Math"/>
                          <a:ea typeface="Cambria Math"/>
                        </a:rPr>
                        <m:t>∙</m:t>
                      </m:r>
                      <m:sSup>
                        <m:sSupPr>
                          <m:ctrlPr>
                            <a:rPr lang="en-US" i="1">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b="0" i="1" smtClean="0">
                                  <a:latin typeface="Cambria Math"/>
                                  <a:ea typeface="Cambria Math"/>
                                </a:rPr>
                                <m:t>      </m:t>
                              </m:r>
                              <m:r>
                                <a:rPr lang="en-US" i="1">
                                  <a:latin typeface="Cambria Math"/>
                                  <a:ea typeface="Cambria Math"/>
                                </a:rPr>
                                <m:t>𝑉</m:t>
                              </m:r>
                            </m:e>
                            <m:sub>
                              <m:r>
                                <a:rPr lang="en-US" i="1">
                                  <a:latin typeface="Cambria Math"/>
                                  <a:ea typeface="Cambria Math"/>
                                </a:rPr>
                                <m:t>𝑛</m:t>
                              </m:r>
                              <m:r>
                                <a:rPr lang="en-US" i="1">
                                  <a:latin typeface="Cambria Math"/>
                                </a:rPr>
                                <m:t>×</m:t>
                              </m:r>
                              <m:r>
                                <a:rPr lang="en-US" b="0" i="1" smtClean="0">
                                  <a:latin typeface="Cambria Math"/>
                                  <a:ea typeface="Cambria Math"/>
                                </a:rPr>
                                <m:t>𝑙</m:t>
                              </m:r>
                            </m:sub>
                            <m:sup/>
                          </m:sSubSup>
                        </m:e>
                        <m:sup>
                          <m:r>
                            <a:rPr lang="en-US" i="1">
                              <a:latin typeface="Cambria Math"/>
                              <a:ea typeface="Cambria Math"/>
                            </a:rPr>
                            <m:t>𝑇</m:t>
                          </m:r>
                        </m:sup>
                      </m:sSup>
                    </m:oMath>
                  </m:oMathPara>
                </a14:m>
                <a:endParaRPr lang="en-US" dirty="0" smtClean="0"/>
              </a:p>
              <a:p>
                <a:pPr algn="l" rtl="0"/>
                <a:endParaRPr lang="en-US" dirty="0"/>
              </a:p>
              <a:p>
                <a:pPr algn="l" rtl="0"/>
                <a:endParaRPr lang="he-IL"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2519" y="1572857"/>
                <a:ext cx="9144000" cy="4525963"/>
              </a:xfrm>
              <a:blipFill rotWithShape="0">
                <a:blip r:embed="rId3"/>
                <a:stretch>
                  <a:fillRect l="-1533" t="-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505145" y="3958265"/>
                <a:ext cx="6336704" cy="62286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a:rPr>
                            <m:t>𝑋</m:t>
                          </m:r>
                        </m:e>
                        <m:sub>
                          <m:r>
                            <a:rPr lang="en-US" sz="3200" i="1">
                              <a:latin typeface="Cambria Math"/>
                            </a:rPr>
                            <m:t>𝑚</m:t>
                          </m:r>
                          <m:r>
                            <a:rPr lang="en-US" sz="3200" i="1">
                              <a:latin typeface="Cambria Math"/>
                            </a:rPr>
                            <m:t> ×</m:t>
                          </m:r>
                          <m:r>
                            <a:rPr lang="en-US" sz="3200" i="1">
                              <a:latin typeface="Cambria Math"/>
                              <a:ea typeface="Cambria Math"/>
                            </a:rPr>
                            <m:t>𝑛</m:t>
                          </m:r>
                        </m:sub>
                      </m:sSub>
                      <m:r>
                        <a:rPr lang="en-US" sz="3200" i="1">
                          <a:latin typeface="Cambria Math"/>
                          <a:ea typeface="Cambria Math"/>
                        </a:rPr>
                        <m:t>≈</m:t>
                      </m:r>
                      <m:sSub>
                        <m:sSubPr>
                          <m:ctrlPr>
                            <a:rPr lang="en-US" sz="3200" i="1">
                              <a:latin typeface="Cambria Math" panose="02040503050406030204" pitchFamily="18" charset="0"/>
                            </a:rPr>
                          </m:ctrlPr>
                        </m:sSubPr>
                        <m:e>
                          <m:r>
                            <a:rPr lang="en-US" sz="3200" i="1">
                              <a:latin typeface="Cambria Math"/>
                            </a:rPr>
                            <m:t>𝑈</m:t>
                          </m:r>
                        </m:e>
                        <m:sub>
                          <m:r>
                            <a:rPr lang="en-US" sz="3200" i="1">
                              <a:latin typeface="Cambria Math"/>
                            </a:rPr>
                            <m:t>𝑚</m:t>
                          </m:r>
                          <m:r>
                            <a:rPr lang="en-US" sz="3200" i="1">
                              <a:latin typeface="Cambria Math"/>
                            </a:rPr>
                            <m:t> ×</m:t>
                          </m:r>
                          <m:r>
                            <a:rPr lang="en-US" sz="3200" i="1">
                              <a:latin typeface="Cambria Math"/>
                              <a:ea typeface="Cambria Math"/>
                            </a:rPr>
                            <m:t>𝑑</m:t>
                          </m:r>
                        </m:sub>
                      </m:sSub>
                      <m:r>
                        <a:rPr lang="en-US" sz="3200" i="1">
                          <a:latin typeface="Cambria Math"/>
                          <a:ea typeface="Cambria Math"/>
                        </a:rPr>
                        <m:t>∙</m:t>
                      </m:r>
                      <m:sSup>
                        <m:sSupPr>
                          <m:ctrlPr>
                            <a:rPr lang="en-US" sz="3200" i="1">
                              <a:latin typeface="Cambria Math" panose="02040503050406030204" pitchFamily="18" charset="0"/>
                              <a:ea typeface="Cambria Math"/>
                            </a:rPr>
                          </m:ctrlPr>
                        </m:sSupPr>
                        <m:e>
                          <m:sSubSup>
                            <m:sSubSupPr>
                              <m:ctrlPr>
                                <a:rPr lang="en-US" sz="3200" i="1">
                                  <a:latin typeface="Cambria Math" panose="02040503050406030204" pitchFamily="18" charset="0"/>
                                  <a:ea typeface="Cambria Math"/>
                                </a:rPr>
                              </m:ctrlPr>
                            </m:sSubSupPr>
                            <m:e>
                              <m:r>
                                <a:rPr lang="en-US" sz="3200" i="1">
                                  <a:latin typeface="Cambria Math"/>
                                  <a:ea typeface="Cambria Math"/>
                                </a:rPr>
                                <m:t>𝑉</m:t>
                              </m:r>
                            </m:e>
                            <m:sub>
                              <m:r>
                                <a:rPr lang="en-US" sz="3200" i="1">
                                  <a:latin typeface="Cambria Math"/>
                                  <a:ea typeface="Cambria Math"/>
                                </a:rPr>
                                <m:t>𝑛</m:t>
                              </m:r>
                              <m:r>
                                <a:rPr lang="en-US" sz="3200" i="1">
                                  <a:latin typeface="Cambria Math"/>
                                </a:rPr>
                                <m:t>×</m:t>
                              </m:r>
                              <m:r>
                                <a:rPr lang="en-US" sz="3200" i="1">
                                  <a:latin typeface="Cambria Math"/>
                                  <a:ea typeface="Cambria Math"/>
                                </a:rPr>
                                <m:t>𝑑</m:t>
                              </m:r>
                            </m:sub>
                            <m:sup/>
                          </m:sSubSup>
                        </m:e>
                        <m:sup>
                          <m:r>
                            <a:rPr lang="en-US" sz="3200" i="1">
                              <a:latin typeface="Cambria Math"/>
                              <a:ea typeface="Cambria Math"/>
                            </a:rPr>
                            <m:t>𝑇</m:t>
                          </m:r>
                        </m:sup>
                      </m:sSup>
                    </m:oMath>
                  </m:oMathPara>
                </a14:m>
                <a:endParaRPr lang="he-IL" sz="3200" dirty="0"/>
              </a:p>
            </p:txBody>
          </p:sp>
        </mc:Choice>
        <mc:Fallback xmlns="">
          <p:sp>
            <p:nvSpPr>
              <p:cNvPr id="5" name="Rectangle 4"/>
              <p:cNvSpPr>
                <a:spLocks noRot="1" noChangeAspect="1" noMove="1" noResize="1" noEditPoints="1" noAdjustHandles="1" noChangeArrowheads="1" noChangeShapeType="1" noTextEdit="1"/>
              </p:cNvSpPr>
              <p:nvPr/>
            </p:nvSpPr>
            <p:spPr>
              <a:xfrm>
                <a:off x="1505145" y="3958265"/>
                <a:ext cx="6336704" cy="622863"/>
              </a:xfrm>
              <a:prstGeom prst="rect">
                <a:avLst/>
              </a:prstGeom>
              <a:blipFill rotWithShape="0">
                <a:blip r:embed="rId4"/>
                <a:stretch>
                  <a:fillRect b="-12745"/>
                </a:stretch>
              </a:blipFill>
            </p:spPr>
            <p:txBody>
              <a:bodyPr/>
              <a:lstStyle/>
              <a:p>
                <a:r>
                  <a:rPr lang="en-US">
                    <a:noFill/>
                  </a:rPr>
                  <a:t> </a:t>
                </a:r>
              </a:p>
            </p:txBody>
          </p:sp>
        </mc:Fallback>
      </mc:AlternateContent>
      <p:cxnSp>
        <p:nvCxnSpPr>
          <p:cNvPr id="7" name="Elbow Connector 6"/>
          <p:cNvCxnSpPr/>
          <p:nvPr/>
        </p:nvCxnSpPr>
        <p:spPr>
          <a:xfrm>
            <a:off x="3707904" y="2708920"/>
            <a:ext cx="2448272" cy="504056"/>
          </a:xfrm>
          <a:prstGeom prst="bentConnector3">
            <a:avLst>
              <a:gd name="adj1" fmla="val -39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444208" y="2960948"/>
            <a:ext cx="2448272" cy="923330"/>
          </a:xfrm>
          <a:prstGeom prst="rect">
            <a:avLst/>
          </a:prstGeom>
          <a:noFill/>
          <a:ln>
            <a:solidFill>
              <a:schemeClr val="accent1"/>
            </a:solidFill>
          </a:ln>
        </p:spPr>
        <p:txBody>
          <a:bodyPr wrap="square" rtlCol="1">
            <a:spAutoFit/>
          </a:bodyPr>
          <a:lstStyle/>
          <a:p>
            <a:pPr algn="l" rtl="0"/>
            <a:r>
              <a:rPr lang="en-US" dirty="0"/>
              <a:t>diagonal </a:t>
            </a:r>
            <a:r>
              <a:rPr lang="en-US" dirty="0" smtClean="0"/>
              <a:t> matrix where singular values indicate the factor importance</a:t>
            </a:r>
            <a:endParaRPr lang="he-IL" dirty="0"/>
          </a:p>
        </p:txBody>
      </p:sp>
      <p:cxnSp>
        <p:nvCxnSpPr>
          <p:cNvPr id="13" name="Elbow Connector 12"/>
          <p:cNvCxnSpPr/>
          <p:nvPr/>
        </p:nvCxnSpPr>
        <p:spPr>
          <a:xfrm>
            <a:off x="3419872" y="5949280"/>
            <a:ext cx="711696" cy="504056"/>
          </a:xfrm>
          <a:prstGeom prst="bentConnector3">
            <a:avLst>
              <a:gd name="adj1" fmla="val -985"/>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347592" y="6201308"/>
            <a:ext cx="1512168" cy="646331"/>
          </a:xfrm>
          <a:prstGeom prst="rect">
            <a:avLst/>
          </a:prstGeom>
          <a:noFill/>
          <a:ln>
            <a:solidFill>
              <a:schemeClr val="accent1"/>
            </a:solidFill>
          </a:ln>
        </p:spPr>
        <p:txBody>
          <a:bodyPr wrap="square" rtlCol="1">
            <a:spAutoFit/>
          </a:bodyPr>
          <a:lstStyle/>
          <a:p>
            <a:pPr algn="l" rtl="0"/>
            <a:r>
              <a:rPr lang="en-US" dirty="0" smtClean="0"/>
              <a:t>Permutation Matrix</a:t>
            </a:r>
            <a:endParaRPr lang="he-IL" dirty="0"/>
          </a:p>
        </p:txBody>
      </p:sp>
      <p:cxnSp>
        <p:nvCxnSpPr>
          <p:cNvPr id="16" name="Elbow Connector 15"/>
          <p:cNvCxnSpPr/>
          <p:nvPr/>
        </p:nvCxnSpPr>
        <p:spPr>
          <a:xfrm flipH="1">
            <a:off x="6164560" y="6093296"/>
            <a:ext cx="711696" cy="504056"/>
          </a:xfrm>
          <a:prstGeom prst="bentConnector3">
            <a:avLst>
              <a:gd name="adj1" fmla="val -98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26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1"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a:bodyPr>
          <a:lstStyle/>
          <a:p>
            <a:pPr marL="342900" indent="-342900">
              <a:spcBef>
                <a:spcPct val="20000"/>
              </a:spcBef>
            </a:pPr>
            <a:r>
              <a:rPr lang="en-US" sz="3600" dirty="0">
                <a:solidFill>
                  <a:srgbClr val="0033CC"/>
                </a:solidFill>
                <a:ea typeface="楷体_GB2312" pitchFamily="1" charset="-122"/>
                <a:sym typeface="Arial" pitchFamily="34" charset="0"/>
              </a:rPr>
              <a:t>Estimate latent factors through optimization </a:t>
            </a:r>
            <a:endParaRPr lang="en-US" sz="2800" dirty="0">
              <a:solidFill>
                <a:srgbClr val="9900CC"/>
              </a:solidFill>
              <a:sym typeface="Arial" pitchFamily="34" charset="0"/>
            </a:endParaRPr>
          </a:p>
        </p:txBody>
      </p:sp>
      <p:sp>
        <p:nvSpPr>
          <p:cNvPr id="3" name="Content Placeholder 2"/>
          <p:cNvSpPr>
            <a:spLocks noGrp="1"/>
          </p:cNvSpPr>
          <p:nvPr>
            <p:ph idx="1"/>
          </p:nvPr>
        </p:nvSpPr>
        <p:spPr>
          <a:xfrm>
            <a:off x="179512" y="1600200"/>
            <a:ext cx="8712968" cy="4525963"/>
          </a:xfrm>
        </p:spPr>
        <p:txBody>
          <a:bodyPr>
            <a:normAutofit fontScale="92500" lnSpcReduction="10000"/>
          </a:bodyPr>
          <a:lstStyle/>
          <a:p>
            <a:pPr algn="l" rtl="0"/>
            <a:r>
              <a:rPr lang="en-US" dirty="0" smtClean="0"/>
              <a:t>Decision Variables: </a:t>
            </a:r>
          </a:p>
          <a:p>
            <a:pPr lvl="1" algn="l" rtl="0"/>
            <a:r>
              <a:rPr lang="en-US" dirty="0" smtClean="0"/>
              <a:t>Matrices </a:t>
            </a:r>
            <a:r>
              <a:rPr lang="en-US" i="1" dirty="0" smtClean="0"/>
              <a:t>U, V</a:t>
            </a:r>
          </a:p>
          <a:p>
            <a:pPr algn="l" rtl="0"/>
            <a:r>
              <a:rPr lang="en-US" dirty="0" smtClean="0"/>
              <a:t>Goal function: </a:t>
            </a:r>
          </a:p>
          <a:p>
            <a:pPr lvl="1" algn="l" rtl="0"/>
            <a:r>
              <a:rPr lang="en-US" dirty="0" smtClean="0"/>
              <a:t>Minimize some loss function on </a:t>
            </a:r>
            <a:r>
              <a:rPr lang="en-US" u="sng" dirty="0" smtClean="0"/>
              <a:t>available</a:t>
            </a:r>
            <a:r>
              <a:rPr lang="en-US" dirty="0" smtClean="0"/>
              <a:t> entries in the training rating matrix</a:t>
            </a:r>
          </a:p>
          <a:p>
            <a:pPr lvl="1" algn="l" rtl="0"/>
            <a:r>
              <a:rPr lang="en-US" dirty="0" smtClean="0"/>
              <a:t>Most frequently MSE is used:</a:t>
            </a:r>
          </a:p>
          <a:p>
            <a:pPr lvl="2" algn="l" rtl="0"/>
            <a:r>
              <a:rPr lang="en-US" dirty="0" smtClean="0"/>
              <a:t> Easy to optimize </a:t>
            </a:r>
          </a:p>
          <a:p>
            <a:pPr lvl="2" algn="l" rtl="0"/>
            <a:r>
              <a:rPr lang="en-US" dirty="0" smtClean="0"/>
              <a:t>A proxy to other predictive performance measures</a:t>
            </a:r>
          </a:p>
          <a:p>
            <a:pPr algn="l" rtl="0"/>
            <a:r>
              <a:rPr lang="en-US" dirty="0" smtClean="0"/>
              <a:t>Methods: </a:t>
            </a:r>
          </a:p>
          <a:p>
            <a:pPr lvl="1" algn="l" rtl="0"/>
            <a:r>
              <a:rPr lang="en-US" dirty="0" smtClean="0"/>
              <a:t>e.g. </a:t>
            </a:r>
            <a:r>
              <a:rPr lang="en-US" dirty="0"/>
              <a:t>u</a:t>
            </a:r>
            <a:r>
              <a:rPr lang="en-US" dirty="0" smtClean="0"/>
              <a:t>se </a:t>
            </a:r>
            <a:r>
              <a:rPr lang="en-US" dirty="0"/>
              <a:t>stochastic gradient </a:t>
            </a:r>
            <a:r>
              <a:rPr lang="en-US" dirty="0" smtClean="0"/>
              <a:t>descent</a:t>
            </a:r>
            <a:endParaRPr lang="he-IL" dirty="0"/>
          </a:p>
        </p:txBody>
      </p:sp>
    </p:spTree>
    <p:extLst>
      <p:ext uri="{BB962C8B-B14F-4D97-AF65-F5344CB8AC3E}">
        <p14:creationId xmlns:p14="http://schemas.microsoft.com/office/powerpoint/2010/main" val="243972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Related Issues</a:t>
            </a:r>
            <a:endParaRPr lang="he-IL" dirty="0"/>
          </a:p>
        </p:txBody>
      </p:sp>
      <p:sp>
        <p:nvSpPr>
          <p:cNvPr id="3" name="Content Placeholder 2"/>
          <p:cNvSpPr>
            <a:spLocks noGrp="1"/>
          </p:cNvSpPr>
          <p:nvPr>
            <p:ph idx="1"/>
          </p:nvPr>
        </p:nvSpPr>
        <p:spPr>
          <a:xfrm>
            <a:off x="0" y="1268760"/>
            <a:ext cx="4860032" cy="5400600"/>
          </a:xfrm>
        </p:spPr>
        <p:txBody>
          <a:bodyPr>
            <a:normAutofit fontScale="92500" lnSpcReduction="20000"/>
          </a:bodyPr>
          <a:lstStyle/>
          <a:p>
            <a:pPr algn="l" rtl="0"/>
            <a:r>
              <a:rPr lang="en-US" dirty="0" smtClean="0"/>
              <a:t>Sparseness</a:t>
            </a:r>
          </a:p>
          <a:p>
            <a:pPr marL="0" indent="0" algn="l" rtl="0">
              <a:buNone/>
            </a:pPr>
            <a:endParaRPr lang="en-US" dirty="0" smtClean="0"/>
          </a:p>
          <a:p>
            <a:pPr algn="l" rtl="0"/>
            <a:endParaRPr lang="en-US" dirty="0" smtClean="0"/>
          </a:p>
          <a:p>
            <a:pPr algn="l" rtl="0"/>
            <a:r>
              <a:rPr lang="en-US" dirty="0" smtClean="0"/>
              <a:t>Long Tail</a:t>
            </a:r>
          </a:p>
          <a:p>
            <a:pPr lvl="1" algn="l" rtl="0"/>
            <a:r>
              <a:rPr lang="en-US" dirty="0"/>
              <a:t>many items in the </a:t>
            </a:r>
            <a:r>
              <a:rPr lang="en-US" i="1" dirty="0"/>
              <a:t>Long Tail</a:t>
            </a:r>
            <a:r>
              <a:rPr lang="en-US" dirty="0"/>
              <a:t> have only few ratings</a:t>
            </a:r>
          </a:p>
          <a:p>
            <a:pPr lvl="1" algn="l" rtl="0"/>
            <a:endParaRPr lang="en-US" dirty="0" smtClean="0"/>
          </a:p>
          <a:p>
            <a:pPr algn="l" rtl="0"/>
            <a:endParaRPr lang="en-US" dirty="0" smtClean="0"/>
          </a:p>
          <a:p>
            <a:pPr algn="l" rtl="0"/>
            <a:r>
              <a:rPr lang="en-US" dirty="0" smtClean="0"/>
              <a:t>Cold </a:t>
            </a:r>
            <a:r>
              <a:rPr lang="en-US" dirty="0"/>
              <a:t>Start</a:t>
            </a:r>
          </a:p>
          <a:p>
            <a:pPr lvl="1" algn="l" rtl="0"/>
            <a:r>
              <a:rPr lang="en-US" dirty="0"/>
              <a:t>System cannot draw any inferences for users or items about which it has not yet gathered sufficient data</a:t>
            </a:r>
          </a:p>
          <a:p>
            <a:pPr algn="l" rtl="0"/>
            <a:endParaRPr lang="he-IL" dirty="0"/>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2080" y="2636912"/>
            <a:ext cx="2914600" cy="200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descr="http://www.einsteinsoilery.com/wp-content/uploads/2011/11/boise-meridian-idaho-cold-weather-car-star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5157192"/>
            <a:ext cx="1872208" cy="1405858"/>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36096" y="1196752"/>
            <a:ext cx="1755279" cy="1298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24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1962" y="269776"/>
            <a:ext cx="7620000" cy="1143000"/>
          </a:xfrm>
        </p:spPr>
        <p:txBody>
          <a:bodyPr/>
          <a:lstStyle/>
          <a:p>
            <a:r>
              <a:rPr lang="en-US" dirty="0"/>
              <a:t>Transfer Learning (TL)</a:t>
            </a:r>
          </a:p>
        </p:txBody>
      </p:sp>
      <p:sp>
        <p:nvSpPr>
          <p:cNvPr id="6" name="מציין מיקום של מספר שקופית 5"/>
          <p:cNvSpPr>
            <a:spLocks noGrp="1"/>
          </p:cNvSpPr>
          <p:nvPr>
            <p:ph type="sldNum" sz="quarter" idx="12"/>
          </p:nvPr>
        </p:nvSpPr>
        <p:spPr>
          <a:xfrm>
            <a:off x="8531788" y="5589240"/>
            <a:ext cx="548640" cy="396240"/>
          </a:xfrm>
        </p:spPr>
        <p:txBody>
          <a:bodyPr/>
          <a:lstStyle/>
          <a:p>
            <a:fld id="{DAF22AC9-109E-4E4D-92F9-530E51D9A3A2}" type="slidenum">
              <a:rPr lang="he-IL" smtClean="0"/>
              <a:pPr/>
              <a:t>27</a:t>
            </a:fld>
            <a:endParaRPr lang="he-IL"/>
          </a:p>
        </p:txBody>
      </p:sp>
      <p:pic>
        <p:nvPicPr>
          <p:cNvPr id="10" name="Picture 73"/>
          <p:cNvPicPr>
            <a:picLocks noChangeAspect="1" noChangeArrowheads="1"/>
          </p:cNvPicPr>
          <p:nvPr/>
        </p:nvPicPr>
        <p:blipFill>
          <a:blip r:embed="rId2" cstate="print"/>
          <a:srcRect/>
          <a:stretch>
            <a:fillRect/>
          </a:stretch>
        </p:blipFill>
        <p:spPr bwMode="auto">
          <a:xfrm>
            <a:off x="210154" y="2489582"/>
            <a:ext cx="5081926" cy="4251786"/>
          </a:xfrm>
          <a:prstGeom prst="rect">
            <a:avLst/>
          </a:prstGeom>
          <a:noFill/>
          <a:ln w="9525">
            <a:noFill/>
            <a:miter lim="800000"/>
            <a:headEnd/>
            <a:tailEnd/>
          </a:ln>
        </p:spPr>
      </p:pic>
      <p:sp>
        <p:nvSpPr>
          <p:cNvPr id="12" name="מלבן 182"/>
          <p:cNvSpPr/>
          <p:nvPr/>
        </p:nvSpPr>
        <p:spPr bwMode="auto">
          <a:xfrm>
            <a:off x="0" y="6180534"/>
            <a:ext cx="4271962" cy="704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2000" b="1" dirty="0">
                <a:solidFill>
                  <a:schemeClr val="tx1"/>
                </a:solidFill>
              </a:rPr>
              <a:t>Traditional </a:t>
            </a:r>
            <a:r>
              <a:rPr lang="en-US" sz="2000" b="1" dirty="0" smtClean="0">
                <a:solidFill>
                  <a:schemeClr val="tx1"/>
                </a:solidFill>
              </a:rPr>
              <a:t>Machine Learning</a:t>
            </a:r>
            <a:endParaRPr lang="he-IL" sz="2000" b="1" dirty="0">
              <a:solidFill>
                <a:schemeClr val="tx1"/>
              </a:solidFill>
            </a:endParaRPr>
          </a:p>
        </p:txBody>
      </p:sp>
      <p:sp>
        <p:nvSpPr>
          <p:cNvPr id="13" name="מלבן 183"/>
          <p:cNvSpPr/>
          <p:nvPr/>
        </p:nvSpPr>
        <p:spPr bwMode="auto">
          <a:xfrm>
            <a:off x="4518401" y="6192515"/>
            <a:ext cx="3863975" cy="563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defRPr/>
            </a:pPr>
            <a:r>
              <a:rPr lang="en-US" sz="2000" b="1" dirty="0">
                <a:solidFill>
                  <a:schemeClr val="tx1"/>
                </a:solidFill>
              </a:rPr>
              <a:t>Transfer learning</a:t>
            </a:r>
            <a:endParaRPr lang="he-IL" sz="2000" b="1" dirty="0">
              <a:solidFill>
                <a:schemeClr val="tx1"/>
              </a:solidFill>
            </a:endParaRPr>
          </a:p>
        </p:txBody>
      </p:sp>
      <p:pic>
        <p:nvPicPr>
          <p:cNvPr id="14" name="Picture 72"/>
          <p:cNvPicPr>
            <a:picLocks noChangeAspect="1" noChangeArrowheads="1"/>
          </p:cNvPicPr>
          <p:nvPr/>
        </p:nvPicPr>
        <p:blipFill>
          <a:blip r:embed="rId3" cstate="print"/>
          <a:srcRect/>
          <a:stretch>
            <a:fillRect/>
          </a:stretch>
        </p:blipFill>
        <p:spPr bwMode="auto">
          <a:xfrm>
            <a:off x="3635896" y="2739706"/>
            <a:ext cx="4746480" cy="3391106"/>
          </a:xfrm>
          <a:prstGeom prst="rect">
            <a:avLst/>
          </a:prstGeom>
          <a:noFill/>
          <a:ln w="9525">
            <a:noFill/>
            <a:miter lim="800000"/>
            <a:headEnd/>
            <a:tailEnd/>
          </a:ln>
        </p:spPr>
      </p:pic>
      <p:cxnSp>
        <p:nvCxnSpPr>
          <p:cNvPr id="16" name="Straight Connector 15"/>
          <p:cNvCxnSpPr/>
          <p:nvPr/>
        </p:nvCxnSpPr>
        <p:spPr>
          <a:xfrm rot="16200000" flipH="1">
            <a:off x="1859694" y="4545124"/>
            <a:ext cx="4752528" cy="72008"/>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
        <p:nvSpPr>
          <p:cNvPr id="3" name="TextBox 2"/>
          <p:cNvSpPr txBox="1"/>
          <p:nvPr/>
        </p:nvSpPr>
        <p:spPr>
          <a:xfrm>
            <a:off x="210154" y="1196752"/>
            <a:ext cx="8172222" cy="1477328"/>
          </a:xfrm>
          <a:prstGeom prst="rect">
            <a:avLst/>
          </a:prstGeom>
          <a:noFill/>
        </p:spPr>
        <p:txBody>
          <a:bodyPr wrap="square" rtlCol="0">
            <a:spAutoFit/>
          </a:bodyPr>
          <a:lstStyle/>
          <a:p>
            <a:pPr algn="l" rtl="0"/>
            <a:r>
              <a:rPr lang="en-US" sz="2400" dirty="0"/>
              <a:t>Transfer previously learned “knowledge” to new domains, making them capable of learning </a:t>
            </a:r>
            <a:r>
              <a:rPr lang="en-US" sz="2400" dirty="0" smtClean="0"/>
              <a:t>a model from </a:t>
            </a:r>
            <a:r>
              <a:rPr lang="en-US" sz="2400" dirty="0"/>
              <a:t>very </a:t>
            </a:r>
            <a:r>
              <a:rPr lang="en-US" sz="2400" dirty="0" smtClean="0"/>
              <a:t>few training </a:t>
            </a:r>
            <a:r>
              <a:rPr lang="en-US" sz="2400" dirty="0"/>
              <a:t>examples.</a:t>
            </a:r>
          </a:p>
          <a:p>
            <a:endParaRPr lang="en-US" dirty="0"/>
          </a:p>
        </p:txBody>
      </p:sp>
    </p:spTree>
    <p:extLst>
      <p:ext uri="{BB962C8B-B14F-4D97-AF65-F5344CB8AC3E}">
        <p14:creationId xmlns:p14="http://schemas.microsoft.com/office/powerpoint/2010/main" val="7396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0" y="260648"/>
            <a:ext cx="8532813" cy="1203311"/>
          </a:xfrm>
        </p:spPr>
        <p:txBody>
          <a:bodyPr>
            <a:noAutofit/>
          </a:bodyPr>
          <a:lstStyle/>
          <a:p>
            <a:pPr algn="ctr" rtl="0"/>
            <a:r>
              <a:rPr lang="en-US" dirty="0" smtClean="0"/>
              <a:t>Transfer Learning </a:t>
            </a:r>
            <a:br>
              <a:rPr lang="en-US" dirty="0" smtClean="0"/>
            </a:br>
            <a:r>
              <a:rPr lang="en-US" dirty="0" smtClean="0"/>
              <a:t>Share-Nothing</a:t>
            </a:r>
            <a:endParaRPr lang="he-IL" dirty="0"/>
          </a:p>
        </p:txBody>
      </p:sp>
      <p:sp>
        <p:nvSpPr>
          <p:cNvPr id="99" name="מציין מיקום של מספר שקופית 98"/>
          <p:cNvSpPr>
            <a:spLocks noGrp="1"/>
          </p:cNvSpPr>
          <p:nvPr>
            <p:ph type="sldNum" sz="quarter" idx="12"/>
          </p:nvPr>
        </p:nvSpPr>
        <p:spPr/>
        <p:txBody>
          <a:bodyPr/>
          <a:lstStyle/>
          <a:p>
            <a:fld id="{DAF22AC9-109E-4E4D-92F9-530E51D9A3A2}" type="slidenum">
              <a:rPr lang="he-IL" smtClean="0"/>
              <a:pPr/>
              <a:t>28</a:t>
            </a:fld>
            <a:endParaRPr lang="he-IL"/>
          </a:p>
        </p:txBody>
      </p:sp>
      <p:grpSp>
        <p:nvGrpSpPr>
          <p:cNvPr id="98" name="קבוצה 97"/>
          <p:cNvGrpSpPr/>
          <p:nvPr/>
        </p:nvGrpSpPr>
        <p:grpSpPr>
          <a:xfrm>
            <a:off x="323528" y="2292792"/>
            <a:ext cx="8072494" cy="4060428"/>
            <a:chOff x="357158" y="1571612"/>
            <a:chExt cx="8458944" cy="4908572"/>
          </a:xfrm>
        </p:grpSpPr>
        <p:grpSp>
          <p:nvGrpSpPr>
            <p:cNvPr id="73" name="קבוצה 72"/>
            <p:cNvGrpSpPr/>
            <p:nvPr/>
          </p:nvGrpSpPr>
          <p:grpSpPr>
            <a:xfrm>
              <a:off x="4786314" y="1571612"/>
              <a:ext cx="1071570" cy="4908572"/>
              <a:chOff x="4786314" y="1571612"/>
              <a:chExt cx="1071570" cy="4908572"/>
            </a:xfrm>
          </p:grpSpPr>
          <p:pic>
            <p:nvPicPr>
              <p:cNvPr id="6" name="תמונה 49" descr="250px-Lisa_Simpson.png"/>
              <p:cNvPicPr>
                <a:picLocks noChangeAspect="1"/>
              </p:cNvPicPr>
              <p:nvPr/>
            </p:nvPicPr>
            <p:blipFill>
              <a:blip r:embed="rId2" cstate="print"/>
              <a:srcRect/>
              <a:stretch>
                <a:fillRect/>
              </a:stretch>
            </p:blipFill>
            <p:spPr bwMode="auto">
              <a:xfrm>
                <a:off x="4786314" y="4786322"/>
                <a:ext cx="1009650" cy="1693862"/>
              </a:xfrm>
              <a:prstGeom prst="rect">
                <a:avLst/>
              </a:prstGeom>
              <a:noFill/>
              <a:ln w="9525">
                <a:noFill/>
                <a:miter lim="800000"/>
                <a:headEnd/>
                <a:tailEnd/>
              </a:ln>
            </p:spPr>
          </p:pic>
          <p:pic>
            <p:nvPicPr>
              <p:cNvPr id="7" name="תמונה 50" descr="250px-Maggie_Simpson.png"/>
              <p:cNvPicPr>
                <a:picLocks noChangeAspect="1"/>
              </p:cNvPicPr>
              <p:nvPr/>
            </p:nvPicPr>
            <p:blipFill>
              <a:blip r:embed="rId3" cstate="print"/>
              <a:srcRect/>
              <a:stretch>
                <a:fillRect/>
              </a:stretch>
            </p:blipFill>
            <p:spPr bwMode="auto">
              <a:xfrm>
                <a:off x="4800600" y="3201996"/>
                <a:ext cx="1041400" cy="1441450"/>
              </a:xfrm>
              <a:prstGeom prst="rect">
                <a:avLst/>
              </a:prstGeom>
              <a:noFill/>
              <a:ln w="9525">
                <a:noFill/>
                <a:miter lim="800000"/>
                <a:headEnd/>
                <a:tailEnd/>
              </a:ln>
            </p:spPr>
          </p:pic>
          <p:pic>
            <p:nvPicPr>
              <p:cNvPr id="8" name="תמונה 51" descr="Bart_Simpson.png"/>
              <p:cNvPicPr>
                <a:picLocks noChangeAspect="1"/>
              </p:cNvPicPr>
              <p:nvPr/>
            </p:nvPicPr>
            <p:blipFill>
              <a:blip r:embed="rId4" cstate="print"/>
              <a:srcRect/>
              <a:stretch>
                <a:fillRect/>
              </a:stretch>
            </p:blipFill>
            <p:spPr bwMode="auto">
              <a:xfrm>
                <a:off x="4791084" y="1571612"/>
                <a:ext cx="1066800" cy="1470025"/>
              </a:xfrm>
              <a:prstGeom prst="rect">
                <a:avLst/>
              </a:prstGeom>
              <a:noFill/>
              <a:ln w="9525">
                <a:noFill/>
                <a:miter lim="800000"/>
                <a:headEnd/>
                <a:tailEnd/>
              </a:ln>
            </p:spPr>
          </p:pic>
        </p:grpSp>
        <p:grpSp>
          <p:nvGrpSpPr>
            <p:cNvPr id="74" name="קבוצה 73"/>
            <p:cNvGrpSpPr/>
            <p:nvPr/>
          </p:nvGrpSpPr>
          <p:grpSpPr>
            <a:xfrm>
              <a:off x="7627967" y="1643050"/>
              <a:ext cx="1188135" cy="4786346"/>
              <a:chOff x="7627967" y="1643050"/>
              <a:chExt cx="1188135" cy="4786346"/>
            </a:xfrm>
          </p:grpSpPr>
          <p:pic>
            <p:nvPicPr>
              <p:cNvPr id="9" name="תמונה 52" descr="16d70fe14d11c18f_Lady_Gaga_New_Artwork.jpg"/>
              <p:cNvPicPr>
                <a:picLocks noChangeAspect="1"/>
              </p:cNvPicPr>
              <p:nvPr/>
            </p:nvPicPr>
            <p:blipFill>
              <a:blip r:embed="rId5" cstate="print"/>
              <a:srcRect/>
              <a:stretch>
                <a:fillRect/>
              </a:stretch>
            </p:blipFill>
            <p:spPr bwMode="auto">
              <a:xfrm>
                <a:off x="7643834" y="2786058"/>
                <a:ext cx="1143008" cy="1135064"/>
              </a:xfrm>
              <a:prstGeom prst="rect">
                <a:avLst/>
              </a:prstGeom>
              <a:noFill/>
              <a:ln w="9525">
                <a:noFill/>
                <a:miter lim="800000"/>
                <a:headEnd/>
                <a:tailEnd/>
              </a:ln>
            </p:spPr>
          </p:pic>
          <p:pic>
            <p:nvPicPr>
              <p:cNvPr id="10" name="תמונה 53" descr="mozart1.jpg"/>
              <p:cNvPicPr>
                <a:picLocks noChangeAspect="1"/>
              </p:cNvPicPr>
              <p:nvPr/>
            </p:nvPicPr>
            <p:blipFill>
              <a:blip r:embed="rId6" cstate="print"/>
              <a:srcRect/>
              <a:stretch>
                <a:fillRect/>
              </a:stretch>
            </p:blipFill>
            <p:spPr bwMode="auto">
              <a:xfrm>
                <a:off x="7643833" y="4000504"/>
                <a:ext cx="1172269" cy="1214438"/>
              </a:xfrm>
              <a:prstGeom prst="rect">
                <a:avLst/>
              </a:prstGeom>
              <a:noFill/>
              <a:ln w="9525">
                <a:noFill/>
                <a:miter lim="800000"/>
                <a:headEnd/>
                <a:tailEnd/>
              </a:ln>
            </p:spPr>
          </p:pic>
          <p:pic>
            <p:nvPicPr>
              <p:cNvPr id="11" name="תמונה 54" descr="jazz.jpg"/>
              <p:cNvPicPr>
                <a:picLocks noChangeAspect="1"/>
              </p:cNvPicPr>
              <p:nvPr/>
            </p:nvPicPr>
            <p:blipFill>
              <a:blip r:embed="rId7" cstate="print"/>
              <a:srcRect/>
              <a:stretch>
                <a:fillRect/>
              </a:stretch>
            </p:blipFill>
            <p:spPr bwMode="auto">
              <a:xfrm>
                <a:off x="7627967" y="5286396"/>
                <a:ext cx="1158875" cy="1143000"/>
              </a:xfrm>
              <a:prstGeom prst="rect">
                <a:avLst/>
              </a:prstGeom>
              <a:noFill/>
              <a:ln w="9525">
                <a:noFill/>
                <a:miter lim="800000"/>
                <a:headEnd/>
                <a:tailEnd/>
              </a:ln>
            </p:spPr>
          </p:pic>
          <p:pic>
            <p:nvPicPr>
              <p:cNvPr id="15" name="תמונה 58" descr="CHILDREN%20CD%20cover.jpg"/>
              <p:cNvPicPr>
                <a:picLocks noChangeAspect="1"/>
              </p:cNvPicPr>
              <p:nvPr/>
            </p:nvPicPr>
            <p:blipFill>
              <a:blip r:embed="rId8" cstate="print"/>
              <a:srcRect/>
              <a:stretch>
                <a:fillRect/>
              </a:stretch>
            </p:blipFill>
            <p:spPr bwMode="auto">
              <a:xfrm>
                <a:off x="7643834" y="1643050"/>
                <a:ext cx="1160463" cy="1062038"/>
              </a:xfrm>
              <a:prstGeom prst="rect">
                <a:avLst/>
              </a:prstGeom>
              <a:noFill/>
              <a:ln w="9525">
                <a:noFill/>
                <a:miter lim="800000"/>
                <a:headEnd/>
                <a:tailEnd/>
              </a:ln>
            </p:spPr>
          </p:pic>
        </p:grpSp>
        <p:grpSp>
          <p:nvGrpSpPr>
            <p:cNvPr id="81" name="קבוצה 80"/>
            <p:cNvGrpSpPr/>
            <p:nvPr/>
          </p:nvGrpSpPr>
          <p:grpSpPr>
            <a:xfrm>
              <a:off x="357158" y="1571612"/>
              <a:ext cx="3790968" cy="4857784"/>
              <a:chOff x="357158" y="1571612"/>
              <a:chExt cx="3790968" cy="4857784"/>
            </a:xfrm>
          </p:grpSpPr>
          <p:grpSp>
            <p:nvGrpSpPr>
              <p:cNvPr id="50" name="קבוצה 49"/>
              <p:cNvGrpSpPr/>
              <p:nvPr/>
            </p:nvGrpSpPr>
            <p:grpSpPr>
              <a:xfrm>
                <a:off x="3214678" y="1571612"/>
                <a:ext cx="933448" cy="4857784"/>
                <a:chOff x="3424238" y="1571612"/>
                <a:chExt cx="933448" cy="4857784"/>
              </a:xfrm>
            </p:grpSpPr>
            <p:pic>
              <p:nvPicPr>
                <p:cNvPr id="25" name="תמונה 68" descr="250px-ChessSet.jpg"/>
                <p:cNvPicPr>
                  <a:picLocks noChangeAspect="1"/>
                </p:cNvPicPr>
                <p:nvPr/>
              </p:nvPicPr>
              <p:blipFill>
                <a:blip r:embed="rId9" cstate="print"/>
                <a:srcRect/>
                <a:stretch>
                  <a:fillRect/>
                </a:stretch>
              </p:blipFill>
              <p:spPr bwMode="auto">
                <a:xfrm>
                  <a:off x="3438523" y="5591196"/>
                  <a:ext cx="919163" cy="838200"/>
                </a:xfrm>
                <a:prstGeom prst="rect">
                  <a:avLst/>
                </a:prstGeom>
                <a:noFill/>
                <a:ln w="9525">
                  <a:noFill/>
                  <a:miter lim="800000"/>
                  <a:headEnd/>
                  <a:tailEnd/>
                </a:ln>
              </p:spPr>
            </p:pic>
            <p:pic>
              <p:nvPicPr>
                <p:cNvPr id="26" name="תמונה 69" descr="monopoly.jpg"/>
                <p:cNvPicPr>
                  <a:picLocks noChangeAspect="1"/>
                </p:cNvPicPr>
                <p:nvPr/>
              </p:nvPicPr>
              <p:blipFill>
                <a:blip r:embed="rId10" cstate="print"/>
                <a:srcRect/>
                <a:stretch>
                  <a:fillRect/>
                </a:stretch>
              </p:blipFill>
              <p:spPr bwMode="auto">
                <a:xfrm>
                  <a:off x="3424238" y="1571612"/>
                  <a:ext cx="790572" cy="1012510"/>
                </a:xfrm>
                <a:prstGeom prst="rect">
                  <a:avLst/>
                </a:prstGeom>
                <a:noFill/>
                <a:ln w="9525">
                  <a:noFill/>
                  <a:miter lim="800000"/>
                  <a:headEnd/>
                  <a:tailEnd/>
                </a:ln>
              </p:spPr>
            </p:pic>
            <p:pic>
              <p:nvPicPr>
                <p:cNvPr id="27" name="תמונה 70" descr="playstation.jpg"/>
                <p:cNvPicPr>
                  <a:picLocks noChangeAspect="1"/>
                </p:cNvPicPr>
                <p:nvPr/>
              </p:nvPicPr>
              <p:blipFill>
                <a:blip r:embed="rId11" cstate="print"/>
                <a:srcRect/>
                <a:stretch>
                  <a:fillRect/>
                </a:stretch>
              </p:blipFill>
              <p:spPr bwMode="auto">
                <a:xfrm>
                  <a:off x="3428992" y="2714620"/>
                  <a:ext cx="928694" cy="1007461"/>
                </a:xfrm>
                <a:prstGeom prst="rect">
                  <a:avLst/>
                </a:prstGeom>
                <a:noFill/>
                <a:ln w="9525">
                  <a:noFill/>
                  <a:miter lim="800000"/>
                  <a:headEnd/>
                  <a:tailEnd/>
                </a:ln>
              </p:spPr>
            </p:pic>
            <p:pic>
              <p:nvPicPr>
                <p:cNvPr id="28" name="תמונה 71" descr="poker_kit_b.jpg"/>
                <p:cNvPicPr>
                  <a:picLocks noChangeAspect="1"/>
                </p:cNvPicPr>
                <p:nvPr/>
              </p:nvPicPr>
              <p:blipFill>
                <a:blip r:embed="rId12" cstate="print"/>
                <a:srcRect/>
                <a:stretch>
                  <a:fillRect/>
                </a:stretch>
              </p:blipFill>
              <p:spPr bwMode="auto">
                <a:xfrm>
                  <a:off x="3500430" y="3786190"/>
                  <a:ext cx="857256" cy="857256"/>
                </a:xfrm>
                <a:prstGeom prst="rect">
                  <a:avLst/>
                </a:prstGeom>
                <a:noFill/>
                <a:ln w="9525">
                  <a:noFill/>
                  <a:miter lim="800000"/>
                  <a:headEnd/>
                  <a:tailEnd/>
                </a:ln>
              </p:spPr>
            </p:pic>
            <p:pic>
              <p:nvPicPr>
                <p:cNvPr id="29" name="תמונה 72" descr="קלפים.gif"/>
                <p:cNvPicPr>
                  <a:picLocks noChangeAspect="1"/>
                </p:cNvPicPr>
                <p:nvPr/>
              </p:nvPicPr>
              <p:blipFill>
                <a:blip r:embed="rId13" cstate="print"/>
                <a:srcRect/>
                <a:stretch>
                  <a:fillRect/>
                </a:stretch>
              </p:blipFill>
              <p:spPr bwMode="auto">
                <a:xfrm>
                  <a:off x="3428992" y="4714884"/>
                  <a:ext cx="928694" cy="862010"/>
                </a:xfrm>
                <a:prstGeom prst="rect">
                  <a:avLst/>
                </a:prstGeom>
                <a:noFill/>
                <a:ln w="9525">
                  <a:noFill/>
                  <a:miter lim="800000"/>
                  <a:headEnd/>
                  <a:tailEnd/>
                </a:ln>
              </p:spPr>
            </p:pic>
          </p:grpSp>
          <p:grpSp>
            <p:nvGrpSpPr>
              <p:cNvPr id="49" name="קבוצה 48"/>
              <p:cNvGrpSpPr/>
              <p:nvPr/>
            </p:nvGrpSpPr>
            <p:grpSpPr>
              <a:xfrm>
                <a:off x="357158" y="1571612"/>
                <a:ext cx="857256" cy="4857784"/>
                <a:chOff x="357158" y="1571612"/>
                <a:chExt cx="857256" cy="4857784"/>
              </a:xfrm>
            </p:grpSpPr>
            <p:pic>
              <p:nvPicPr>
                <p:cNvPr id="33" name="תמונה 76" descr="250px-Michelle_Obama_official_portrait_headshot.jpg"/>
                <p:cNvPicPr>
                  <a:picLocks noChangeAspect="1"/>
                </p:cNvPicPr>
                <p:nvPr/>
              </p:nvPicPr>
              <p:blipFill>
                <a:blip r:embed="rId14" cstate="print"/>
                <a:srcRect/>
                <a:stretch>
                  <a:fillRect/>
                </a:stretch>
              </p:blipFill>
              <p:spPr bwMode="auto">
                <a:xfrm>
                  <a:off x="357158" y="5429264"/>
                  <a:ext cx="809624" cy="1000132"/>
                </a:xfrm>
                <a:prstGeom prst="rect">
                  <a:avLst/>
                </a:prstGeom>
                <a:noFill/>
                <a:ln w="9525">
                  <a:noFill/>
                  <a:miter lim="800000"/>
                  <a:headEnd/>
                  <a:tailEnd/>
                </a:ln>
              </p:spPr>
            </p:pic>
            <p:pic>
              <p:nvPicPr>
                <p:cNvPr id="34" name="תמונה 77" descr="Arnold%20Schwarzenegger_b.jpg"/>
                <p:cNvPicPr>
                  <a:picLocks noChangeAspect="1"/>
                </p:cNvPicPr>
                <p:nvPr/>
              </p:nvPicPr>
              <p:blipFill>
                <a:blip r:embed="rId15" cstate="print"/>
                <a:srcRect/>
                <a:stretch>
                  <a:fillRect/>
                </a:stretch>
              </p:blipFill>
              <p:spPr bwMode="auto">
                <a:xfrm>
                  <a:off x="357158" y="4143380"/>
                  <a:ext cx="808037" cy="1000132"/>
                </a:xfrm>
                <a:prstGeom prst="rect">
                  <a:avLst/>
                </a:prstGeom>
                <a:noFill/>
                <a:ln w="9525">
                  <a:noFill/>
                  <a:miter lim="800000"/>
                  <a:headEnd/>
                  <a:tailEnd/>
                </a:ln>
              </p:spPr>
            </p:pic>
            <p:pic>
              <p:nvPicPr>
                <p:cNvPr id="35" name="תמונה 78" descr="jastin biber.jpg"/>
                <p:cNvPicPr>
                  <a:picLocks noChangeAspect="1"/>
                </p:cNvPicPr>
                <p:nvPr/>
              </p:nvPicPr>
              <p:blipFill>
                <a:blip r:embed="rId16" cstate="print"/>
                <a:srcRect/>
                <a:stretch>
                  <a:fillRect/>
                </a:stretch>
              </p:blipFill>
              <p:spPr bwMode="auto">
                <a:xfrm>
                  <a:off x="357158" y="1571612"/>
                  <a:ext cx="857256" cy="1009640"/>
                </a:xfrm>
                <a:prstGeom prst="rect">
                  <a:avLst/>
                </a:prstGeom>
                <a:noFill/>
                <a:ln w="9525">
                  <a:noFill/>
                  <a:miter lim="800000"/>
                  <a:headEnd/>
                  <a:tailEnd/>
                </a:ln>
              </p:spPr>
            </p:pic>
            <p:pic>
              <p:nvPicPr>
                <p:cNvPr id="36" name="תמונה 79" descr="OPRAH4.jpg"/>
                <p:cNvPicPr>
                  <a:picLocks noChangeAspect="1"/>
                </p:cNvPicPr>
                <p:nvPr/>
              </p:nvPicPr>
              <p:blipFill>
                <a:blip r:embed="rId17" cstate="print"/>
                <a:srcRect/>
                <a:stretch>
                  <a:fillRect/>
                </a:stretch>
              </p:blipFill>
              <p:spPr bwMode="auto">
                <a:xfrm>
                  <a:off x="357158" y="2857496"/>
                  <a:ext cx="833438" cy="1000132"/>
                </a:xfrm>
                <a:prstGeom prst="rect">
                  <a:avLst/>
                </a:prstGeom>
                <a:noFill/>
                <a:ln w="9525">
                  <a:noFill/>
                  <a:miter lim="800000"/>
                  <a:headEnd/>
                  <a:tailEnd/>
                </a:ln>
              </p:spPr>
            </p:pic>
          </p:grpSp>
        </p:grpSp>
      </p:grpSp>
      <p:sp>
        <p:nvSpPr>
          <p:cNvPr id="12" name="TextBox 11"/>
          <p:cNvSpPr txBox="1"/>
          <p:nvPr/>
        </p:nvSpPr>
        <p:spPr>
          <a:xfrm>
            <a:off x="683568" y="1556792"/>
            <a:ext cx="2670587" cy="369332"/>
          </a:xfrm>
          <a:prstGeom prst="rect">
            <a:avLst/>
          </a:prstGeom>
          <a:noFill/>
        </p:spPr>
        <p:txBody>
          <a:bodyPr wrap="square" rtlCol="0">
            <a:spAutoFit/>
          </a:bodyPr>
          <a:lstStyle/>
          <a:p>
            <a:pPr algn="ctr"/>
            <a:r>
              <a:rPr lang="en-US" dirty="0" smtClean="0"/>
              <a:t>Games</a:t>
            </a:r>
            <a:endParaRPr lang="en-US" dirty="0"/>
          </a:p>
        </p:txBody>
      </p:sp>
      <p:sp>
        <p:nvSpPr>
          <p:cNvPr id="62" name="TextBox 61"/>
          <p:cNvSpPr txBox="1"/>
          <p:nvPr/>
        </p:nvSpPr>
        <p:spPr>
          <a:xfrm>
            <a:off x="5069765" y="1571306"/>
            <a:ext cx="2670587" cy="369332"/>
          </a:xfrm>
          <a:prstGeom prst="rect">
            <a:avLst/>
          </a:prstGeom>
          <a:noFill/>
        </p:spPr>
        <p:txBody>
          <a:bodyPr wrap="square" rtlCol="0">
            <a:spAutoFit/>
          </a:bodyPr>
          <a:lstStyle/>
          <a:p>
            <a:pPr algn="ctr"/>
            <a:r>
              <a:rPr lang="en-US" dirty="0" smtClean="0"/>
              <a:t>Music</a:t>
            </a:r>
            <a:endParaRPr lang="en-US" dirty="0"/>
          </a:p>
        </p:txBody>
      </p:sp>
      <p:cxnSp>
        <p:nvCxnSpPr>
          <p:cNvPr id="68" name="Straight Connector 67"/>
          <p:cNvCxnSpPr/>
          <p:nvPr/>
        </p:nvCxnSpPr>
        <p:spPr>
          <a:xfrm rot="16200000" flipH="1">
            <a:off x="1859694" y="4041068"/>
            <a:ext cx="4752528" cy="72008"/>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25276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0" y="260648"/>
            <a:ext cx="8532813" cy="1203311"/>
          </a:xfrm>
        </p:spPr>
        <p:txBody>
          <a:bodyPr>
            <a:noAutofit/>
          </a:bodyPr>
          <a:lstStyle/>
          <a:p>
            <a:pPr algn="ctr" rtl="0"/>
            <a:r>
              <a:rPr lang="en-US" dirty="0" smtClean="0"/>
              <a:t>Transfer Learning </a:t>
            </a:r>
            <a:br>
              <a:rPr lang="en-US" dirty="0" smtClean="0"/>
            </a:br>
            <a:r>
              <a:rPr lang="en-US" dirty="0" smtClean="0"/>
              <a:t>Share-Nothing</a:t>
            </a:r>
            <a:endParaRPr lang="he-IL" dirty="0"/>
          </a:p>
        </p:txBody>
      </p:sp>
      <p:sp>
        <p:nvSpPr>
          <p:cNvPr id="99" name="מציין מיקום של מספר שקופית 98"/>
          <p:cNvSpPr>
            <a:spLocks noGrp="1"/>
          </p:cNvSpPr>
          <p:nvPr>
            <p:ph type="sldNum" sz="quarter" idx="12"/>
          </p:nvPr>
        </p:nvSpPr>
        <p:spPr/>
        <p:txBody>
          <a:bodyPr/>
          <a:lstStyle/>
          <a:p>
            <a:fld id="{DAF22AC9-109E-4E4D-92F9-530E51D9A3A2}" type="slidenum">
              <a:rPr lang="he-IL" smtClean="0"/>
              <a:pPr/>
              <a:t>29</a:t>
            </a:fld>
            <a:endParaRPr lang="he-IL"/>
          </a:p>
        </p:txBody>
      </p:sp>
      <p:grpSp>
        <p:nvGrpSpPr>
          <p:cNvPr id="98" name="קבוצה 97"/>
          <p:cNvGrpSpPr/>
          <p:nvPr/>
        </p:nvGrpSpPr>
        <p:grpSpPr>
          <a:xfrm>
            <a:off x="323528" y="2143116"/>
            <a:ext cx="8072494" cy="4286280"/>
            <a:chOff x="357158" y="1390672"/>
            <a:chExt cx="8458944" cy="5181600"/>
          </a:xfrm>
        </p:grpSpPr>
        <p:grpSp>
          <p:nvGrpSpPr>
            <p:cNvPr id="73" name="קבוצה 72"/>
            <p:cNvGrpSpPr/>
            <p:nvPr/>
          </p:nvGrpSpPr>
          <p:grpSpPr>
            <a:xfrm>
              <a:off x="4786314" y="1571612"/>
              <a:ext cx="1071570" cy="4908572"/>
              <a:chOff x="4786314" y="1571612"/>
              <a:chExt cx="1071570" cy="4908572"/>
            </a:xfrm>
          </p:grpSpPr>
          <p:pic>
            <p:nvPicPr>
              <p:cNvPr id="6" name="תמונה 49" descr="250px-Lisa_Simpson.png"/>
              <p:cNvPicPr>
                <a:picLocks noChangeAspect="1"/>
              </p:cNvPicPr>
              <p:nvPr/>
            </p:nvPicPr>
            <p:blipFill>
              <a:blip r:embed="rId2" cstate="print"/>
              <a:srcRect/>
              <a:stretch>
                <a:fillRect/>
              </a:stretch>
            </p:blipFill>
            <p:spPr bwMode="auto">
              <a:xfrm>
                <a:off x="4786314" y="4786322"/>
                <a:ext cx="1009650" cy="1693862"/>
              </a:xfrm>
              <a:prstGeom prst="rect">
                <a:avLst/>
              </a:prstGeom>
              <a:noFill/>
              <a:ln w="9525">
                <a:noFill/>
                <a:miter lim="800000"/>
                <a:headEnd/>
                <a:tailEnd/>
              </a:ln>
            </p:spPr>
          </p:pic>
          <p:pic>
            <p:nvPicPr>
              <p:cNvPr id="7" name="תמונה 50" descr="250px-Maggie_Simpson.png"/>
              <p:cNvPicPr>
                <a:picLocks noChangeAspect="1"/>
              </p:cNvPicPr>
              <p:nvPr/>
            </p:nvPicPr>
            <p:blipFill>
              <a:blip r:embed="rId3" cstate="print"/>
              <a:srcRect/>
              <a:stretch>
                <a:fillRect/>
              </a:stretch>
            </p:blipFill>
            <p:spPr bwMode="auto">
              <a:xfrm>
                <a:off x="4800600" y="3201996"/>
                <a:ext cx="1041400" cy="1441450"/>
              </a:xfrm>
              <a:prstGeom prst="rect">
                <a:avLst/>
              </a:prstGeom>
              <a:noFill/>
              <a:ln w="9525">
                <a:noFill/>
                <a:miter lim="800000"/>
                <a:headEnd/>
                <a:tailEnd/>
              </a:ln>
            </p:spPr>
          </p:pic>
          <p:pic>
            <p:nvPicPr>
              <p:cNvPr id="8" name="תמונה 51" descr="Bart_Simpson.png"/>
              <p:cNvPicPr>
                <a:picLocks noChangeAspect="1"/>
              </p:cNvPicPr>
              <p:nvPr/>
            </p:nvPicPr>
            <p:blipFill>
              <a:blip r:embed="rId4" cstate="print"/>
              <a:srcRect/>
              <a:stretch>
                <a:fillRect/>
              </a:stretch>
            </p:blipFill>
            <p:spPr bwMode="auto">
              <a:xfrm>
                <a:off x="4791084" y="1571612"/>
                <a:ext cx="1066800" cy="1470025"/>
              </a:xfrm>
              <a:prstGeom prst="rect">
                <a:avLst/>
              </a:prstGeom>
              <a:noFill/>
              <a:ln w="9525">
                <a:noFill/>
                <a:miter lim="800000"/>
                <a:headEnd/>
                <a:tailEnd/>
              </a:ln>
            </p:spPr>
          </p:pic>
        </p:grpSp>
        <p:grpSp>
          <p:nvGrpSpPr>
            <p:cNvPr id="74" name="קבוצה 73"/>
            <p:cNvGrpSpPr/>
            <p:nvPr/>
          </p:nvGrpSpPr>
          <p:grpSpPr>
            <a:xfrm>
              <a:off x="7627967" y="1643050"/>
              <a:ext cx="1188135" cy="4786346"/>
              <a:chOff x="7627967" y="1643050"/>
              <a:chExt cx="1188135" cy="4786346"/>
            </a:xfrm>
          </p:grpSpPr>
          <p:pic>
            <p:nvPicPr>
              <p:cNvPr id="9" name="תמונה 52" descr="16d70fe14d11c18f_Lady_Gaga_New_Artwork.jpg"/>
              <p:cNvPicPr>
                <a:picLocks noChangeAspect="1"/>
              </p:cNvPicPr>
              <p:nvPr/>
            </p:nvPicPr>
            <p:blipFill>
              <a:blip r:embed="rId5" cstate="print"/>
              <a:srcRect/>
              <a:stretch>
                <a:fillRect/>
              </a:stretch>
            </p:blipFill>
            <p:spPr bwMode="auto">
              <a:xfrm>
                <a:off x="7643834" y="2786058"/>
                <a:ext cx="1143008" cy="1135064"/>
              </a:xfrm>
              <a:prstGeom prst="rect">
                <a:avLst/>
              </a:prstGeom>
              <a:noFill/>
              <a:ln w="9525">
                <a:noFill/>
                <a:miter lim="800000"/>
                <a:headEnd/>
                <a:tailEnd/>
              </a:ln>
            </p:spPr>
          </p:pic>
          <p:pic>
            <p:nvPicPr>
              <p:cNvPr id="10" name="תמונה 53" descr="mozart1.jpg"/>
              <p:cNvPicPr>
                <a:picLocks noChangeAspect="1"/>
              </p:cNvPicPr>
              <p:nvPr/>
            </p:nvPicPr>
            <p:blipFill>
              <a:blip r:embed="rId6" cstate="print"/>
              <a:srcRect/>
              <a:stretch>
                <a:fillRect/>
              </a:stretch>
            </p:blipFill>
            <p:spPr bwMode="auto">
              <a:xfrm>
                <a:off x="7643833" y="4000504"/>
                <a:ext cx="1172269" cy="1214438"/>
              </a:xfrm>
              <a:prstGeom prst="rect">
                <a:avLst/>
              </a:prstGeom>
              <a:noFill/>
              <a:ln w="9525">
                <a:noFill/>
                <a:miter lim="800000"/>
                <a:headEnd/>
                <a:tailEnd/>
              </a:ln>
            </p:spPr>
          </p:pic>
          <p:pic>
            <p:nvPicPr>
              <p:cNvPr id="11" name="תמונה 54" descr="jazz.jpg"/>
              <p:cNvPicPr>
                <a:picLocks noChangeAspect="1"/>
              </p:cNvPicPr>
              <p:nvPr/>
            </p:nvPicPr>
            <p:blipFill>
              <a:blip r:embed="rId7" cstate="print"/>
              <a:srcRect/>
              <a:stretch>
                <a:fillRect/>
              </a:stretch>
            </p:blipFill>
            <p:spPr bwMode="auto">
              <a:xfrm>
                <a:off x="7627967" y="5286396"/>
                <a:ext cx="1158875" cy="1143000"/>
              </a:xfrm>
              <a:prstGeom prst="rect">
                <a:avLst/>
              </a:prstGeom>
              <a:noFill/>
              <a:ln w="9525">
                <a:noFill/>
                <a:miter lim="800000"/>
                <a:headEnd/>
                <a:tailEnd/>
              </a:ln>
            </p:spPr>
          </p:pic>
          <p:pic>
            <p:nvPicPr>
              <p:cNvPr id="15" name="תמונה 58" descr="CHILDREN%20CD%20cover.jpg"/>
              <p:cNvPicPr>
                <a:picLocks noChangeAspect="1"/>
              </p:cNvPicPr>
              <p:nvPr/>
            </p:nvPicPr>
            <p:blipFill>
              <a:blip r:embed="rId8" cstate="print"/>
              <a:srcRect/>
              <a:stretch>
                <a:fillRect/>
              </a:stretch>
            </p:blipFill>
            <p:spPr bwMode="auto">
              <a:xfrm>
                <a:off x="7643834" y="1643050"/>
                <a:ext cx="1160463" cy="1062038"/>
              </a:xfrm>
              <a:prstGeom prst="rect">
                <a:avLst/>
              </a:prstGeom>
              <a:noFill/>
              <a:ln w="9525">
                <a:noFill/>
                <a:miter lim="800000"/>
                <a:headEnd/>
                <a:tailEnd/>
              </a:ln>
            </p:spPr>
          </p:pic>
        </p:grpSp>
        <p:cxnSp>
          <p:nvCxnSpPr>
            <p:cNvPr id="16" name="מחבר ישר 15"/>
            <p:cNvCxnSpPr/>
            <p:nvPr/>
          </p:nvCxnSpPr>
          <p:spPr>
            <a:xfrm rot="10800000">
              <a:off x="7143768" y="2285992"/>
              <a:ext cx="500066"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1" name="קבוצה 80"/>
            <p:cNvGrpSpPr/>
            <p:nvPr/>
          </p:nvGrpSpPr>
          <p:grpSpPr>
            <a:xfrm>
              <a:off x="357158" y="1390672"/>
              <a:ext cx="3790968" cy="5181600"/>
              <a:chOff x="357158" y="1390672"/>
              <a:chExt cx="3790968" cy="5181600"/>
            </a:xfrm>
          </p:grpSpPr>
          <p:grpSp>
            <p:nvGrpSpPr>
              <p:cNvPr id="50" name="קבוצה 49"/>
              <p:cNvGrpSpPr/>
              <p:nvPr/>
            </p:nvGrpSpPr>
            <p:grpSpPr>
              <a:xfrm>
                <a:off x="3214678" y="1571612"/>
                <a:ext cx="933448" cy="4857784"/>
                <a:chOff x="3424238" y="1571612"/>
                <a:chExt cx="933448" cy="4857784"/>
              </a:xfrm>
            </p:grpSpPr>
            <p:pic>
              <p:nvPicPr>
                <p:cNvPr id="25" name="תמונה 68" descr="250px-ChessSet.jpg"/>
                <p:cNvPicPr>
                  <a:picLocks noChangeAspect="1"/>
                </p:cNvPicPr>
                <p:nvPr/>
              </p:nvPicPr>
              <p:blipFill>
                <a:blip r:embed="rId9" cstate="print"/>
                <a:srcRect/>
                <a:stretch>
                  <a:fillRect/>
                </a:stretch>
              </p:blipFill>
              <p:spPr bwMode="auto">
                <a:xfrm>
                  <a:off x="3438523" y="5591196"/>
                  <a:ext cx="919163" cy="838200"/>
                </a:xfrm>
                <a:prstGeom prst="rect">
                  <a:avLst/>
                </a:prstGeom>
                <a:noFill/>
                <a:ln w="9525">
                  <a:noFill/>
                  <a:miter lim="800000"/>
                  <a:headEnd/>
                  <a:tailEnd/>
                </a:ln>
              </p:spPr>
            </p:pic>
            <p:pic>
              <p:nvPicPr>
                <p:cNvPr id="26" name="תמונה 69" descr="monopoly.jpg"/>
                <p:cNvPicPr>
                  <a:picLocks noChangeAspect="1"/>
                </p:cNvPicPr>
                <p:nvPr/>
              </p:nvPicPr>
              <p:blipFill>
                <a:blip r:embed="rId10" cstate="print"/>
                <a:srcRect/>
                <a:stretch>
                  <a:fillRect/>
                </a:stretch>
              </p:blipFill>
              <p:spPr bwMode="auto">
                <a:xfrm>
                  <a:off x="3424238" y="1571612"/>
                  <a:ext cx="790572" cy="1012510"/>
                </a:xfrm>
                <a:prstGeom prst="rect">
                  <a:avLst/>
                </a:prstGeom>
                <a:noFill/>
                <a:ln w="9525">
                  <a:noFill/>
                  <a:miter lim="800000"/>
                  <a:headEnd/>
                  <a:tailEnd/>
                </a:ln>
              </p:spPr>
            </p:pic>
            <p:pic>
              <p:nvPicPr>
                <p:cNvPr id="27" name="תמונה 70" descr="playstation.jpg"/>
                <p:cNvPicPr>
                  <a:picLocks noChangeAspect="1"/>
                </p:cNvPicPr>
                <p:nvPr/>
              </p:nvPicPr>
              <p:blipFill>
                <a:blip r:embed="rId11" cstate="print"/>
                <a:srcRect/>
                <a:stretch>
                  <a:fillRect/>
                </a:stretch>
              </p:blipFill>
              <p:spPr bwMode="auto">
                <a:xfrm>
                  <a:off x="3428992" y="2714620"/>
                  <a:ext cx="928694" cy="1007461"/>
                </a:xfrm>
                <a:prstGeom prst="rect">
                  <a:avLst/>
                </a:prstGeom>
                <a:noFill/>
                <a:ln w="9525">
                  <a:noFill/>
                  <a:miter lim="800000"/>
                  <a:headEnd/>
                  <a:tailEnd/>
                </a:ln>
              </p:spPr>
            </p:pic>
            <p:pic>
              <p:nvPicPr>
                <p:cNvPr id="28" name="תמונה 71" descr="poker_kit_b.jpg"/>
                <p:cNvPicPr>
                  <a:picLocks noChangeAspect="1"/>
                </p:cNvPicPr>
                <p:nvPr/>
              </p:nvPicPr>
              <p:blipFill>
                <a:blip r:embed="rId12" cstate="print"/>
                <a:srcRect/>
                <a:stretch>
                  <a:fillRect/>
                </a:stretch>
              </p:blipFill>
              <p:spPr bwMode="auto">
                <a:xfrm>
                  <a:off x="3500430" y="3786190"/>
                  <a:ext cx="857256" cy="857256"/>
                </a:xfrm>
                <a:prstGeom prst="rect">
                  <a:avLst/>
                </a:prstGeom>
                <a:noFill/>
                <a:ln w="9525">
                  <a:noFill/>
                  <a:miter lim="800000"/>
                  <a:headEnd/>
                  <a:tailEnd/>
                </a:ln>
              </p:spPr>
            </p:pic>
            <p:pic>
              <p:nvPicPr>
                <p:cNvPr id="29" name="תמונה 72" descr="קלפים.gif"/>
                <p:cNvPicPr>
                  <a:picLocks noChangeAspect="1"/>
                </p:cNvPicPr>
                <p:nvPr/>
              </p:nvPicPr>
              <p:blipFill>
                <a:blip r:embed="rId13" cstate="print"/>
                <a:srcRect/>
                <a:stretch>
                  <a:fillRect/>
                </a:stretch>
              </p:blipFill>
              <p:spPr bwMode="auto">
                <a:xfrm>
                  <a:off x="3428992" y="4714884"/>
                  <a:ext cx="928694" cy="862010"/>
                </a:xfrm>
                <a:prstGeom prst="rect">
                  <a:avLst/>
                </a:prstGeom>
                <a:noFill/>
                <a:ln w="9525">
                  <a:noFill/>
                  <a:miter lim="800000"/>
                  <a:headEnd/>
                  <a:tailEnd/>
                </a:ln>
              </p:spPr>
            </p:pic>
          </p:grpSp>
          <p:grpSp>
            <p:nvGrpSpPr>
              <p:cNvPr id="52" name="קבוצה 51"/>
              <p:cNvGrpSpPr/>
              <p:nvPr/>
            </p:nvGrpSpPr>
            <p:grpSpPr>
              <a:xfrm>
                <a:off x="1514476" y="1390672"/>
                <a:ext cx="1343012" cy="5181600"/>
                <a:chOff x="1371600" y="1390672"/>
                <a:chExt cx="1343012" cy="5181600"/>
              </a:xfrm>
            </p:grpSpPr>
            <p:sp>
              <p:nvSpPr>
                <p:cNvPr id="4" name="אליפסה 3"/>
                <p:cNvSpPr/>
                <p:nvPr/>
              </p:nvSpPr>
              <p:spPr>
                <a:xfrm>
                  <a:off x="1371600" y="1390672"/>
                  <a:ext cx="1343012" cy="518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defRPr/>
                  </a:pPr>
                  <a:endParaRPr lang="he-IL"/>
                </a:p>
              </p:txBody>
            </p:sp>
            <p:sp>
              <p:nvSpPr>
                <p:cNvPr id="30" name="TextBox 73"/>
                <p:cNvSpPr txBox="1">
                  <a:spLocks noChangeArrowheads="1"/>
                </p:cNvSpPr>
                <p:nvPr/>
              </p:nvSpPr>
              <p:spPr bwMode="auto">
                <a:xfrm>
                  <a:off x="1421566" y="2130419"/>
                  <a:ext cx="1222376" cy="427875"/>
                </a:xfrm>
                <a:prstGeom prst="rect">
                  <a:avLst/>
                </a:prstGeom>
                <a:noFill/>
                <a:ln w="9525">
                  <a:noFill/>
                  <a:miter lim="800000"/>
                  <a:headEnd/>
                  <a:tailEnd/>
                </a:ln>
              </p:spPr>
              <p:txBody>
                <a:bodyPr wrap="square">
                  <a:spAutoFit/>
                </a:bodyPr>
                <a:lstStyle/>
                <a:p>
                  <a:pPr algn="ctr" rtl="0"/>
                  <a:r>
                    <a:rPr lang="en-US" sz="1700" b="1" dirty="0" smtClean="0"/>
                    <a:t>Best seller</a:t>
                  </a:r>
                  <a:endParaRPr lang="he-IL" sz="1700" b="1" dirty="0"/>
                </a:p>
              </p:txBody>
            </p:sp>
            <p:sp>
              <p:nvSpPr>
                <p:cNvPr id="31" name="TextBox 74"/>
                <p:cNvSpPr txBox="1">
                  <a:spLocks noChangeArrowheads="1"/>
                </p:cNvSpPr>
                <p:nvPr/>
              </p:nvSpPr>
              <p:spPr bwMode="auto">
                <a:xfrm>
                  <a:off x="1514460" y="3630616"/>
                  <a:ext cx="914400" cy="427875"/>
                </a:xfrm>
                <a:prstGeom prst="rect">
                  <a:avLst/>
                </a:prstGeom>
                <a:noFill/>
                <a:ln w="9525">
                  <a:noFill/>
                  <a:miter lim="800000"/>
                  <a:headEnd/>
                  <a:tailEnd/>
                </a:ln>
              </p:spPr>
              <p:txBody>
                <a:bodyPr>
                  <a:spAutoFit/>
                </a:bodyPr>
                <a:lstStyle/>
                <a:p>
                  <a:pPr algn="ctr" rtl="0"/>
                  <a:r>
                    <a:rPr lang="en-US" sz="1700" b="1" dirty="0"/>
                    <a:t>Trendy</a:t>
                  </a:r>
                  <a:endParaRPr lang="he-IL" sz="1700" b="1" dirty="0"/>
                </a:p>
              </p:txBody>
            </p:sp>
            <p:sp>
              <p:nvSpPr>
                <p:cNvPr id="32" name="TextBox 75"/>
                <p:cNvSpPr txBox="1">
                  <a:spLocks noChangeArrowheads="1"/>
                </p:cNvSpPr>
                <p:nvPr/>
              </p:nvSpPr>
              <p:spPr bwMode="auto">
                <a:xfrm>
                  <a:off x="1500174" y="5257799"/>
                  <a:ext cx="1143000" cy="427875"/>
                </a:xfrm>
                <a:prstGeom prst="rect">
                  <a:avLst/>
                </a:prstGeom>
                <a:noFill/>
                <a:ln w="9525">
                  <a:noFill/>
                  <a:miter lim="800000"/>
                  <a:headEnd/>
                  <a:tailEnd/>
                </a:ln>
              </p:spPr>
              <p:txBody>
                <a:bodyPr>
                  <a:spAutoFit/>
                </a:bodyPr>
                <a:lstStyle/>
                <a:p>
                  <a:pPr algn="ctr" rtl="0"/>
                  <a:r>
                    <a:rPr lang="en-US" sz="1700" b="1" dirty="0" smtClean="0"/>
                    <a:t>Classic</a:t>
                  </a:r>
                  <a:endParaRPr lang="he-IL" sz="1700" b="1" dirty="0"/>
                </a:p>
              </p:txBody>
            </p:sp>
          </p:grpSp>
          <p:grpSp>
            <p:nvGrpSpPr>
              <p:cNvPr id="49" name="קבוצה 48"/>
              <p:cNvGrpSpPr/>
              <p:nvPr/>
            </p:nvGrpSpPr>
            <p:grpSpPr>
              <a:xfrm>
                <a:off x="357158" y="1571612"/>
                <a:ext cx="857256" cy="4857784"/>
                <a:chOff x="357158" y="1571612"/>
                <a:chExt cx="857256" cy="4857784"/>
              </a:xfrm>
            </p:grpSpPr>
            <p:pic>
              <p:nvPicPr>
                <p:cNvPr id="33" name="תמונה 76" descr="250px-Michelle_Obama_official_portrait_headshot.jpg"/>
                <p:cNvPicPr>
                  <a:picLocks noChangeAspect="1"/>
                </p:cNvPicPr>
                <p:nvPr/>
              </p:nvPicPr>
              <p:blipFill>
                <a:blip r:embed="rId14" cstate="print"/>
                <a:srcRect/>
                <a:stretch>
                  <a:fillRect/>
                </a:stretch>
              </p:blipFill>
              <p:spPr bwMode="auto">
                <a:xfrm>
                  <a:off x="357158" y="5429264"/>
                  <a:ext cx="809624" cy="1000132"/>
                </a:xfrm>
                <a:prstGeom prst="rect">
                  <a:avLst/>
                </a:prstGeom>
                <a:noFill/>
                <a:ln w="9525">
                  <a:noFill/>
                  <a:miter lim="800000"/>
                  <a:headEnd/>
                  <a:tailEnd/>
                </a:ln>
              </p:spPr>
            </p:pic>
            <p:pic>
              <p:nvPicPr>
                <p:cNvPr id="34" name="תמונה 77" descr="Arnold%20Schwarzenegger_b.jpg"/>
                <p:cNvPicPr>
                  <a:picLocks noChangeAspect="1"/>
                </p:cNvPicPr>
                <p:nvPr/>
              </p:nvPicPr>
              <p:blipFill>
                <a:blip r:embed="rId15" cstate="print"/>
                <a:srcRect/>
                <a:stretch>
                  <a:fillRect/>
                </a:stretch>
              </p:blipFill>
              <p:spPr bwMode="auto">
                <a:xfrm>
                  <a:off x="357158" y="4143380"/>
                  <a:ext cx="808037" cy="1000132"/>
                </a:xfrm>
                <a:prstGeom prst="rect">
                  <a:avLst/>
                </a:prstGeom>
                <a:noFill/>
                <a:ln w="9525">
                  <a:noFill/>
                  <a:miter lim="800000"/>
                  <a:headEnd/>
                  <a:tailEnd/>
                </a:ln>
              </p:spPr>
            </p:pic>
            <p:pic>
              <p:nvPicPr>
                <p:cNvPr id="35" name="תמונה 78" descr="jastin biber.jpg"/>
                <p:cNvPicPr>
                  <a:picLocks noChangeAspect="1"/>
                </p:cNvPicPr>
                <p:nvPr/>
              </p:nvPicPr>
              <p:blipFill>
                <a:blip r:embed="rId16" cstate="print"/>
                <a:srcRect/>
                <a:stretch>
                  <a:fillRect/>
                </a:stretch>
              </p:blipFill>
              <p:spPr bwMode="auto">
                <a:xfrm>
                  <a:off x="357158" y="1571612"/>
                  <a:ext cx="857256" cy="1009640"/>
                </a:xfrm>
                <a:prstGeom prst="rect">
                  <a:avLst/>
                </a:prstGeom>
                <a:noFill/>
                <a:ln w="9525">
                  <a:noFill/>
                  <a:miter lim="800000"/>
                  <a:headEnd/>
                  <a:tailEnd/>
                </a:ln>
              </p:spPr>
            </p:pic>
            <p:pic>
              <p:nvPicPr>
                <p:cNvPr id="36" name="תמונה 79" descr="OPRAH4.jpg"/>
                <p:cNvPicPr>
                  <a:picLocks noChangeAspect="1"/>
                </p:cNvPicPr>
                <p:nvPr/>
              </p:nvPicPr>
              <p:blipFill>
                <a:blip r:embed="rId17" cstate="print"/>
                <a:srcRect/>
                <a:stretch>
                  <a:fillRect/>
                </a:stretch>
              </p:blipFill>
              <p:spPr bwMode="auto">
                <a:xfrm>
                  <a:off x="357158" y="2857496"/>
                  <a:ext cx="833438" cy="1000132"/>
                </a:xfrm>
                <a:prstGeom prst="rect">
                  <a:avLst/>
                </a:prstGeom>
                <a:noFill/>
                <a:ln w="9525">
                  <a:noFill/>
                  <a:miter lim="800000"/>
                  <a:headEnd/>
                  <a:tailEnd/>
                </a:ln>
              </p:spPr>
            </p:pic>
          </p:grpSp>
        </p:grpSp>
        <p:cxnSp>
          <p:nvCxnSpPr>
            <p:cNvPr id="37" name="מחבר ישר 36"/>
            <p:cNvCxnSpPr>
              <a:stCxn id="36" idx="3"/>
            </p:cNvCxnSpPr>
            <p:nvPr/>
          </p:nvCxnSpPr>
          <p:spPr>
            <a:xfrm>
              <a:off x="1190596" y="3357562"/>
              <a:ext cx="523884" cy="35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מחבר ישר 37"/>
            <p:cNvCxnSpPr/>
            <p:nvPr/>
          </p:nvCxnSpPr>
          <p:spPr>
            <a:xfrm rot="10800000">
              <a:off x="2500298" y="3786190"/>
              <a:ext cx="714380" cy="3571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מחבר ישר 38"/>
            <p:cNvCxnSpPr>
              <a:stCxn id="29" idx="1"/>
            </p:cNvCxnSpPr>
            <p:nvPr/>
          </p:nvCxnSpPr>
          <p:spPr>
            <a:xfrm rot="10800000" flipV="1">
              <a:off x="2667000" y="5145888"/>
              <a:ext cx="552432" cy="2643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מחבר ישר 39"/>
            <p:cNvCxnSpPr>
              <a:endCxn id="30" idx="3"/>
            </p:cNvCxnSpPr>
            <p:nvPr/>
          </p:nvCxnSpPr>
          <p:spPr>
            <a:xfrm flipH="1" flipV="1">
              <a:off x="2786817" y="2344357"/>
              <a:ext cx="519114" cy="7766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מחבר ישר 40"/>
            <p:cNvCxnSpPr/>
            <p:nvPr/>
          </p:nvCxnSpPr>
          <p:spPr>
            <a:xfrm rot="10800000" flipV="1">
              <a:off x="2500298" y="3286124"/>
              <a:ext cx="857256" cy="5000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מחבר ישר 41"/>
            <p:cNvCxnSpPr>
              <a:endCxn id="30" idx="3"/>
            </p:cNvCxnSpPr>
            <p:nvPr/>
          </p:nvCxnSpPr>
          <p:spPr>
            <a:xfrm flipH="1">
              <a:off x="2786817" y="1904993"/>
              <a:ext cx="366711" cy="4393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מחבר ישר 42"/>
            <p:cNvCxnSpPr>
              <a:stCxn id="25" idx="1"/>
            </p:cNvCxnSpPr>
            <p:nvPr/>
          </p:nvCxnSpPr>
          <p:spPr>
            <a:xfrm rot="10800000">
              <a:off x="2667001" y="5486400"/>
              <a:ext cx="561963" cy="5238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מחבר ישר 43"/>
            <p:cNvCxnSpPr>
              <a:endCxn id="30" idx="1"/>
            </p:cNvCxnSpPr>
            <p:nvPr/>
          </p:nvCxnSpPr>
          <p:spPr>
            <a:xfrm>
              <a:off x="1096128" y="2206618"/>
              <a:ext cx="468313" cy="137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מחבר ישר 44"/>
            <p:cNvCxnSpPr/>
            <p:nvPr/>
          </p:nvCxnSpPr>
          <p:spPr>
            <a:xfrm rot="16200000" flipH="1">
              <a:off x="857224" y="2643182"/>
              <a:ext cx="1357322" cy="6429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מחבר ישר 45"/>
            <p:cNvCxnSpPr>
              <a:stCxn id="33" idx="3"/>
            </p:cNvCxnSpPr>
            <p:nvPr/>
          </p:nvCxnSpPr>
          <p:spPr>
            <a:xfrm flipV="1">
              <a:off x="1166782" y="5576902"/>
              <a:ext cx="630244" cy="3524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מחבר ישר 46"/>
            <p:cNvCxnSpPr/>
            <p:nvPr/>
          </p:nvCxnSpPr>
          <p:spPr>
            <a:xfrm>
              <a:off x="1214414" y="4786322"/>
              <a:ext cx="620736" cy="4937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מחבר ישר 47"/>
            <p:cNvCxnSpPr>
              <a:stCxn id="34" idx="3"/>
            </p:cNvCxnSpPr>
            <p:nvPr/>
          </p:nvCxnSpPr>
          <p:spPr>
            <a:xfrm flipV="1">
              <a:off x="1165195" y="3857628"/>
              <a:ext cx="549285" cy="785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6" name="קבוצה 75"/>
            <p:cNvGrpSpPr/>
            <p:nvPr/>
          </p:nvGrpSpPr>
          <p:grpSpPr>
            <a:xfrm>
              <a:off x="6000760" y="1390672"/>
              <a:ext cx="1343012" cy="5181600"/>
              <a:chOff x="1371600" y="1390672"/>
              <a:chExt cx="1343012" cy="5181600"/>
            </a:xfrm>
          </p:grpSpPr>
          <p:sp>
            <p:nvSpPr>
              <p:cNvPr id="77" name="אליפסה 76"/>
              <p:cNvSpPr/>
              <p:nvPr/>
            </p:nvSpPr>
            <p:spPr>
              <a:xfrm>
                <a:off x="1371600" y="1390672"/>
                <a:ext cx="1343012" cy="5181600"/>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defRPr/>
                </a:pPr>
                <a:endParaRPr lang="he-IL"/>
              </a:p>
            </p:txBody>
          </p:sp>
          <p:sp>
            <p:nvSpPr>
              <p:cNvPr id="78" name="TextBox 73"/>
              <p:cNvSpPr txBox="1">
                <a:spLocks noChangeArrowheads="1"/>
              </p:cNvSpPr>
              <p:nvPr/>
            </p:nvSpPr>
            <p:spPr bwMode="auto">
              <a:xfrm>
                <a:off x="1462593" y="2169081"/>
                <a:ext cx="1200137" cy="427875"/>
              </a:xfrm>
              <a:prstGeom prst="rect">
                <a:avLst/>
              </a:prstGeom>
              <a:noFill/>
              <a:ln w="9525">
                <a:noFill/>
                <a:miter lim="800000"/>
                <a:headEnd/>
                <a:tailEnd/>
              </a:ln>
            </p:spPr>
            <p:txBody>
              <a:bodyPr wrap="square">
                <a:spAutoFit/>
              </a:bodyPr>
              <a:lstStyle/>
              <a:p>
                <a:pPr algn="ctr" rtl="0"/>
                <a:r>
                  <a:rPr lang="en-US" sz="1700" b="1" dirty="0" smtClean="0"/>
                  <a:t>Best seller</a:t>
                </a:r>
                <a:endParaRPr lang="he-IL" sz="1700" b="1" dirty="0"/>
              </a:p>
            </p:txBody>
          </p:sp>
          <p:sp>
            <p:nvSpPr>
              <p:cNvPr id="79" name="TextBox 74"/>
              <p:cNvSpPr txBox="1">
                <a:spLocks noChangeArrowheads="1"/>
              </p:cNvSpPr>
              <p:nvPr/>
            </p:nvSpPr>
            <p:spPr bwMode="auto">
              <a:xfrm>
                <a:off x="1514460" y="3630616"/>
                <a:ext cx="914400" cy="427875"/>
              </a:xfrm>
              <a:prstGeom prst="rect">
                <a:avLst/>
              </a:prstGeom>
              <a:noFill/>
              <a:ln w="9525">
                <a:noFill/>
                <a:miter lim="800000"/>
                <a:headEnd/>
                <a:tailEnd/>
              </a:ln>
            </p:spPr>
            <p:txBody>
              <a:bodyPr>
                <a:spAutoFit/>
              </a:bodyPr>
              <a:lstStyle/>
              <a:p>
                <a:pPr algn="ctr" rtl="0"/>
                <a:r>
                  <a:rPr lang="en-US" sz="1700" b="1" dirty="0"/>
                  <a:t>Trendy</a:t>
                </a:r>
                <a:endParaRPr lang="he-IL" sz="1700" b="1" dirty="0"/>
              </a:p>
            </p:txBody>
          </p:sp>
          <p:sp>
            <p:nvSpPr>
              <p:cNvPr id="80" name="TextBox 75"/>
              <p:cNvSpPr txBox="1">
                <a:spLocks noChangeArrowheads="1"/>
              </p:cNvSpPr>
              <p:nvPr/>
            </p:nvSpPr>
            <p:spPr bwMode="auto">
              <a:xfrm>
                <a:off x="1500174" y="5257799"/>
                <a:ext cx="1143000" cy="427875"/>
              </a:xfrm>
              <a:prstGeom prst="rect">
                <a:avLst/>
              </a:prstGeom>
              <a:noFill/>
              <a:ln w="9525">
                <a:noFill/>
                <a:miter lim="800000"/>
                <a:headEnd/>
                <a:tailEnd/>
              </a:ln>
            </p:spPr>
            <p:txBody>
              <a:bodyPr>
                <a:spAutoFit/>
              </a:bodyPr>
              <a:lstStyle/>
              <a:p>
                <a:pPr algn="ctr" rtl="0"/>
                <a:r>
                  <a:rPr lang="en-US" sz="1700" b="1" dirty="0" smtClean="0"/>
                  <a:t>Classic</a:t>
                </a:r>
                <a:endParaRPr lang="he-IL" sz="1700" b="1" dirty="0"/>
              </a:p>
            </p:txBody>
          </p:sp>
        </p:grpSp>
      </p:grpSp>
      <p:cxnSp>
        <p:nvCxnSpPr>
          <p:cNvPr id="57" name="מחבר ישר 43"/>
          <p:cNvCxnSpPr/>
          <p:nvPr/>
        </p:nvCxnSpPr>
        <p:spPr>
          <a:xfrm>
            <a:off x="5425159" y="2852936"/>
            <a:ext cx="446918" cy="892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מחבר ישר 44"/>
          <p:cNvCxnSpPr/>
          <p:nvPr/>
        </p:nvCxnSpPr>
        <p:spPr>
          <a:xfrm rot="16200000" flipH="1">
            <a:off x="5215987" y="3173207"/>
            <a:ext cx="1122793" cy="61356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מחבר ישר 36"/>
          <p:cNvCxnSpPr>
            <a:endCxn id="79" idx="1"/>
          </p:cNvCxnSpPr>
          <p:nvPr/>
        </p:nvCxnSpPr>
        <p:spPr>
          <a:xfrm>
            <a:off x="5425159" y="3986230"/>
            <a:ext cx="420474" cy="1867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מחבר ישר 37"/>
          <p:cNvCxnSpPr/>
          <p:nvPr/>
        </p:nvCxnSpPr>
        <p:spPr>
          <a:xfrm rot="10800000">
            <a:off x="6760068" y="4193060"/>
            <a:ext cx="681743" cy="2954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מחבר ישר 38"/>
          <p:cNvCxnSpPr/>
          <p:nvPr/>
        </p:nvCxnSpPr>
        <p:spPr>
          <a:xfrm flipH="1">
            <a:off x="6718258" y="4952038"/>
            <a:ext cx="559050" cy="476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מחבר ישר 40"/>
          <p:cNvCxnSpPr/>
          <p:nvPr/>
        </p:nvCxnSpPr>
        <p:spPr>
          <a:xfrm rot="10800000" flipV="1">
            <a:off x="6760068" y="3779400"/>
            <a:ext cx="818092" cy="4136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מחבר ישר 42"/>
          <p:cNvCxnSpPr/>
          <p:nvPr/>
        </p:nvCxnSpPr>
        <p:spPr>
          <a:xfrm flipH="1" flipV="1">
            <a:off x="6718258" y="5674358"/>
            <a:ext cx="737187" cy="358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מחבר ישר 45"/>
          <p:cNvCxnSpPr/>
          <p:nvPr/>
        </p:nvCxnSpPr>
        <p:spPr>
          <a:xfrm flipV="1">
            <a:off x="5487474" y="5674358"/>
            <a:ext cx="601451" cy="2915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מחבר ישר 46"/>
          <p:cNvCxnSpPr/>
          <p:nvPr/>
        </p:nvCxnSpPr>
        <p:spPr>
          <a:xfrm>
            <a:off x="5470599" y="4340796"/>
            <a:ext cx="654708" cy="10879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683568" y="1556792"/>
            <a:ext cx="2670587" cy="369332"/>
          </a:xfrm>
          <a:prstGeom prst="rect">
            <a:avLst/>
          </a:prstGeom>
          <a:noFill/>
        </p:spPr>
        <p:txBody>
          <a:bodyPr wrap="square" rtlCol="0">
            <a:spAutoFit/>
          </a:bodyPr>
          <a:lstStyle/>
          <a:p>
            <a:pPr algn="ctr"/>
            <a:r>
              <a:rPr lang="en-US" dirty="0" smtClean="0"/>
              <a:t>Games</a:t>
            </a:r>
            <a:endParaRPr lang="en-US" dirty="0"/>
          </a:p>
        </p:txBody>
      </p:sp>
      <p:sp>
        <p:nvSpPr>
          <p:cNvPr id="69" name="TextBox 68"/>
          <p:cNvSpPr txBox="1"/>
          <p:nvPr/>
        </p:nvSpPr>
        <p:spPr>
          <a:xfrm>
            <a:off x="5069765" y="1571306"/>
            <a:ext cx="2670587" cy="369332"/>
          </a:xfrm>
          <a:prstGeom prst="rect">
            <a:avLst/>
          </a:prstGeom>
          <a:noFill/>
        </p:spPr>
        <p:txBody>
          <a:bodyPr wrap="square" rtlCol="0">
            <a:spAutoFit/>
          </a:bodyPr>
          <a:lstStyle/>
          <a:p>
            <a:pPr algn="ctr"/>
            <a:r>
              <a:rPr lang="en-US" dirty="0" smtClean="0"/>
              <a:t>Music</a:t>
            </a:r>
            <a:endParaRPr lang="en-US" dirty="0"/>
          </a:p>
        </p:txBody>
      </p:sp>
      <p:cxnSp>
        <p:nvCxnSpPr>
          <p:cNvPr id="70" name="מחבר ישר 39"/>
          <p:cNvCxnSpPr>
            <a:endCxn id="78" idx="3"/>
          </p:cNvCxnSpPr>
          <p:nvPr/>
        </p:nvCxnSpPr>
        <p:spPr>
          <a:xfrm flipH="1" flipV="1">
            <a:off x="6941444" y="2963997"/>
            <a:ext cx="453696" cy="8570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rot="16200000" flipH="1">
            <a:off x="1859694" y="4041068"/>
            <a:ext cx="4752528" cy="72008"/>
          </a:xfrm>
          <a:prstGeom prst="line">
            <a:avLst/>
          </a:prstGeom>
          <a:ln>
            <a:prstDash val="sysDash"/>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62201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Impact of RecSys</a:t>
            </a:r>
            <a:endParaRPr lang="en-US" dirty="0"/>
          </a:p>
        </p:txBody>
      </p:sp>
      <p:sp>
        <p:nvSpPr>
          <p:cNvPr id="3" name="Content Placeholder 2"/>
          <p:cNvSpPr>
            <a:spLocks noGrp="1"/>
          </p:cNvSpPr>
          <p:nvPr>
            <p:ph idx="1"/>
          </p:nvPr>
        </p:nvSpPr>
        <p:spPr/>
        <p:txBody>
          <a:bodyPr>
            <a:normAutofit fontScale="85000" lnSpcReduction="10000"/>
          </a:bodyPr>
          <a:lstStyle/>
          <a:p>
            <a:pPr algn="l" rtl="0"/>
            <a:r>
              <a:rPr lang="en-US" dirty="0"/>
              <a:t>35% of the purchases on </a:t>
            </a:r>
            <a:r>
              <a:rPr lang="en-US" dirty="0">
                <a:solidFill>
                  <a:srgbClr val="00B050"/>
                </a:solidFill>
              </a:rPr>
              <a:t>Amazon</a:t>
            </a:r>
            <a:r>
              <a:rPr lang="en-US" dirty="0"/>
              <a:t> are the result of their recommender system, according to </a:t>
            </a:r>
            <a:r>
              <a:rPr lang="en-US" b="1" dirty="0">
                <a:hlinkClick r:id="rId2"/>
              </a:rPr>
              <a:t>McKinsey</a:t>
            </a:r>
            <a:r>
              <a:rPr lang="en-US" dirty="0"/>
              <a:t>.</a:t>
            </a:r>
          </a:p>
          <a:p>
            <a:pPr algn="l" rtl="0"/>
            <a:r>
              <a:rPr lang="en-US" dirty="0"/>
              <a:t>During the Chinese global shopping festival of November 11, 2016, </a:t>
            </a:r>
            <a:r>
              <a:rPr lang="en-US" dirty="0">
                <a:solidFill>
                  <a:srgbClr val="00B050"/>
                </a:solidFill>
              </a:rPr>
              <a:t>Alibaba</a:t>
            </a:r>
            <a:r>
              <a:rPr lang="en-US" dirty="0"/>
              <a:t> achieved growth of up to 20% of their conversion rate using personalized landing pages, according to </a:t>
            </a:r>
            <a:r>
              <a:rPr lang="en-US" b="1" dirty="0" err="1">
                <a:hlinkClick r:id="rId3"/>
              </a:rPr>
              <a:t>Alizila</a:t>
            </a:r>
            <a:r>
              <a:rPr lang="en-US" dirty="0"/>
              <a:t>.</a:t>
            </a:r>
          </a:p>
          <a:p>
            <a:pPr algn="l" rtl="0"/>
            <a:r>
              <a:rPr lang="en-US" dirty="0"/>
              <a:t>Recommendations are responsible for 70% of the time people spend watching videos on </a:t>
            </a:r>
            <a:r>
              <a:rPr lang="en-US" b="1" dirty="0">
                <a:solidFill>
                  <a:srgbClr val="00B050"/>
                </a:solidFill>
                <a:hlinkClick r:id="rId4"/>
              </a:rPr>
              <a:t>YouTube</a:t>
            </a:r>
            <a:r>
              <a:rPr lang="en-US" dirty="0"/>
              <a:t>.</a:t>
            </a:r>
          </a:p>
          <a:p>
            <a:pPr algn="l" rtl="0"/>
            <a:r>
              <a:rPr lang="en-US" dirty="0"/>
              <a:t>75% of what people are watching on </a:t>
            </a:r>
            <a:r>
              <a:rPr lang="en-US" dirty="0">
                <a:solidFill>
                  <a:srgbClr val="00B050"/>
                </a:solidFill>
              </a:rPr>
              <a:t>Netflix </a:t>
            </a:r>
            <a:r>
              <a:rPr lang="en-US" dirty="0"/>
              <a:t>comes from recommendations, according to </a:t>
            </a:r>
            <a:r>
              <a:rPr lang="en-US" b="1" dirty="0">
                <a:hlinkClick r:id="rId2"/>
              </a:rPr>
              <a:t>McKinsey</a:t>
            </a:r>
            <a:endParaRPr lang="en-US" dirty="0"/>
          </a:p>
          <a:p>
            <a:pPr algn="l" rtl="0"/>
            <a:endParaRPr lang="en-US" dirty="0"/>
          </a:p>
        </p:txBody>
      </p:sp>
      <p:sp>
        <p:nvSpPr>
          <p:cNvPr id="4" name="TextBox 3"/>
          <p:cNvSpPr txBox="1"/>
          <p:nvPr/>
        </p:nvSpPr>
        <p:spPr>
          <a:xfrm>
            <a:off x="1115616" y="6429788"/>
            <a:ext cx="7283152" cy="369332"/>
          </a:xfrm>
          <a:prstGeom prst="rect">
            <a:avLst/>
          </a:prstGeom>
          <a:noFill/>
        </p:spPr>
        <p:txBody>
          <a:bodyPr wrap="square" rtlCol="0">
            <a:spAutoFit/>
          </a:bodyPr>
          <a:lstStyle/>
          <a:p>
            <a:pPr algn="l" rtl="0"/>
            <a:r>
              <a:rPr lang="en-US" dirty="0"/>
              <a:t>https://tryolabs.com/blog/introduction-to-recommender-systems/</a:t>
            </a:r>
          </a:p>
        </p:txBody>
      </p:sp>
    </p:spTree>
    <p:extLst>
      <p:ext uri="{BB962C8B-B14F-4D97-AF65-F5344CB8AC3E}">
        <p14:creationId xmlns:p14="http://schemas.microsoft.com/office/powerpoint/2010/main" val="18253974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טבלה 3"/>
          <p:cNvGraphicFramePr>
            <a:graphicFrameLocks noGrp="1"/>
          </p:cNvGraphicFramePr>
          <p:nvPr>
            <p:extLst>
              <p:ext uri="{D42A27DB-BD31-4B8C-83A1-F6EECF244321}">
                <p14:modId xmlns:p14="http://schemas.microsoft.com/office/powerpoint/2010/main" val="793798937"/>
              </p:ext>
            </p:extLst>
          </p:nvPr>
        </p:nvGraphicFramePr>
        <p:xfrm>
          <a:off x="3995934" y="4365104"/>
          <a:ext cx="1810638" cy="2194560"/>
        </p:xfrm>
        <a:graphic>
          <a:graphicData uri="http://schemas.openxmlformats.org/drawingml/2006/table">
            <a:tbl>
              <a:tblPr rtl="1" firstRow="1" bandRow="1">
                <a:tableStyleId>{00A15C55-8517-42AA-B614-E9B94910E393}</a:tableStyleId>
              </a:tblPr>
              <a:tblGrid>
                <a:gridCol w="301773"/>
                <a:gridCol w="301773"/>
                <a:gridCol w="301773"/>
                <a:gridCol w="301773"/>
                <a:gridCol w="301773"/>
                <a:gridCol w="301773"/>
              </a:tblGrid>
              <a:tr h="265740">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a</a:t>
                      </a:r>
                      <a:endParaRPr lang="he-IL" sz="1200" dirty="0">
                        <a:solidFill>
                          <a:schemeClr val="tx1"/>
                        </a:solidFill>
                      </a:endParaRPr>
                    </a:p>
                  </a:txBody>
                  <a:tcPr/>
                </a:tc>
                <a:tc>
                  <a:txBody>
                    <a:bodyPr/>
                    <a:lstStyle/>
                    <a:p>
                      <a:pPr rtl="1"/>
                      <a:endParaRPr lang="he-IL" sz="1200" dirty="0">
                        <a:solidFill>
                          <a:schemeClr val="tx1"/>
                        </a:solidFill>
                      </a:endParaRPr>
                    </a:p>
                  </a:txBody>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a:t>
                      </a:r>
                      <a:endParaRPr lang="he-IL" sz="1200" dirty="0"/>
                    </a:p>
                  </a:txBody>
                  <a:tcPr/>
                </a:tc>
                <a:tc>
                  <a:txBody>
                    <a:bodyPr/>
                    <a:lstStyle/>
                    <a:p>
                      <a:pPr rtl="1"/>
                      <a:r>
                        <a:rPr lang="en-US" sz="1200" baseline="0" dirty="0" smtClean="0"/>
                        <a:t>1</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t>2</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t>3</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4</a:t>
                      </a:r>
                      <a:endParaRPr lang="he-IL" sz="1200" baseline="0" dirty="0">
                        <a:solidFill>
                          <a:schemeClr val="tx1"/>
                        </a:solidFill>
                      </a:endParaRPr>
                    </a:p>
                  </a:txBody>
                  <a:tcPr>
                    <a:solidFill>
                      <a:schemeClr val="accent4"/>
                    </a:solidFill>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5</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6</a:t>
                      </a:r>
                      <a:endParaRPr lang="he-IL" sz="1200" dirty="0">
                        <a:solidFill>
                          <a:schemeClr val="tx1"/>
                        </a:solidFill>
                      </a:endParaRPr>
                    </a:p>
                  </a:txBody>
                  <a:tcPr>
                    <a:solidFill>
                      <a:schemeClr val="accent4"/>
                    </a:solidFill>
                  </a:tcPr>
                </a:tc>
              </a:tr>
              <a:tr h="265740">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solidFill>
                            <a:schemeClr val="tx1"/>
                          </a:solidFill>
                        </a:rPr>
                        <a:t>7</a:t>
                      </a:r>
                      <a:endParaRPr lang="he-IL" sz="1200" dirty="0">
                        <a:solidFill>
                          <a:schemeClr val="tx1"/>
                        </a:solidFill>
                      </a:endParaRPr>
                    </a:p>
                  </a:txBody>
                  <a:tcPr>
                    <a:solidFill>
                      <a:schemeClr val="accent4"/>
                    </a:solidFill>
                  </a:tcPr>
                </a:tc>
              </a:tr>
            </a:tbl>
          </a:graphicData>
        </a:graphic>
      </p:graphicFrame>
      <p:pic>
        <p:nvPicPr>
          <p:cNvPr id="23" name="תמונה 78" descr="jastin biber.jpg"/>
          <p:cNvPicPr>
            <a:picLocks noChangeAspect="1"/>
          </p:cNvPicPr>
          <p:nvPr/>
        </p:nvPicPr>
        <p:blipFill>
          <a:blip r:embed="rId2" cstate="print"/>
          <a:srcRect/>
          <a:stretch>
            <a:fillRect/>
          </a:stretch>
        </p:blipFill>
        <p:spPr bwMode="auto">
          <a:xfrm>
            <a:off x="1262276" y="849160"/>
            <a:ext cx="914400" cy="1219200"/>
          </a:xfrm>
          <a:prstGeom prst="rect">
            <a:avLst/>
          </a:prstGeom>
          <a:noFill/>
          <a:ln w="9525">
            <a:noFill/>
            <a:miter lim="800000"/>
            <a:headEnd/>
            <a:tailEnd/>
          </a:ln>
        </p:spPr>
      </p:pic>
      <p:cxnSp>
        <p:nvCxnSpPr>
          <p:cNvPr id="24" name="מחבר חץ ישר 31"/>
          <p:cNvCxnSpPr/>
          <p:nvPr/>
        </p:nvCxnSpPr>
        <p:spPr>
          <a:xfrm>
            <a:off x="2235523" y="1854117"/>
            <a:ext cx="666749" cy="3514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272" y="1961635"/>
            <a:ext cx="4406032" cy="248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16200000">
            <a:off x="1859514" y="3445642"/>
            <a:ext cx="1152128" cy="400110"/>
          </a:xfrm>
          <a:prstGeom prst="rect">
            <a:avLst/>
          </a:prstGeom>
          <a:noFill/>
        </p:spPr>
        <p:txBody>
          <a:bodyPr wrap="square" rtlCol="0">
            <a:spAutoFit/>
          </a:bodyPr>
          <a:lstStyle/>
          <a:p>
            <a:r>
              <a:rPr lang="en-US" sz="2000" b="1" dirty="0" smtClean="0"/>
              <a:t>Users</a:t>
            </a:r>
            <a:endParaRPr lang="en-US" sz="2000" b="1" dirty="0"/>
          </a:p>
        </p:txBody>
      </p:sp>
      <p:sp>
        <p:nvSpPr>
          <p:cNvPr id="12" name="Left Brace 11"/>
          <p:cNvSpPr/>
          <p:nvPr/>
        </p:nvSpPr>
        <p:spPr>
          <a:xfrm>
            <a:off x="2697188" y="2349553"/>
            <a:ext cx="205084"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5908522" y="4077745"/>
            <a:ext cx="893122" cy="400110"/>
          </a:xfrm>
          <a:prstGeom prst="rect">
            <a:avLst/>
          </a:prstGeom>
          <a:noFill/>
        </p:spPr>
        <p:txBody>
          <a:bodyPr wrap="square" rtlCol="0">
            <a:spAutoFit/>
          </a:bodyPr>
          <a:lstStyle/>
          <a:p>
            <a:r>
              <a:rPr lang="en-US" sz="2000" b="1" dirty="0" smtClean="0"/>
              <a:t>Items</a:t>
            </a:r>
            <a:endParaRPr lang="en-US" sz="2000" b="1" dirty="0"/>
          </a:p>
        </p:txBody>
      </p:sp>
      <p:sp>
        <p:nvSpPr>
          <p:cNvPr id="35" name="Left Brace 34"/>
          <p:cNvSpPr/>
          <p:nvPr/>
        </p:nvSpPr>
        <p:spPr>
          <a:xfrm rot="16200000">
            <a:off x="6236417" y="3202813"/>
            <a:ext cx="166594" cy="1484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מלבן מעוגל 36"/>
          <p:cNvSpPr/>
          <p:nvPr/>
        </p:nvSpPr>
        <p:spPr>
          <a:xfrm rot="16200000">
            <a:off x="5204135" y="3214829"/>
            <a:ext cx="1005751" cy="288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8" name="מחבר חץ ישר 41"/>
          <p:cNvCxnSpPr/>
          <p:nvPr/>
        </p:nvCxnSpPr>
        <p:spPr>
          <a:xfrm rot="5400000">
            <a:off x="5454982" y="2052901"/>
            <a:ext cx="936104"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מלבן מעוגל 34"/>
          <p:cNvSpPr/>
          <p:nvPr/>
        </p:nvSpPr>
        <p:spPr>
          <a:xfrm>
            <a:off x="2805200" y="2268925"/>
            <a:ext cx="1044116" cy="3052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אליפסה 53"/>
          <p:cNvSpPr/>
          <p:nvPr/>
        </p:nvSpPr>
        <p:spPr>
          <a:xfrm>
            <a:off x="4283968" y="458112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אליפסה 26"/>
          <p:cNvSpPr/>
          <p:nvPr/>
        </p:nvSpPr>
        <p:spPr>
          <a:xfrm>
            <a:off x="4719051" y="288699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0" name="מחבר חץ ישר 55"/>
          <p:cNvCxnSpPr/>
          <p:nvPr/>
        </p:nvCxnSpPr>
        <p:spPr>
          <a:xfrm flipH="1">
            <a:off x="4553545" y="3203335"/>
            <a:ext cx="256208" cy="13653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91880" y="6516052"/>
            <a:ext cx="2736304" cy="369332"/>
          </a:xfrm>
          <a:prstGeom prst="rect">
            <a:avLst/>
          </a:prstGeom>
          <a:noFill/>
        </p:spPr>
        <p:txBody>
          <a:bodyPr wrap="square" rtlCol="1">
            <a:spAutoFit/>
          </a:bodyPr>
          <a:lstStyle/>
          <a:p>
            <a:pPr algn="ctr"/>
            <a:r>
              <a:rPr lang="en-US" dirty="0" smtClean="0"/>
              <a:t>Rating Matrix</a:t>
            </a:r>
            <a:endParaRPr lang="he-IL" dirty="0"/>
          </a:p>
        </p:txBody>
      </p:sp>
      <p:pic>
        <p:nvPicPr>
          <p:cNvPr id="22" name="תמונה 69" descr="monopoly.jpg"/>
          <p:cNvPicPr>
            <a:picLocks noChangeAspect="1"/>
          </p:cNvPicPr>
          <p:nvPr/>
        </p:nvPicPr>
        <p:blipFill>
          <a:blip r:embed="rId4" cstate="print"/>
          <a:srcRect/>
          <a:stretch>
            <a:fillRect/>
          </a:stretch>
        </p:blipFill>
        <p:spPr bwMode="auto">
          <a:xfrm>
            <a:off x="5886816" y="963313"/>
            <a:ext cx="754454" cy="837560"/>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1" name="Content Placeholder 2"/>
              <p:cNvSpPr>
                <a:spLocks noGrp="1"/>
              </p:cNvSpPr>
              <p:nvPr>
                <p:ph idx="1"/>
              </p:nvPr>
            </p:nvSpPr>
            <p:spPr>
              <a:xfrm>
                <a:off x="72008" y="89440"/>
                <a:ext cx="9144000" cy="704015"/>
              </a:xfrm>
            </p:spPr>
            <p:txBody>
              <a:bodyPr>
                <a:normAutofit fontScale="92500"/>
              </a:bodyPr>
              <a:lstStyle/>
              <a:p>
                <a:pPr marL="0" indent="0" algn="l"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𝑚</m:t>
                          </m:r>
                          <m:r>
                            <a:rPr lang="en-US" i="1">
                              <a:latin typeface="Cambria Math"/>
                            </a:rPr>
                            <m:t> ×</m:t>
                          </m:r>
                          <m:r>
                            <a:rPr lang="en-US" i="1">
                              <a:latin typeface="Cambria Math"/>
                              <a:ea typeface="Cambria Math"/>
                            </a:rPr>
                            <m:t>𝑛</m:t>
                          </m:r>
                        </m:sub>
                      </m:sSub>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𝑈</m:t>
                          </m:r>
                        </m:e>
                        <m:sub>
                          <m:r>
                            <a:rPr lang="en-US" i="1">
                              <a:latin typeface="Cambria Math"/>
                            </a:rPr>
                            <m:t>𝑚</m:t>
                          </m:r>
                          <m:r>
                            <a:rPr lang="en-US" i="1">
                              <a:latin typeface="Cambria Math"/>
                            </a:rPr>
                            <m:t> ×</m:t>
                          </m:r>
                          <m:r>
                            <a:rPr lang="en-US" i="1">
                              <a:latin typeface="Cambria Math"/>
                              <a:ea typeface="Cambria Math"/>
                            </a:rPr>
                            <m:t>𝑑</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b="0" i="1" smtClean="0">
                              <a:latin typeface="Cambria Math"/>
                              <a:ea typeface="Cambria Math"/>
                            </a:rPr>
                            <m:t>    </m:t>
                          </m:r>
                          <m:r>
                            <a:rPr lang="en-US" b="0" i="1" smtClean="0">
                              <a:latin typeface="Cambria Math"/>
                              <a:ea typeface="Cambria Math"/>
                            </a:rPr>
                            <m:t>𝐵</m:t>
                          </m:r>
                        </m:e>
                        <m:sub>
                          <m:r>
                            <a:rPr lang="en-US" i="1">
                              <a:latin typeface="Cambria Math"/>
                              <a:ea typeface="Cambria Math"/>
                            </a:rPr>
                            <m:t>𝑑</m:t>
                          </m:r>
                          <m:r>
                            <a:rPr lang="en-US" i="1">
                              <a:latin typeface="Cambria Math"/>
                            </a:rPr>
                            <m:t> ×</m:t>
                          </m:r>
                          <m:r>
                            <a:rPr lang="en-US" b="0" i="1" smtClean="0">
                              <a:latin typeface="Cambria Math"/>
                              <a:ea typeface="Cambria Math"/>
                            </a:rPr>
                            <m:t>𝑙</m:t>
                          </m:r>
                        </m:sub>
                      </m:sSub>
                      <m:r>
                        <a:rPr lang="en-US" i="1">
                          <a:latin typeface="Cambria Math"/>
                          <a:ea typeface="Cambria Math"/>
                        </a:rPr>
                        <m:t>∙</m:t>
                      </m:r>
                      <m:sSup>
                        <m:sSupPr>
                          <m:ctrlPr>
                            <a:rPr lang="en-US" i="1">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b="0" i="1" smtClean="0">
                                  <a:latin typeface="Cambria Math"/>
                                  <a:ea typeface="Cambria Math"/>
                                </a:rPr>
                                <m:t>      </m:t>
                              </m:r>
                              <m:r>
                                <a:rPr lang="en-US" i="1">
                                  <a:latin typeface="Cambria Math"/>
                                  <a:ea typeface="Cambria Math"/>
                                </a:rPr>
                                <m:t>𝑉</m:t>
                              </m:r>
                            </m:e>
                            <m:sub>
                              <m:r>
                                <a:rPr lang="en-US" i="1">
                                  <a:latin typeface="Cambria Math"/>
                                  <a:ea typeface="Cambria Math"/>
                                </a:rPr>
                                <m:t>𝑛</m:t>
                              </m:r>
                              <m:r>
                                <a:rPr lang="en-US" i="1">
                                  <a:latin typeface="Cambria Math"/>
                                </a:rPr>
                                <m:t>×</m:t>
                              </m:r>
                              <m:r>
                                <a:rPr lang="en-US" b="0" i="1" smtClean="0">
                                  <a:latin typeface="Cambria Math"/>
                                  <a:ea typeface="Cambria Math"/>
                                </a:rPr>
                                <m:t>𝑙</m:t>
                              </m:r>
                            </m:sub>
                            <m:sup/>
                          </m:sSubSup>
                        </m:e>
                        <m:sup>
                          <m:r>
                            <a:rPr lang="en-US" i="1">
                              <a:latin typeface="Cambria Math"/>
                              <a:ea typeface="Cambria Math"/>
                            </a:rPr>
                            <m:t>𝑇</m:t>
                          </m:r>
                        </m:sup>
                      </m:sSup>
                    </m:oMath>
                  </m:oMathPara>
                </a14:m>
                <a:endParaRPr lang="en-US" dirty="0" smtClean="0"/>
              </a:p>
              <a:p>
                <a:pPr algn="l" rtl="0"/>
                <a:endParaRPr lang="en-US" dirty="0"/>
              </a:p>
              <a:p>
                <a:pPr algn="l" rtl="0"/>
                <a:endParaRPr lang="he-IL" dirty="0"/>
              </a:p>
            </p:txBody>
          </p:sp>
        </mc:Choice>
        <mc:Fallback xmlns="">
          <p:sp>
            <p:nvSpPr>
              <p:cNvPr id="21" name="Content Placeholder 2"/>
              <p:cNvSpPr>
                <a:spLocks noGrp="1" noRot="1" noChangeAspect="1" noMove="1" noResize="1" noEditPoints="1" noAdjustHandles="1" noChangeArrowheads="1" noChangeShapeType="1" noTextEdit="1"/>
              </p:cNvSpPr>
              <p:nvPr>
                <p:ph idx="1"/>
              </p:nvPr>
            </p:nvSpPr>
            <p:spPr>
              <a:xfrm>
                <a:off x="72008" y="89440"/>
                <a:ext cx="9144000" cy="704015"/>
              </a:xfr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9899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strVal val="#ppt_w*0.05"/>
                                          </p:val>
                                        </p:tav>
                                        <p:tav tm="100000">
                                          <p:val>
                                            <p:strVal val="#ppt_w"/>
                                          </p:val>
                                        </p:tav>
                                      </p:tavLst>
                                    </p:anim>
                                    <p:anim calcmode="lin" valueType="num">
                                      <p:cBhvr>
                                        <p:cTn id="18" dur="500" fill="hold"/>
                                        <p:tgtEl>
                                          <p:spTgt spid="23"/>
                                        </p:tgtEl>
                                        <p:attrNameLst>
                                          <p:attrName>ppt_h</p:attrName>
                                        </p:attrNameLst>
                                      </p:cBhvr>
                                      <p:tavLst>
                                        <p:tav tm="0">
                                          <p:val>
                                            <p:strVal val="#ppt_h"/>
                                          </p:val>
                                        </p:tav>
                                        <p:tav tm="100000">
                                          <p:val>
                                            <p:strVal val="#ppt_h"/>
                                          </p:val>
                                        </p:tav>
                                      </p:tavLst>
                                    </p:anim>
                                    <p:anim calcmode="lin" valueType="num">
                                      <p:cBhvr>
                                        <p:cTn id="19" dur="500" fill="hold"/>
                                        <p:tgtEl>
                                          <p:spTgt spid="23"/>
                                        </p:tgtEl>
                                        <p:attrNameLst>
                                          <p:attrName>ppt_x</p:attrName>
                                        </p:attrNameLst>
                                      </p:cBhvr>
                                      <p:tavLst>
                                        <p:tav tm="0">
                                          <p:val>
                                            <p:strVal val="#ppt_x-.2"/>
                                          </p:val>
                                        </p:tav>
                                        <p:tav tm="100000">
                                          <p:val>
                                            <p:strVal val="#ppt_x"/>
                                          </p:val>
                                        </p:tav>
                                      </p:tavLst>
                                    </p:anim>
                                    <p:anim calcmode="lin" valueType="num">
                                      <p:cBhvr>
                                        <p:cTn id="20" dur="500" fill="hold"/>
                                        <p:tgtEl>
                                          <p:spTgt spid="23"/>
                                        </p:tgtEl>
                                        <p:attrNameLst>
                                          <p:attrName>ppt_y</p:attrName>
                                        </p:attrNameLst>
                                      </p:cBhvr>
                                      <p:tavLst>
                                        <p:tav tm="0">
                                          <p:val>
                                            <p:strVal val="#ppt_y"/>
                                          </p:val>
                                        </p:tav>
                                        <p:tav tm="100000">
                                          <p:val>
                                            <p:strVal val="#ppt_y"/>
                                          </p:val>
                                        </p:tav>
                                      </p:tavLst>
                                    </p:anim>
                                    <p:animEffect transition="in" filter="fade">
                                      <p:cBhvr>
                                        <p:cTn id="21" dur="500"/>
                                        <p:tgtEl>
                                          <p:spTgt spid="23"/>
                                        </p:tgtEl>
                                      </p:cBhvr>
                                    </p:animEffect>
                                  </p:childTnLst>
                                </p:cTn>
                              </p:par>
                              <p:par>
                                <p:cTn id="22" presetID="1" presetClass="entr" presetSubtype="0" fill="hold" nodeType="with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animBg="1"/>
      <p:bldP spid="31" grpId="0" animBg="1"/>
      <p:bldP spid="39"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טבלה 3"/>
          <p:cNvGraphicFramePr>
            <a:graphicFrameLocks noGrp="1"/>
          </p:cNvGraphicFramePr>
          <p:nvPr>
            <p:extLst>
              <p:ext uri="{D42A27DB-BD31-4B8C-83A1-F6EECF244321}">
                <p14:modId xmlns:p14="http://schemas.microsoft.com/office/powerpoint/2010/main" val="1028675394"/>
              </p:ext>
            </p:extLst>
          </p:nvPr>
        </p:nvGraphicFramePr>
        <p:xfrm>
          <a:off x="3995934" y="4365104"/>
          <a:ext cx="1810638" cy="2194560"/>
        </p:xfrm>
        <a:graphic>
          <a:graphicData uri="http://schemas.openxmlformats.org/drawingml/2006/table">
            <a:tbl>
              <a:tblPr rtl="1" firstRow="1" bandRow="1">
                <a:tableStyleId>{00A15C55-8517-42AA-B614-E9B94910E393}</a:tableStyleId>
              </a:tblPr>
              <a:tblGrid>
                <a:gridCol w="301773"/>
                <a:gridCol w="301773"/>
                <a:gridCol w="301773"/>
                <a:gridCol w="301773"/>
                <a:gridCol w="301773"/>
                <a:gridCol w="301773"/>
              </a:tblGrid>
              <a:tr h="265740">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a</a:t>
                      </a:r>
                      <a:endParaRPr lang="he-IL" sz="1200" dirty="0">
                        <a:solidFill>
                          <a:schemeClr val="tx1"/>
                        </a:solidFill>
                      </a:endParaRPr>
                    </a:p>
                  </a:txBody>
                  <a:tcPr/>
                </a:tc>
                <a:tc>
                  <a:txBody>
                    <a:bodyPr/>
                    <a:lstStyle/>
                    <a:p>
                      <a:pPr rtl="1"/>
                      <a:endParaRPr lang="he-IL" sz="1200" dirty="0">
                        <a:solidFill>
                          <a:schemeClr val="tx1"/>
                        </a:solidFill>
                      </a:endParaRPr>
                    </a:p>
                  </a:txBody>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1</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t>2</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t>3</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4</a:t>
                      </a:r>
                      <a:endParaRPr lang="he-IL" sz="1200" baseline="0" dirty="0">
                        <a:solidFill>
                          <a:schemeClr val="tx1"/>
                        </a:solidFill>
                      </a:endParaRPr>
                    </a:p>
                  </a:txBody>
                  <a:tcPr>
                    <a:solidFill>
                      <a:schemeClr val="accent4"/>
                    </a:solidFill>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5</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6</a:t>
                      </a:r>
                      <a:endParaRPr lang="he-IL" sz="1200" dirty="0">
                        <a:solidFill>
                          <a:schemeClr val="tx1"/>
                        </a:solidFill>
                      </a:endParaRPr>
                    </a:p>
                  </a:txBody>
                  <a:tcPr>
                    <a:solidFill>
                      <a:schemeClr val="accent4"/>
                    </a:solidFill>
                  </a:tcPr>
                </a:tc>
              </a:tr>
              <a:tr h="265740">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solidFill>
                            <a:schemeClr val="tx1"/>
                          </a:solidFill>
                        </a:rPr>
                        <a:t>7</a:t>
                      </a:r>
                      <a:endParaRPr lang="he-IL" sz="1200" dirty="0">
                        <a:solidFill>
                          <a:schemeClr val="tx1"/>
                        </a:solidFill>
                      </a:endParaRPr>
                    </a:p>
                  </a:txBody>
                  <a:tcPr>
                    <a:solidFill>
                      <a:schemeClr val="accent4"/>
                    </a:solidFill>
                  </a:tcPr>
                </a:tc>
              </a:tr>
            </a:tbl>
          </a:graphicData>
        </a:graphic>
      </p:graphicFrame>
      <p:sp>
        <p:nvSpPr>
          <p:cNvPr id="4" name="מציין מיקום של מספר שקופית 3"/>
          <p:cNvSpPr>
            <a:spLocks noGrp="1"/>
          </p:cNvSpPr>
          <p:nvPr>
            <p:ph type="sldNum" sz="quarter" idx="12"/>
          </p:nvPr>
        </p:nvSpPr>
        <p:spPr>
          <a:xfrm>
            <a:off x="8532440" y="5661248"/>
            <a:ext cx="499102" cy="365125"/>
          </a:xfrm>
        </p:spPr>
        <p:txBody>
          <a:bodyPr/>
          <a:lstStyle/>
          <a:p>
            <a:fld id="{DAF22AC9-109E-4E4D-92F9-530E51D9A3A2}" type="slidenum">
              <a:rPr lang="he-IL" smtClean="0"/>
              <a:pPr/>
              <a:t>31</a:t>
            </a:fld>
            <a:endParaRPr lang="he-IL" dirty="0"/>
          </a:p>
        </p:txBody>
      </p:sp>
      <p:sp>
        <p:nvSpPr>
          <p:cNvPr id="7" name="כותרת 1"/>
          <p:cNvSpPr>
            <a:spLocks noGrp="1"/>
          </p:cNvSpPr>
          <p:nvPr>
            <p:ph type="title"/>
          </p:nvPr>
        </p:nvSpPr>
        <p:spPr>
          <a:xfrm>
            <a:off x="467544" y="44624"/>
            <a:ext cx="8229600" cy="864096"/>
          </a:xfrm>
        </p:spPr>
        <p:txBody>
          <a:bodyPr>
            <a:normAutofit/>
          </a:bodyPr>
          <a:lstStyle/>
          <a:p>
            <a:pPr marL="342900" lvl="0" indent="-342900" algn="ctr">
              <a:spcBef>
                <a:spcPct val="20000"/>
              </a:spcBef>
              <a:defRPr/>
            </a:pPr>
            <a:endParaRPr lang="en-US" sz="4000" b="1" dirty="0">
              <a:solidFill>
                <a:srgbClr val="FF0000"/>
              </a:solidFill>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272" y="1961635"/>
            <a:ext cx="4406032" cy="248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16200000">
            <a:off x="1859514" y="3445642"/>
            <a:ext cx="1152128" cy="400110"/>
          </a:xfrm>
          <a:prstGeom prst="rect">
            <a:avLst/>
          </a:prstGeom>
          <a:noFill/>
        </p:spPr>
        <p:txBody>
          <a:bodyPr wrap="square" rtlCol="0">
            <a:spAutoFit/>
          </a:bodyPr>
          <a:lstStyle/>
          <a:p>
            <a:r>
              <a:rPr lang="en-US" sz="2000" b="1" dirty="0" smtClean="0"/>
              <a:t>Users</a:t>
            </a:r>
            <a:endParaRPr lang="en-US" sz="2000" b="1" dirty="0"/>
          </a:p>
        </p:txBody>
      </p:sp>
      <p:sp>
        <p:nvSpPr>
          <p:cNvPr id="12" name="Left Brace 11"/>
          <p:cNvSpPr/>
          <p:nvPr/>
        </p:nvSpPr>
        <p:spPr>
          <a:xfrm>
            <a:off x="2697188" y="2349553"/>
            <a:ext cx="205084"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5908522" y="4077745"/>
            <a:ext cx="893122" cy="400110"/>
          </a:xfrm>
          <a:prstGeom prst="rect">
            <a:avLst/>
          </a:prstGeom>
          <a:noFill/>
        </p:spPr>
        <p:txBody>
          <a:bodyPr wrap="square" rtlCol="0">
            <a:spAutoFit/>
          </a:bodyPr>
          <a:lstStyle/>
          <a:p>
            <a:r>
              <a:rPr lang="en-US" sz="2000" b="1" dirty="0" smtClean="0"/>
              <a:t>Items</a:t>
            </a:r>
            <a:endParaRPr lang="en-US" sz="2000" b="1" dirty="0"/>
          </a:p>
        </p:txBody>
      </p:sp>
      <p:sp>
        <p:nvSpPr>
          <p:cNvPr id="35" name="Left Brace 34"/>
          <p:cNvSpPr/>
          <p:nvPr/>
        </p:nvSpPr>
        <p:spPr>
          <a:xfrm rot="16200000">
            <a:off x="6236417" y="3202813"/>
            <a:ext cx="166594" cy="1484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אליפסה 53"/>
          <p:cNvSpPr/>
          <p:nvPr/>
        </p:nvSpPr>
        <p:spPr>
          <a:xfrm>
            <a:off x="4283968" y="458112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TextBox 19"/>
          <p:cNvSpPr txBox="1"/>
          <p:nvPr/>
        </p:nvSpPr>
        <p:spPr>
          <a:xfrm>
            <a:off x="3491880" y="6516052"/>
            <a:ext cx="2736304" cy="369332"/>
          </a:xfrm>
          <a:prstGeom prst="rect">
            <a:avLst/>
          </a:prstGeom>
          <a:noFill/>
        </p:spPr>
        <p:txBody>
          <a:bodyPr wrap="square" rtlCol="1">
            <a:spAutoFit/>
          </a:bodyPr>
          <a:lstStyle/>
          <a:p>
            <a:pPr algn="ctr"/>
            <a:r>
              <a:rPr lang="en-US" dirty="0" smtClean="0"/>
              <a:t>Rating Matrix</a:t>
            </a:r>
            <a:endParaRPr lang="he-IL" dirty="0"/>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72008" y="89440"/>
                <a:ext cx="9144000" cy="704015"/>
              </a:xfrm>
            </p:spPr>
            <p:txBody>
              <a:bodyPr>
                <a:normAutofit fontScale="92500"/>
              </a:bodyPr>
              <a:lstStyle/>
              <a:p>
                <a:pPr marL="0" indent="0" algn="l"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𝑚</m:t>
                          </m:r>
                          <m:r>
                            <a:rPr lang="en-US" i="1">
                              <a:latin typeface="Cambria Math"/>
                            </a:rPr>
                            <m:t> ×</m:t>
                          </m:r>
                          <m:r>
                            <a:rPr lang="en-US" i="1">
                              <a:latin typeface="Cambria Math"/>
                              <a:ea typeface="Cambria Math"/>
                            </a:rPr>
                            <m:t>𝑛</m:t>
                          </m:r>
                        </m:sub>
                      </m:sSub>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𝑈</m:t>
                          </m:r>
                        </m:e>
                        <m:sub>
                          <m:r>
                            <a:rPr lang="en-US" i="1">
                              <a:latin typeface="Cambria Math"/>
                            </a:rPr>
                            <m:t>𝑚</m:t>
                          </m:r>
                          <m:r>
                            <a:rPr lang="en-US" i="1">
                              <a:latin typeface="Cambria Math"/>
                            </a:rPr>
                            <m:t> ×</m:t>
                          </m:r>
                          <m:r>
                            <a:rPr lang="en-US" i="1">
                              <a:latin typeface="Cambria Math"/>
                              <a:ea typeface="Cambria Math"/>
                            </a:rPr>
                            <m:t>𝑑</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b="0" i="1" smtClean="0">
                              <a:latin typeface="Cambria Math"/>
                              <a:ea typeface="Cambria Math"/>
                            </a:rPr>
                            <m:t>    </m:t>
                          </m:r>
                          <m:r>
                            <a:rPr lang="en-US" b="0" i="1" smtClean="0">
                              <a:latin typeface="Cambria Math"/>
                              <a:ea typeface="Cambria Math"/>
                            </a:rPr>
                            <m:t>𝐵</m:t>
                          </m:r>
                        </m:e>
                        <m:sub>
                          <m:r>
                            <a:rPr lang="en-US" i="1">
                              <a:latin typeface="Cambria Math"/>
                              <a:ea typeface="Cambria Math"/>
                            </a:rPr>
                            <m:t>𝑑</m:t>
                          </m:r>
                          <m:r>
                            <a:rPr lang="en-US" i="1">
                              <a:latin typeface="Cambria Math"/>
                            </a:rPr>
                            <m:t> ×</m:t>
                          </m:r>
                          <m:r>
                            <a:rPr lang="en-US" b="0" i="1" smtClean="0">
                              <a:latin typeface="Cambria Math"/>
                              <a:ea typeface="Cambria Math"/>
                            </a:rPr>
                            <m:t>𝑙</m:t>
                          </m:r>
                        </m:sub>
                      </m:sSub>
                      <m:r>
                        <a:rPr lang="en-US" i="1">
                          <a:latin typeface="Cambria Math"/>
                          <a:ea typeface="Cambria Math"/>
                        </a:rPr>
                        <m:t>∙</m:t>
                      </m:r>
                      <m:sSup>
                        <m:sSupPr>
                          <m:ctrlPr>
                            <a:rPr lang="en-US" i="1">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b="0" i="1" smtClean="0">
                                  <a:latin typeface="Cambria Math"/>
                                  <a:ea typeface="Cambria Math"/>
                                </a:rPr>
                                <m:t>      </m:t>
                              </m:r>
                              <m:r>
                                <a:rPr lang="en-US" i="1">
                                  <a:latin typeface="Cambria Math"/>
                                  <a:ea typeface="Cambria Math"/>
                                </a:rPr>
                                <m:t>𝑉</m:t>
                              </m:r>
                            </m:e>
                            <m:sub>
                              <m:r>
                                <a:rPr lang="en-US" i="1">
                                  <a:latin typeface="Cambria Math"/>
                                  <a:ea typeface="Cambria Math"/>
                                </a:rPr>
                                <m:t>𝑛</m:t>
                              </m:r>
                              <m:r>
                                <a:rPr lang="en-US" i="1">
                                  <a:latin typeface="Cambria Math"/>
                                </a:rPr>
                                <m:t>×</m:t>
                              </m:r>
                              <m:r>
                                <a:rPr lang="en-US" b="0" i="1" smtClean="0">
                                  <a:latin typeface="Cambria Math"/>
                                  <a:ea typeface="Cambria Math"/>
                                </a:rPr>
                                <m:t>𝑙</m:t>
                              </m:r>
                            </m:sub>
                            <m:sup/>
                          </m:sSubSup>
                        </m:e>
                        <m:sup>
                          <m:r>
                            <a:rPr lang="en-US" i="1">
                              <a:latin typeface="Cambria Math"/>
                              <a:ea typeface="Cambria Math"/>
                            </a:rPr>
                            <m:t>𝑇</m:t>
                          </m:r>
                        </m:sup>
                      </m:sSup>
                    </m:oMath>
                  </m:oMathPara>
                </a14:m>
                <a:endParaRPr lang="en-US" dirty="0" smtClean="0"/>
              </a:p>
              <a:p>
                <a:pPr algn="l" rtl="0"/>
                <a:endParaRPr lang="en-US" dirty="0"/>
              </a:p>
              <a:p>
                <a:pPr algn="l" rtl="0"/>
                <a:endParaRPr lang="he-IL"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72008" y="89440"/>
                <a:ext cx="9144000" cy="704015"/>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70279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טבלה 3"/>
          <p:cNvGraphicFramePr>
            <a:graphicFrameLocks noGrp="1"/>
          </p:cNvGraphicFramePr>
          <p:nvPr>
            <p:extLst>
              <p:ext uri="{D42A27DB-BD31-4B8C-83A1-F6EECF244321}">
                <p14:modId xmlns:p14="http://schemas.microsoft.com/office/powerpoint/2010/main" val="435370760"/>
              </p:ext>
            </p:extLst>
          </p:nvPr>
        </p:nvGraphicFramePr>
        <p:xfrm>
          <a:off x="3995934" y="4365104"/>
          <a:ext cx="1810638" cy="2194560"/>
        </p:xfrm>
        <a:graphic>
          <a:graphicData uri="http://schemas.openxmlformats.org/drawingml/2006/table">
            <a:tbl>
              <a:tblPr rtl="1" firstRow="1" bandRow="1">
                <a:tableStyleId>{00A15C55-8517-42AA-B614-E9B94910E393}</a:tableStyleId>
              </a:tblPr>
              <a:tblGrid>
                <a:gridCol w="301773"/>
                <a:gridCol w="301773"/>
                <a:gridCol w="301773"/>
                <a:gridCol w="301773"/>
                <a:gridCol w="301773"/>
                <a:gridCol w="301773"/>
              </a:tblGrid>
              <a:tr h="265740">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a</a:t>
                      </a:r>
                      <a:endParaRPr lang="he-IL" sz="1200" dirty="0">
                        <a:solidFill>
                          <a:schemeClr val="tx1"/>
                        </a:solidFill>
                      </a:endParaRPr>
                    </a:p>
                  </a:txBody>
                  <a:tcPr/>
                </a:tc>
                <a:tc>
                  <a:txBody>
                    <a:bodyPr/>
                    <a:lstStyle/>
                    <a:p>
                      <a:pPr rtl="1"/>
                      <a:endParaRPr lang="he-IL" sz="1200" dirty="0">
                        <a:solidFill>
                          <a:schemeClr val="tx1"/>
                        </a:solidFill>
                      </a:endParaRPr>
                    </a:p>
                  </a:txBody>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1</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t>2</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t>3</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4</a:t>
                      </a:r>
                      <a:endParaRPr lang="he-IL" sz="1200" baseline="0" dirty="0">
                        <a:solidFill>
                          <a:schemeClr val="tx1"/>
                        </a:solidFill>
                      </a:endParaRPr>
                    </a:p>
                  </a:txBody>
                  <a:tcPr>
                    <a:solidFill>
                      <a:schemeClr val="accent4"/>
                    </a:solidFill>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5</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6</a:t>
                      </a:r>
                      <a:endParaRPr lang="he-IL" sz="1200" dirty="0">
                        <a:solidFill>
                          <a:schemeClr val="tx1"/>
                        </a:solidFill>
                      </a:endParaRPr>
                    </a:p>
                  </a:txBody>
                  <a:tcPr>
                    <a:solidFill>
                      <a:schemeClr val="accent4"/>
                    </a:solidFill>
                  </a:tcPr>
                </a:tc>
              </a:tr>
              <a:tr h="265740">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solidFill>
                            <a:schemeClr val="tx1"/>
                          </a:solidFill>
                        </a:rPr>
                        <a:t>7</a:t>
                      </a:r>
                      <a:endParaRPr lang="he-IL" sz="1200" dirty="0">
                        <a:solidFill>
                          <a:schemeClr val="tx1"/>
                        </a:solidFill>
                      </a:endParaRPr>
                    </a:p>
                  </a:txBody>
                  <a:tcPr>
                    <a:solidFill>
                      <a:schemeClr val="accent4"/>
                    </a:solidFill>
                  </a:tcPr>
                </a:tc>
              </a:tr>
            </a:tbl>
          </a:graphicData>
        </a:graphic>
      </p:graphicFrame>
      <p:sp>
        <p:nvSpPr>
          <p:cNvPr id="4" name="מציין מיקום של מספר שקופית 3"/>
          <p:cNvSpPr>
            <a:spLocks noGrp="1"/>
          </p:cNvSpPr>
          <p:nvPr>
            <p:ph type="sldNum" sz="quarter" idx="12"/>
          </p:nvPr>
        </p:nvSpPr>
        <p:spPr>
          <a:xfrm>
            <a:off x="8532440" y="5661248"/>
            <a:ext cx="499102" cy="365125"/>
          </a:xfrm>
        </p:spPr>
        <p:txBody>
          <a:bodyPr/>
          <a:lstStyle/>
          <a:p>
            <a:fld id="{DAF22AC9-109E-4E4D-92F9-530E51D9A3A2}" type="slidenum">
              <a:rPr lang="he-IL" smtClean="0"/>
              <a:pPr/>
              <a:t>32</a:t>
            </a:fld>
            <a:endParaRPr lang="he-IL" dirty="0"/>
          </a:p>
        </p:txBody>
      </p:sp>
      <p:sp>
        <p:nvSpPr>
          <p:cNvPr id="7" name="כותרת 1"/>
          <p:cNvSpPr>
            <a:spLocks noGrp="1"/>
          </p:cNvSpPr>
          <p:nvPr>
            <p:ph type="title"/>
          </p:nvPr>
        </p:nvSpPr>
        <p:spPr>
          <a:xfrm>
            <a:off x="467544" y="44624"/>
            <a:ext cx="8229600" cy="864096"/>
          </a:xfrm>
        </p:spPr>
        <p:txBody>
          <a:bodyPr>
            <a:normAutofit/>
          </a:bodyPr>
          <a:lstStyle/>
          <a:p>
            <a:pPr marL="342900" lvl="0" indent="-342900" algn="ctr">
              <a:spcBef>
                <a:spcPct val="20000"/>
              </a:spcBef>
              <a:defRPr/>
            </a:pPr>
            <a:endParaRPr lang="en-US" sz="4000" b="1" dirty="0">
              <a:solidFill>
                <a:srgbClr val="FF0000"/>
              </a:solidFill>
            </a:endParaRPr>
          </a:p>
        </p:txBody>
      </p:sp>
      <p:cxnSp>
        <p:nvCxnSpPr>
          <p:cNvPr id="24" name="מחבר חץ ישר 31"/>
          <p:cNvCxnSpPr/>
          <p:nvPr/>
        </p:nvCxnSpPr>
        <p:spPr>
          <a:xfrm>
            <a:off x="2054994" y="2239105"/>
            <a:ext cx="642194" cy="5332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1" name="תמונה 68" descr="250px-ChessSet.jpg"/>
          <p:cNvPicPr>
            <a:picLocks noChangeAspect="1"/>
          </p:cNvPicPr>
          <p:nvPr/>
        </p:nvPicPr>
        <p:blipFill>
          <a:blip r:embed="rId2" cstate="print"/>
          <a:srcRect/>
          <a:stretch>
            <a:fillRect/>
          </a:stretch>
        </p:blipFill>
        <p:spPr bwMode="auto">
          <a:xfrm>
            <a:off x="5768741" y="836712"/>
            <a:ext cx="1059364" cy="837385"/>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272" y="1961635"/>
            <a:ext cx="4406032" cy="248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16200000">
            <a:off x="1859514" y="3445642"/>
            <a:ext cx="1152128" cy="400110"/>
          </a:xfrm>
          <a:prstGeom prst="rect">
            <a:avLst/>
          </a:prstGeom>
          <a:noFill/>
        </p:spPr>
        <p:txBody>
          <a:bodyPr wrap="square" rtlCol="0">
            <a:spAutoFit/>
          </a:bodyPr>
          <a:lstStyle/>
          <a:p>
            <a:r>
              <a:rPr lang="en-US" sz="2000" b="1" dirty="0" smtClean="0"/>
              <a:t>Users</a:t>
            </a:r>
            <a:endParaRPr lang="en-US" sz="2000" b="1" dirty="0"/>
          </a:p>
        </p:txBody>
      </p:sp>
      <p:sp>
        <p:nvSpPr>
          <p:cNvPr id="12" name="Left Brace 11"/>
          <p:cNvSpPr/>
          <p:nvPr/>
        </p:nvSpPr>
        <p:spPr>
          <a:xfrm>
            <a:off x="2697188" y="2349553"/>
            <a:ext cx="205084"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5908522" y="4077745"/>
            <a:ext cx="893122" cy="400110"/>
          </a:xfrm>
          <a:prstGeom prst="rect">
            <a:avLst/>
          </a:prstGeom>
          <a:noFill/>
        </p:spPr>
        <p:txBody>
          <a:bodyPr wrap="square" rtlCol="0">
            <a:spAutoFit/>
          </a:bodyPr>
          <a:lstStyle/>
          <a:p>
            <a:r>
              <a:rPr lang="en-US" sz="2000" b="1" dirty="0" smtClean="0"/>
              <a:t>Items</a:t>
            </a:r>
            <a:endParaRPr lang="en-US" sz="2000" b="1" dirty="0"/>
          </a:p>
        </p:txBody>
      </p:sp>
      <p:sp>
        <p:nvSpPr>
          <p:cNvPr id="35" name="Left Brace 34"/>
          <p:cNvSpPr/>
          <p:nvPr/>
        </p:nvSpPr>
        <p:spPr>
          <a:xfrm rot="16200000">
            <a:off x="6236417" y="3202813"/>
            <a:ext cx="166594" cy="1484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מלבן מעוגל 36"/>
          <p:cNvSpPr/>
          <p:nvPr/>
        </p:nvSpPr>
        <p:spPr>
          <a:xfrm rot="16200000">
            <a:off x="6085348" y="3214829"/>
            <a:ext cx="1005751" cy="2880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28" name="מחבר חץ ישר 41"/>
          <p:cNvCxnSpPr/>
          <p:nvPr/>
        </p:nvCxnSpPr>
        <p:spPr>
          <a:xfrm>
            <a:off x="6139058" y="1800873"/>
            <a:ext cx="449165"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מלבן מעוגל 34"/>
          <p:cNvSpPr/>
          <p:nvPr/>
        </p:nvSpPr>
        <p:spPr>
          <a:xfrm>
            <a:off x="2805200" y="2619682"/>
            <a:ext cx="1044116" cy="3052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אליפסה 53"/>
          <p:cNvSpPr/>
          <p:nvPr/>
        </p:nvSpPr>
        <p:spPr>
          <a:xfrm>
            <a:off x="5220072" y="486916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אליפסה 26"/>
          <p:cNvSpPr/>
          <p:nvPr/>
        </p:nvSpPr>
        <p:spPr>
          <a:xfrm>
            <a:off x="4427984" y="3140968"/>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cxnSp>
        <p:nvCxnSpPr>
          <p:cNvPr id="40" name="מחבר חץ ישר 55"/>
          <p:cNvCxnSpPr>
            <a:stCxn id="39" idx="4"/>
            <a:endCxn id="31" idx="1"/>
          </p:cNvCxnSpPr>
          <p:nvPr/>
        </p:nvCxnSpPr>
        <p:spPr>
          <a:xfrm>
            <a:off x="4608004" y="3501008"/>
            <a:ext cx="664795" cy="142087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491880" y="6516052"/>
            <a:ext cx="2736304" cy="369332"/>
          </a:xfrm>
          <a:prstGeom prst="rect">
            <a:avLst/>
          </a:prstGeom>
          <a:noFill/>
        </p:spPr>
        <p:txBody>
          <a:bodyPr wrap="square" rtlCol="1">
            <a:spAutoFit/>
          </a:bodyPr>
          <a:lstStyle/>
          <a:p>
            <a:pPr algn="ctr"/>
            <a:r>
              <a:rPr lang="en-US" dirty="0" smtClean="0"/>
              <a:t>Rating Matrix</a:t>
            </a:r>
            <a:endParaRPr lang="he-IL" dirty="0"/>
          </a:p>
        </p:txBody>
      </p:sp>
      <p:pic>
        <p:nvPicPr>
          <p:cNvPr id="21" name="תמונה 79" descr="OPRAH4.jpg"/>
          <p:cNvPicPr>
            <a:picLocks noChangeAspect="1"/>
          </p:cNvPicPr>
          <p:nvPr/>
        </p:nvPicPr>
        <p:blipFill>
          <a:blip r:embed="rId4" cstate="print"/>
          <a:srcRect/>
          <a:stretch>
            <a:fillRect/>
          </a:stretch>
        </p:blipFill>
        <p:spPr bwMode="auto">
          <a:xfrm>
            <a:off x="1259632" y="1674097"/>
            <a:ext cx="795362" cy="827321"/>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22" name="Content Placeholder 2"/>
              <p:cNvSpPr>
                <a:spLocks noGrp="1"/>
              </p:cNvSpPr>
              <p:nvPr>
                <p:ph idx="1"/>
              </p:nvPr>
            </p:nvSpPr>
            <p:spPr>
              <a:xfrm>
                <a:off x="72008" y="89440"/>
                <a:ext cx="9144000" cy="704015"/>
              </a:xfrm>
            </p:spPr>
            <p:txBody>
              <a:bodyPr>
                <a:normAutofit fontScale="92500"/>
              </a:bodyPr>
              <a:lstStyle/>
              <a:p>
                <a:pPr marL="0" indent="0" algn="l"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𝑚</m:t>
                          </m:r>
                          <m:r>
                            <a:rPr lang="en-US" i="1">
                              <a:latin typeface="Cambria Math"/>
                            </a:rPr>
                            <m:t> ×</m:t>
                          </m:r>
                          <m:r>
                            <a:rPr lang="en-US" i="1">
                              <a:latin typeface="Cambria Math"/>
                              <a:ea typeface="Cambria Math"/>
                            </a:rPr>
                            <m:t>𝑛</m:t>
                          </m:r>
                        </m:sub>
                      </m:sSub>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𝑈</m:t>
                          </m:r>
                        </m:e>
                        <m:sub>
                          <m:r>
                            <a:rPr lang="en-US" i="1">
                              <a:latin typeface="Cambria Math"/>
                            </a:rPr>
                            <m:t>𝑚</m:t>
                          </m:r>
                          <m:r>
                            <a:rPr lang="en-US" i="1">
                              <a:latin typeface="Cambria Math"/>
                            </a:rPr>
                            <m:t> ×</m:t>
                          </m:r>
                          <m:r>
                            <a:rPr lang="en-US" i="1">
                              <a:latin typeface="Cambria Math"/>
                              <a:ea typeface="Cambria Math"/>
                            </a:rPr>
                            <m:t>𝑑</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b="0" i="1" smtClean="0">
                              <a:latin typeface="Cambria Math"/>
                              <a:ea typeface="Cambria Math"/>
                            </a:rPr>
                            <m:t>    </m:t>
                          </m:r>
                          <m:r>
                            <a:rPr lang="en-US" b="0" i="1" smtClean="0">
                              <a:latin typeface="Cambria Math"/>
                              <a:ea typeface="Cambria Math"/>
                            </a:rPr>
                            <m:t>𝐵</m:t>
                          </m:r>
                        </m:e>
                        <m:sub>
                          <m:r>
                            <a:rPr lang="en-US" i="1">
                              <a:latin typeface="Cambria Math"/>
                              <a:ea typeface="Cambria Math"/>
                            </a:rPr>
                            <m:t>𝑑</m:t>
                          </m:r>
                          <m:r>
                            <a:rPr lang="en-US" i="1">
                              <a:latin typeface="Cambria Math"/>
                            </a:rPr>
                            <m:t> ×</m:t>
                          </m:r>
                          <m:r>
                            <a:rPr lang="en-US" b="0" i="1" smtClean="0">
                              <a:latin typeface="Cambria Math"/>
                              <a:ea typeface="Cambria Math"/>
                            </a:rPr>
                            <m:t>𝑙</m:t>
                          </m:r>
                        </m:sub>
                      </m:sSub>
                      <m:r>
                        <a:rPr lang="en-US" i="1">
                          <a:latin typeface="Cambria Math"/>
                          <a:ea typeface="Cambria Math"/>
                        </a:rPr>
                        <m:t>∙</m:t>
                      </m:r>
                      <m:sSup>
                        <m:sSupPr>
                          <m:ctrlPr>
                            <a:rPr lang="en-US" i="1">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b="0" i="1" smtClean="0">
                                  <a:latin typeface="Cambria Math"/>
                                  <a:ea typeface="Cambria Math"/>
                                </a:rPr>
                                <m:t>      </m:t>
                              </m:r>
                              <m:r>
                                <a:rPr lang="en-US" i="1">
                                  <a:latin typeface="Cambria Math"/>
                                  <a:ea typeface="Cambria Math"/>
                                </a:rPr>
                                <m:t>𝑉</m:t>
                              </m:r>
                            </m:e>
                            <m:sub>
                              <m:r>
                                <a:rPr lang="en-US" i="1">
                                  <a:latin typeface="Cambria Math"/>
                                  <a:ea typeface="Cambria Math"/>
                                </a:rPr>
                                <m:t>𝑛</m:t>
                              </m:r>
                              <m:r>
                                <a:rPr lang="en-US" i="1">
                                  <a:latin typeface="Cambria Math"/>
                                </a:rPr>
                                <m:t>×</m:t>
                              </m:r>
                              <m:r>
                                <a:rPr lang="en-US" b="0" i="1" smtClean="0">
                                  <a:latin typeface="Cambria Math"/>
                                  <a:ea typeface="Cambria Math"/>
                                </a:rPr>
                                <m:t>𝑙</m:t>
                              </m:r>
                            </m:sub>
                            <m:sup/>
                          </m:sSubSup>
                        </m:e>
                        <m:sup>
                          <m:r>
                            <a:rPr lang="en-US" i="1">
                              <a:latin typeface="Cambria Math"/>
                              <a:ea typeface="Cambria Math"/>
                            </a:rPr>
                            <m:t>𝑇</m:t>
                          </m:r>
                        </m:sup>
                      </m:sSup>
                    </m:oMath>
                  </m:oMathPara>
                </a14:m>
                <a:endParaRPr lang="en-US" dirty="0" smtClean="0"/>
              </a:p>
              <a:p>
                <a:pPr algn="l" rtl="0"/>
                <a:endParaRPr lang="en-US" dirty="0"/>
              </a:p>
              <a:p>
                <a:pPr algn="l" rtl="0"/>
                <a:endParaRPr lang="he-IL" dirty="0"/>
              </a:p>
            </p:txBody>
          </p:sp>
        </mc:Choice>
        <mc:Fallback xmlns="">
          <p:sp>
            <p:nvSpPr>
              <p:cNvPr id="22" name="Content Placeholder 2"/>
              <p:cNvSpPr>
                <a:spLocks noGrp="1" noRot="1" noChangeAspect="1" noMove="1" noResize="1" noEditPoints="1" noAdjustHandles="1" noChangeArrowheads="1" noChangeShapeType="1" noTextEdit="1"/>
              </p:cNvSpPr>
              <p:nvPr>
                <p:ph idx="1"/>
              </p:nvPr>
            </p:nvSpPr>
            <p:spPr>
              <a:xfrm>
                <a:off x="72008" y="89440"/>
                <a:ext cx="9144000" cy="704015"/>
              </a:xfr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58929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54" presetClass="entr" presetSubtype="0" accel="10000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strVal val="#ppt_w*0.05"/>
                                          </p:val>
                                        </p:tav>
                                        <p:tav tm="100000">
                                          <p:val>
                                            <p:strVal val="#ppt_w"/>
                                          </p:val>
                                        </p:tav>
                                      </p:tavLst>
                                    </p:anim>
                                    <p:anim calcmode="lin" valueType="num">
                                      <p:cBhvr>
                                        <p:cTn id="22" dur="500" fill="hold"/>
                                        <p:tgtEl>
                                          <p:spTgt spid="41"/>
                                        </p:tgtEl>
                                        <p:attrNameLst>
                                          <p:attrName>ppt_h</p:attrName>
                                        </p:attrNameLst>
                                      </p:cBhvr>
                                      <p:tavLst>
                                        <p:tav tm="0">
                                          <p:val>
                                            <p:strVal val="#ppt_h"/>
                                          </p:val>
                                        </p:tav>
                                        <p:tav tm="100000">
                                          <p:val>
                                            <p:strVal val="#ppt_h"/>
                                          </p:val>
                                        </p:tav>
                                      </p:tavLst>
                                    </p:anim>
                                    <p:anim calcmode="lin" valueType="num">
                                      <p:cBhvr>
                                        <p:cTn id="23" dur="500" fill="hold"/>
                                        <p:tgtEl>
                                          <p:spTgt spid="41"/>
                                        </p:tgtEl>
                                        <p:attrNameLst>
                                          <p:attrName>ppt_x</p:attrName>
                                        </p:attrNameLst>
                                      </p:cBhvr>
                                      <p:tavLst>
                                        <p:tav tm="0">
                                          <p:val>
                                            <p:strVal val="#ppt_x-.2"/>
                                          </p:val>
                                        </p:tav>
                                        <p:tav tm="100000">
                                          <p:val>
                                            <p:strVal val="#ppt_x"/>
                                          </p:val>
                                        </p:tav>
                                      </p:tavLst>
                                    </p:anim>
                                    <p:anim calcmode="lin" valueType="num">
                                      <p:cBhvr>
                                        <p:cTn id="24" dur="500" fill="hold"/>
                                        <p:tgtEl>
                                          <p:spTgt spid="41"/>
                                        </p:tgtEl>
                                        <p:attrNameLst>
                                          <p:attrName>ppt_y</p:attrName>
                                        </p:attrNameLst>
                                      </p:cBhvr>
                                      <p:tavLst>
                                        <p:tav tm="0">
                                          <p:val>
                                            <p:strVal val="#ppt_y"/>
                                          </p:val>
                                        </p:tav>
                                        <p:tav tm="100000">
                                          <p:val>
                                            <p:strVal val="#ppt_y"/>
                                          </p:val>
                                        </p:tav>
                                      </p:tavLst>
                                    </p:anim>
                                    <p:animEffect transition="in" filter="fade">
                                      <p:cBhvr>
                                        <p:cTn id="25" dur="500"/>
                                        <p:tgtEl>
                                          <p:spTgt spid="41"/>
                                        </p:tgtEl>
                                      </p:cBhvr>
                                    </p:animEffec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6" grpId="0" animBg="1"/>
      <p:bldP spid="31" grpId="0" animBg="1"/>
      <p:bldP spid="39" grpId="0" animBg="1"/>
      <p:bldP spid="2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9" name="טבלה 3"/>
          <p:cNvGraphicFramePr>
            <a:graphicFrameLocks noGrp="1"/>
          </p:cNvGraphicFramePr>
          <p:nvPr>
            <p:extLst>
              <p:ext uri="{D42A27DB-BD31-4B8C-83A1-F6EECF244321}">
                <p14:modId xmlns:p14="http://schemas.microsoft.com/office/powerpoint/2010/main" val="860673148"/>
              </p:ext>
            </p:extLst>
          </p:nvPr>
        </p:nvGraphicFramePr>
        <p:xfrm>
          <a:off x="3995934" y="4365104"/>
          <a:ext cx="1810638" cy="2194560"/>
        </p:xfrm>
        <a:graphic>
          <a:graphicData uri="http://schemas.openxmlformats.org/drawingml/2006/table">
            <a:tbl>
              <a:tblPr rtl="1" firstRow="1" bandRow="1">
                <a:tableStyleId>{00A15C55-8517-42AA-B614-E9B94910E393}</a:tableStyleId>
              </a:tblPr>
              <a:tblGrid>
                <a:gridCol w="301773"/>
                <a:gridCol w="301773"/>
                <a:gridCol w="301773"/>
                <a:gridCol w="301773"/>
                <a:gridCol w="301773"/>
                <a:gridCol w="301773"/>
              </a:tblGrid>
              <a:tr h="265740">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a</a:t>
                      </a:r>
                      <a:endParaRPr lang="he-IL" sz="1200" dirty="0">
                        <a:solidFill>
                          <a:schemeClr val="tx1"/>
                        </a:solidFill>
                      </a:endParaRPr>
                    </a:p>
                  </a:txBody>
                  <a:tcPr/>
                </a:tc>
                <a:tc>
                  <a:txBody>
                    <a:bodyPr/>
                    <a:lstStyle/>
                    <a:p>
                      <a:pPr rtl="1"/>
                      <a:endParaRPr lang="he-IL" sz="1200" dirty="0">
                        <a:solidFill>
                          <a:schemeClr val="tx1"/>
                        </a:solidFill>
                      </a:endParaRPr>
                    </a:p>
                  </a:txBody>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1</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t>2</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t>3</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4</a:t>
                      </a:r>
                      <a:endParaRPr lang="he-IL" sz="1200" baseline="0" dirty="0">
                        <a:solidFill>
                          <a:schemeClr val="tx1"/>
                        </a:solidFill>
                      </a:endParaRPr>
                    </a:p>
                  </a:txBody>
                  <a:tcPr>
                    <a:solidFill>
                      <a:schemeClr val="accent4"/>
                    </a:solidFill>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5</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6</a:t>
                      </a:r>
                      <a:endParaRPr lang="he-IL" sz="1200" dirty="0">
                        <a:solidFill>
                          <a:schemeClr val="tx1"/>
                        </a:solidFill>
                      </a:endParaRPr>
                    </a:p>
                  </a:txBody>
                  <a:tcPr>
                    <a:solidFill>
                      <a:schemeClr val="accent4"/>
                    </a:solidFill>
                  </a:tcPr>
                </a:tc>
              </a:tr>
              <a:tr h="265740">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solidFill>
                            <a:schemeClr val="tx1"/>
                          </a:solidFill>
                        </a:rPr>
                        <a:t>7</a:t>
                      </a:r>
                      <a:endParaRPr lang="he-IL" sz="1200" dirty="0">
                        <a:solidFill>
                          <a:schemeClr val="tx1"/>
                        </a:solidFill>
                      </a:endParaRPr>
                    </a:p>
                  </a:txBody>
                  <a:tcPr>
                    <a:solidFill>
                      <a:schemeClr val="accent4"/>
                    </a:solidFill>
                  </a:tcPr>
                </a:tc>
              </a:tr>
            </a:tbl>
          </a:graphicData>
        </a:graphic>
      </p:graphicFrame>
      <p:sp>
        <p:nvSpPr>
          <p:cNvPr id="4" name="מציין מיקום של מספר שקופית 3"/>
          <p:cNvSpPr>
            <a:spLocks noGrp="1"/>
          </p:cNvSpPr>
          <p:nvPr>
            <p:ph type="sldNum" sz="quarter" idx="12"/>
          </p:nvPr>
        </p:nvSpPr>
        <p:spPr>
          <a:xfrm>
            <a:off x="8532440" y="5661248"/>
            <a:ext cx="499102" cy="365125"/>
          </a:xfrm>
        </p:spPr>
        <p:txBody>
          <a:bodyPr/>
          <a:lstStyle/>
          <a:p>
            <a:fld id="{DAF22AC9-109E-4E4D-92F9-530E51D9A3A2}" type="slidenum">
              <a:rPr lang="he-IL" smtClean="0"/>
              <a:pPr/>
              <a:t>33</a:t>
            </a:fld>
            <a:endParaRPr lang="he-IL"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272" y="1961635"/>
            <a:ext cx="4406032" cy="248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rot="16200000">
            <a:off x="1859514" y="3445642"/>
            <a:ext cx="1152128" cy="400110"/>
          </a:xfrm>
          <a:prstGeom prst="rect">
            <a:avLst/>
          </a:prstGeom>
          <a:noFill/>
        </p:spPr>
        <p:txBody>
          <a:bodyPr wrap="square" rtlCol="0">
            <a:spAutoFit/>
          </a:bodyPr>
          <a:lstStyle/>
          <a:p>
            <a:r>
              <a:rPr lang="en-US" sz="2000" b="1" dirty="0" smtClean="0"/>
              <a:t>Users</a:t>
            </a:r>
            <a:endParaRPr lang="en-US" sz="2000" b="1" dirty="0"/>
          </a:p>
        </p:txBody>
      </p:sp>
      <p:sp>
        <p:nvSpPr>
          <p:cNvPr id="12" name="Left Brace 11"/>
          <p:cNvSpPr/>
          <p:nvPr/>
        </p:nvSpPr>
        <p:spPr>
          <a:xfrm>
            <a:off x="2697188" y="2349553"/>
            <a:ext cx="205084" cy="19442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p:cNvSpPr txBox="1"/>
          <p:nvPr/>
        </p:nvSpPr>
        <p:spPr>
          <a:xfrm>
            <a:off x="5908522" y="4077745"/>
            <a:ext cx="893122" cy="400110"/>
          </a:xfrm>
          <a:prstGeom prst="rect">
            <a:avLst/>
          </a:prstGeom>
          <a:noFill/>
        </p:spPr>
        <p:txBody>
          <a:bodyPr wrap="square" rtlCol="0">
            <a:spAutoFit/>
          </a:bodyPr>
          <a:lstStyle/>
          <a:p>
            <a:r>
              <a:rPr lang="en-US" sz="2000" b="1" dirty="0" smtClean="0"/>
              <a:t>Items</a:t>
            </a:r>
            <a:endParaRPr lang="en-US" sz="2000" b="1" dirty="0"/>
          </a:p>
        </p:txBody>
      </p:sp>
      <p:sp>
        <p:nvSpPr>
          <p:cNvPr id="35" name="Left Brace 34"/>
          <p:cNvSpPr/>
          <p:nvPr/>
        </p:nvSpPr>
        <p:spPr>
          <a:xfrm rot="16200000">
            <a:off x="6236417" y="3202813"/>
            <a:ext cx="166594" cy="148441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אליפסה 53"/>
          <p:cNvSpPr/>
          <p:nvPr/>
        </p:nvSpPr>
        <p:spPr>
          <a:xfrm>
            <a:off x="5220072" y="486916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0" name="TextBox 19"/>
          <p:cNvSpPr txBox="1"/>
          <p:nvPr/>
        </p:nvSpPr>
        <p:spPr>
          <a:xfrm>
            <a:off x="3491880" y="6516052"/>
            <a:ext cx="2736304" cy="369332"/>
          </a:xfrm>
          <a:prstGeom prst="rect">
            <a:avLst/>
          </a:prstGeom>
          <a:noFill/>
        </p:spPr>
        <p:txBody>
          <a:bodyPr wrap="square" rtlCol="1">
            <a:spAutoFit/>
          </a:bodyPr>
          <a:lstStyle/>
          <a:p>
            <a:pPr algn="ctr"/>
            <a:r>
              <a:rPr lang="en-US" dirty="0" smtClean="0"/>
              <a:t>Rating Matrix</a:t>
            </a:r>
            <a:endParaRPr lang="he-IL" dirty="0"/>
          </a:p>
        </p:txBody>
      </p:sp>
      <p:sp>
        <p:nvSpPr>
          <p:cNvPr id="2" name="Title 1"/>
          <p:cNvSpPr>
            <a:spLocks noGrp="1"/>
          </p:cNvSpPr>
          <p:nvPr>
            <p:ph type="title"/>
          </p:nvPr>
        </p:nvSpPr>
        <p:spPr/>
        <p:txBody>
          <a:bodyPr/>
          <a:lstStyle/>
          <a:p>
            <a:endParaRPr lang="he-IL"/>
          </a:p>
        </p:txBody>
      </p:sp>
      <mc:AlternateContent xmlns:mc="http://schemas.openxmlformats.org/markup-compatibility/2006" xmlns:a14="http://schemas.microsoft.com/office/drawing/2010/main">
        <mc:Choice Requires="a14">
          <p:sp>
            <p:nvSpPr>
              <p:cNvPr id="13" name="Content Placeholder 2"/>
              <p:cNvSpPr>
                <a:spLocks noGrp="1"/>
              </p:cNvSpPr>
              <p:nvPr>
                <p:ph idx="1"/>
              </p:nvPr>
            </p:nvSpPr>
            <p:spPr>
              <a:xfrm>
                <a:off x="72008" y="89440"/>
                <a:ext cx="9144000" cy="704015"/>
              </a:xfrm>
            </p:spPr>
            <p:txBody>
              <a:bodyPr>
                <a:normAutofit fontScale="92500"/>
              </a:bodyPr>
              <a:lstStyle/>
              <a:p>
                <a:pPr marL="0" indent="0" algn="l" rtl="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𝑋</m:t>
                          </m:r>
                        </m:e>
                        <m:sub>
                          <m:r>
                            <a:rPr lang="en-US" i="1">
                              <a:latin typeface="Cambria Math"/>
                            </a:rPr>
                            <m:t>𝑚</m:t>
                          </m:r>
                          <m:r>
                            <a:rPr lang="en-US" i="1">
                              <a:latin typeface="Cambria Math"/>
                            </a:rPr>
                            <m:t> ×</m:t>
                          </m:r>
                          <m:r>
                            <a:rPr lang="en-US" i="1">
                              <a:latin typeface="Cambria Math"/>
                              <a:ea typeface="Cambria Math"/>
                            </a:rPr>
                            <m:t>𝑛</m:t>
                          </m:r>
                        </m:sub>
                      </m:sSub>
                      <m:r>
                        <a:rPr lang="en-US" i="1">
                          <a:latin typeface="Cambria Math"/>
                          <a:ea typeface="Cambria Math"/>
                        </a:rPr>
                        <m:t>≈</m:t>
                      </m:r>
                      <m:sSub>
                        <m:sSubPr>
                          <m:ctrlPr>
                            <a:rPr lang="en-US" i="1">
                              <a:latin typeface="Cambria Math" panose="02040503050406030204" pitchFamily="18" charset="0"/>
                            </a:rPr>
                          </m:ctrlPr>
                        </m:sSubPr>
                        <m:e>
                          <m:r>
                            <a:rPr lang="en-US" i="1">
                              <a:latin typeface="Cambria Math"/>
                            </a:rPr>
                            <m:t>𝑈</m:t>
                          </m:r>
                        </m:e>
                        <m:sub>
                          <m:r>
                            <a:rPr lang="en-US" i="1">
                              <a:latin typeface="Cambria Math"/>
                            </a:rPr>
                            <m:t>𝑚</m:t>
                          </m:r>
                          <m:r>
                            <a:rPr lang="en-US" i="1">
                              <a:latin typeface="Cambria Math"/>
                            </a:rPr>
                            <m:t> ×</m:t>
                          </m:r>
                          <m:r>
                            <a:rPr lang="en-US" i="1">
                              <a:latin typeface="Cambria Math"/>
                              <a:ea typeface="Cambria Math"/>
                            </a:rPr>
                            <m:t>𝑑</m:t>
                          </m:r>
                        </m:sub>
                      </m:sSub>
                      <m:r>
                        <a:rPr lang="en-US" i="1">
                          <a:latin typeface="Cambria Math"/>
                          <a:ea typeface="Cambria Math"/>
                        </a:rPr>
                        <m:t>∙</m:t>
                      </m:r>
                      <m:sSub>
                        <m:sSubPr>
                          <m:ctrlPr>
                            <a:rPr lang="en-US" i="1">
                              <a:latin typeface="Cambria Math" panose="02040503050406030204" pitchFamily="18" charset="0"/>
                              <a:ea typeface="Cambria Math"/>
                            </a:rPr>
                          </m:ctrlPr>
                        </m:sSubPr>
                        <m:e>
                          <m:r>
                            <a:rPr lang="en-US" b="0" i="1" smtClean="0">
                              <a:latin typeface="Cambria Math"/>
                              <a:ea typeface="Cambria Math"/>
                            </a:rPr>
                            <m:t>    </m:t>
                          </m:r>
                          <m:r>
                            <a:rPr lang="en-US" b="0" i="1" smtClean="0">
                              <a:latin typeface="Cambria Math"/>
                              <a:ea typeface="Cambria Math"/>
                            </a:rPr>
                            <m:t>𝐵</m:t>
                          </m:r>
                        </m:e>
                        <m:sub>
                          <m:r>
                            <a:rPr lang="en-US" i="1">
                              <a:latin typeface="Cambria Math"/>
                              <a:ea typeface="Cambria Math"/>
                            </a:rPr>
                            <m:t>𝑑</m:t>
                          </m:r>
                          <m:r>
                            <a:rPr lang="en-US" i="1">
                              <a:latin typeface="Cambria Math"/>
                            </a:rPr>
                            <m:t> ×</m:t>
                          </m:r>
                          <m:r>
                            <a:rPr lang="en-US" b="0" i="1" smtClean="0">
                              <a:latin typeface="Cambria Math"/>
                              <a:ea typeface="Cambria Math"/>
                            </a:rPr>
                            <m:t>𝑙</m:t>
                          </m:r>
                        </m:sub>
                      </m:sSub>
                      <m:r>
                        <a:rPr lang="en-US" i="1">
                          <a:latin typeface="Cambria Math"/>
                          <a:ea typeface="Cambria Math"/>
                        </a:rPr>
                        <m:t>∙</m:t>
                      </m:r>
                      <m:sSup>
                        <m:sSupPr>
                          <m:ctrlPr>
                            <a:rPr lang="en-US" i="1">
                              <a:latin typeface="Cambria Math" panose="02040503050406030204" pitchFamily="18" charset="0"/>
                              <a:ea typeface="Cambria Math"/>
                            </a:rPr>
                          </m:ctrlPr>
                        </m:sSupPr>
                        <m:e>
                          <m:sSubSup>
                            <m:sSubSupPr>
                              <m:ctrlPr>
                                <a:rPr lang="en-US" i="1">
                                  <a:latin typeface="Cambria Math" panose="02040503050406030204" pitchFamily="18" charset="0"/>
                                  <a:ea typeface="Cambria Math"/>
                                </a:rPr>
                              </m:ctrlPr>
                            </m:sSubSupPr>
                            <m:e>
                              <m:r>
                                <a:rPr lang="en-US" b="0" i="1" smtClean="0">
                                  <a:latin typeface="Cambria Math"/>
                                  <a:ea typeface="Cambria Math"/>
                                </a:rPr>
                                <m:t>      </m:t>
                              </m:r>
                              <m:r>
                                <a:rPr lang="en-US" i="1">
                                  <a:latin typeface="Cambria Math"/>
                                  <a:ea typeface="Cambria Math"/>
                                </a:rPr>
                                <m:t>𝑉</m:t>
                              </m:r>
                            </m:e>
                            <m:sub>
                              <m:r>
                                <a:rPr lang="en-US" i="1">
                                  <a:latin typeface="Cambria Math"/>
                                  <a:ea typeface="Cambria Math"/>
                                </a:rPr>
                                <m:t>𝑛</m:t>
                              </m:r>
                              <m:r>
                                <a:rPr lang="en-US" i="1">
                                  <a:latin typeface="Cambria Math"/>
                                </a:rPr>
                                <m:t>×</m:t>
                              </m:r>
                              <m:r>
                                <a:rPr lang="en-US" b="0" i="1" smtClean="0">
                                  <a:latin typeface="Cambria Math"/>
                                  <a:ea typeface="Cambria Math"/>
                                </a:rPr>
                                <m:t>𝑙</m:t>
                              </m:r>
                            </m:sub>
                            <m:sup/>
                          </m:sSubSup>
                        </m:e>
                        <m:sup>
                          <m:r>
                            <a:rPr lang="en-US" i="1">
                              <a:latin typeface="Cambria Math"/>
                              <a:ea typeface="Cambria Math"/>
                            </a:rPr>
                            <m:t>𝑇</m:t>
                          </m:r>
                        </m:sup>
                      </m:sSup>
                    </m:oMath>
                  </m:oMathPara>
                </a14:m>
                <a:endParaRPr lang="en-US" dirty="0" smtClean="0"/>
              </a:p>
              <a:p>
                <a:pPr algn="l" rtl="0"/>
                <a:endParaRPr lang="en-US" dirty="0"/>
              </a:p>
              <a:p>
                <a:pPr algn="l" rtl="0"/>
                <a:endParaRPr lang="he-IL" dirty="0"/>
              </a:p>
            </p:txBody>
          </p:sp>
        </mc:Choice>
        <mc:Fallback xmlns="">
          <p:sp>
            <p:nvSpPr>
              <p:cNvPr id="13" name="Content Placeholder 2"/>
              <p:cNvSpPr>
                <a:spLocks noGrp="1" noRot="1" noChangeAspect="1" noMove="1" noResize="1" noEditPoints="1" noAdjustHandles="1" noChangeArrowheads="1" noChangeShapeType="1" noTextEdit="1"/>
              </p:cNvSpPr>
              <p:nvPr>
                <p:ph idx="1"/>
              </p:nvPr>
            </p:nvSpPr>
            <p:spPr>
              <a:xfrm>
                <a:off x="72008" y="89440"/>
                <a:ext cx="9144000" cy="704015"/>
              </a:xfr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55995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a:xfrm>
            <a:off x="8604448" y="5661248"/>
            <a:ext cx="360040" cy="360040"/>
          </a:xfrm>
        </p:spPr>
        <p:txBody>
          <a:bodyPr/>
          <a:lstStyle/>
          <a:p>
            <a:fld id="{DAF22AC9-109E-4E4D-92F9-530E51D9A3A2}" type="slidenum">
              <a:rPr lang="he-IL" smtClean="0"/>
              <a:pPr/>
              <a:t>34</a:t>
            </a:fld>
            <a:endParaRPr lang="he-IL" dirty="0"/>
          </a:p>
        </p:txBody>
      </p:sp>
      <p:sp>
        <p:nvSpPr>
          <p:cNvPr id="7" name="כותרת 1"/>
          <p:cNvSpPr>
            <a:spLocks noGrp="1"/>
          </p:cNvSpPr>
          <p:nvPr>
            <p:ph type="title"/>
          </p:nvPr>
        </p:nvSpPr>
        <p:spPr>
          <a:xfrm>
            <a:off x="323528" y="204029"/>
            <a:ext cx="8640960" cy="646331"/>
          </a:xfrm>
        </p:spPr>
        <p:txBody>
          <a:bodyPr wrap="square">
            <a:spAutoFit/>
          </a:bodyPr>
          <a:lstStyle/>
          <a:p>
            <a:pPr marL="342900" lvl="0" indent="-342900" algn="ctr" rtl="0">
              <a:spcBef>
                <a:spcPts val="0"/>
              </a:spcBef>
              <a:defRPr/>
            </a:pPr>
            <a:r>
              <a:rPr lang="en-US" altLang="zh-CN" sz="3600" b="1" kern="0" dirty="0">
                <a:solidFill>
                  <a:srgbClr val="FF0000"/>
                </a:solidFill>
              </a:rPr>
              <a:t>Codebook Transfer</a:t>
            </a:r>
            <a:endParaRPr lang="en-US" sz="3600" b="1" dirty="0">
              <a:solidFill>
                <a:srgbClr val="FF0000"/>
              </a:solidFill>
            </a:endParaRPr>
          </a:p>
        </p:txBody>
      </p:sp>
      <p:graphicFrame>
        <p:nvGraphicFramePr>
          <p:cNvPr id="13" name="טבלה 4"/>
          <p:cNvGraphicFramePr>
            <a:graphicFrameLocks noGrp="1"/>
          </p:cNvGraphicFramePr>
          <p:nvPr>
            <p:extLst>
              <p:ext uri="{D42A27DB-BD31-4B8C-83A1-F6EECF244321}">
                <p14:modId xmlns:p14="http://schemas.microsoft.com/office/powerpoint/2010/main" val="731306792"/>
              </p:ext>
            </p:extLst>
          </p:nvPr>
        </p:nvGraphicFramePr>
        <p:xfrm>
          <a:off x="3275856" y="4365104"/>
          <a:ext cx="1800204" cy="2194560"/>
        </p:xfrm>
        <a:graphic>
          <a:graphicData uri="http://schemas.openxmlformats.org/drawingml/2006/table">
            <a:tbl>
              <a:tblPr rtl="1" firstRow="1" bandRow="1">
                <a:tableStyleId>{2D5ABB26-0587-4C30-8999-92F81FD0307C}</a:tableStyleId>
              </a:tblPr>
              <a:tblGrid>
                <a:gridCol w="300034"/>
                <a:gridCol w="300034"/>
                <a:gridCol w="300034"/>
                <a:gridCol w="300034"/>
                <a:gridCol w="300034"/>
                <a:gridCol w="300034"/>
              </a:tblGrid>
              <a:tr h="261029">
                <a:tc>
                  <a:txBody>
                    <a:bodyPr/>
                    <a:lstStyle/>
                    <a:p>
                      <a:pPr rtl="1"/>
                      <a:r>
                        <a:rPr lang="en-US" sz="1200" b="0" dirty="0" smtClean="0"/>
                        <a:t>e</a:t>
                      </a:r>
                      <a:endParaRPr lang="he-IL" sz="1200" b="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rtl="1"/>
                      <a:r>
                        <a:rPr lang="en-US" sz="1200" b="0" dirty="0" smtClean="0">
                          <a:solidFill>
                            <a:schemeClr val="tx1"/>
                          </a:solidFill>
                        </a:rPr>
                        <a:t>b</a:t>
                      </a:r>
                      <a:endParaRPr lang="he-IL" sz="1200" b="0" dirty="0">
                        <a:solidFill>
                          <a:schemeClr val="tx1"/>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rtl="1"/>
                      <a:r>
                        <a:rPr lang="en-US" sz="1200" b="0" dirty="0" smtClean="0">
                          <a:solidFill>
                            <a:schemeClr val="tx1"/>
                          </a:solidFill>
                        </a:rPr>
                        <a:t>a</a:t>
                      </a:r>
                      <a:endParaRPr lang="he-IL" sz="12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rtl="1"/>
                      <a:r>
                        <a:rPr lang="en-US" sz="1200" b="0" dirty="0" smtClean="0">
                          <a:solidFill>
                            <a:schemeClr val="tx1"/>
                          </a:solidFill>
                        </a:rPr>
                        <a:t>d</a:t>
                      </a:r>
                      <a:endParaRPr lang="he-IL" sz="1200" b="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rtl="1"/>
                      <a:r>
                        <a:rPr lang="en-US" sz="1200" b="0" dirty="0" smtClean="0">
                          <a:solidFill>
                            <a:schemeClr val="tx1"/>
                          </a:solidFill>
                        </a:rPr>
                        <a:t>c</a:t>
                      </a:r>
                      <a:endParaRPr lang="he-IL" sz="1200" b="0" dirty="0">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c>
                  <a:txBody>
                    <a:bodyPr/>
                    <a:lstStyle/>
                    <a:p>
                      <a:pPr rtl="1"/>
                      <a:endParaRPr lang="he-IL" sz="12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solidFill>
                  </a:tcPr>
                </a:tc>
              </a:tr>
              <a:tr h="261029">
                <a:tc>
                  <a:txBody>
                    <a:bodyPr/>
                    <a:lstStyle/>
                    <a:p>
                      <a:pPr rtl="1"/>
                      <a:r>
                        <a:rPr lang="en-US" sz="1200" b="0" dirty="0" smtClean="0"/>
                        <a:t>1</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1</a:t>
                      </a:r>
                      <a:endParaRPr lang="he-IL" sz="1200" b="0" dirty="0"/>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3</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baseline="0" dirty="0" smtClean="0"/>
                        <a:t>1</a:t>
                      </a:r>
                      <a:endParaRPr lang="he-IL" sz="1200"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solidFill>
                  </a:tcPr>
                </a:tc>
              </a:tr>
              <a:tr h="261029">
                <a:tc>
                  <a:txBody>
                    <a:bodyPr/>
                    <a:lstStyle/>
                    <a:p>
                      <a:pPr rtl="1"/>
                      <a:r>
                        <a:rPr lang="en-US" sz="1200" b="0" dirty="0" smtClean="0"/>
                        <a:t>?</a:t>
                      </a:r>
                      <a:endParaRPr lang="he-IL" sz="1200" b="0" dirty="0"/>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rtl="1"/>
                      <a:r>
                        <a:rPr lang="en-US" sz="1200" b="0" dirty="0" smtClean="0"/>
                        <a:t>1</a:t>
                      </a:r>
                      <a:endParaRPr lang="he-IL" sz="1200" b="0" dirty="0"/>
                    </a:p>
                  </a:txBody>
                  <a:tcPr>
                    <a:solidFill>
                      <a:schemeClr val="accent4">
                        <a:lumMod val="20000"/>
                        <a:lumOff val="80000"/>
                      </a:schemeClr>
                    </a:solidFill>
                  </a:tcPr>
                </a:tc>
                <a:tc>
                  <a:txBody>
                    <a:bodyPr/>
                    <a:lstStyle/>
                    <a:p>
                      <a:pPr rtl="1"/>
                      <a:r>
                        <a:rPr lang="en-US" sz="1200" b="0" dirty="0" smtClean="0"/>
                        <a:t>1</a:t>
                      </a:r>
                      <a:endParaRPr lang="he-IL" sz="1200" b="0" dirty="0"/>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rtl="1"/>
                      <a:r>
                        <a:rPr lang="en-US" sz="1200" b="0" dirty="0" smtClean="0"/>
                        <a:t>?</a:t>
                      </a:r>
                      <a:endParaRPr lang="he-IL" sz="1200" b="0" dirty="0"/>
                    </a:p>
                  </a:txBody>
                  <a:tcPr>
                    <a:lnL w="12700" cap="flat" cmpd="sng" algn="ctr">
                      <a:solidFill>
                        <a:schemeClr val="tx1"/>
                      </a:solidFill>
                      <a:prstDash val="solid"/>
                      <a:round/>
                      <a:headEnd type="none" w="med" len="med"/>
                      <a:tailEnd type="none" w="med" len="med"/>
                    </a:lnL>
                    <a:solidFill>
                      <a:schemeClr val="accent4">
                        <a:lumMod val="20000"/>
                        <a:lumOff val="80000"/>
                      </a:schemeClr>
                    </a:solidFill>
                  </a:tcPr>
                </a:tc>
                <a:tc>
                  <a:txBody>
                    <a:bodyPr/>
                    <a:lstStyle/>
                    <a:p>
                      <a:pPr rtl="1"/>
                      <a:r>
                        <a:rPr lang="en-US" sz="1200" b="0" dirty="0" smtClean="0"/>
                        <a:t>3</a:t>
                      </a:r>
                      <a:endParaRPr lang="he-IL" sz="1200" b="0" dirty="0"/>
                    </a:p>
                  </a:txBody>
                  <a:tcPr>
                    <a:lnR w="12700" cap="flat" cmpd="sng" algn="ctr">
                      <a:solidFill>
                        <a:schemeClr val="tx1"/>
                      </a:solidFill>
                      <a:prstDash val="solid"/>
                      <a:round/>
                      <a:headEnd type="none" w="med" len="med"/>
                      <a:tailEnd type="none" w="med" len="med"/>
                    </a:lnR>
                    <a:solidFill>
                      <a:schemeClr val="accent4">
                        <a:lumMod val="20000"/>
                        <a:lumOff val="80000"/>
                      </a:schemeClr>
                    </a:solidFill>
                  </a:tcPr>
                </a:tc>
                <a:tc>
                  <a:txBody>
                    <a:bodyPr/>
                    <a:lstStyle/>
                    <a:p>
                      <a:pPr rtl="1"/>
                      <a:r>
                        <a:rPr lang="en-US" sz="1200" b="0" baseline="0" dirty="0" smtClean="0">
                          <a:solidFill>
                            <a:schemeClr val="tx1"/>
                          </a:solidFill>
                        </a:rPr>
                        <a:t>4</a:t>
                      </a:r>
                      <a:endParaRPr lang="he-IL" sz="1200"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4"/>
                    </a:solidFill>
                  </a:tcPr>
                </a:tc>
              </a:tr>
              <a:tr h="261029">
                <a:tc>
                  <a:txBody>
                    <a:bodyPr/>
                    <a:lstStyle/>
                    <a:p>
                      <a:pPr rtl="1"/>
                      <a:r>
                        <a:rPr lang="en-US" sz="1200" b="0" dirty="0" smtClean="0"/>
                        <a:t>1</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a:t>
                      </a:r>
                      <a:endParaRPr lang="he-IL" sz="1200" b="0" dirty="0"/>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1</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baseline="0" dirty="0" smtClean="0">
                          <a:solidFill>
                            <a:schemeClr val="tx1"/>
                          </a:solidFill>
                        </a:rPr>
                        <a:t>5</a:t>
                      </a:r>
                      <a:endParaRPr lang="he-IL" sz="1200"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solidFill>
                  </a:tcPr>
                </a:tc>
              </a:tr>
              <a:tr h="261029">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3</a:t>
                      </a:r>
                      <a:endParaRPr lang="he-IL" sz="1200" b="0" dirty="0"/>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3</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2</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baseline="0" dirty="0" smtClean="0">
                          <a:solidFill>
                            <a:schemeClr val="tx1"/>
                          </a:solidFill>
                        </a:rPr>
                        <a:t>2</a:t>
                      </a:r>
                      <a:endParaRPr lang="he-IL" sz="1200"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solidFill>
                  </a:tcPr>
                </a:tc>
              </a:tr>
              <a:tr h="261029">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a:t>
                      </a:r>
                      <a:endParaRPr lang="he-IL" sz="1200" b="0" dirty="0"/>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3</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2</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2</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baseline="0" dirty="0" smtClean="0">
                          <a:solidFill>
                            <a:schemeClr val="tx1"/>
                          </a:solidFill>
                        </a:rPr>
                        <a:t>6</a:t>
                      </a:r>
                      <a:endParaRPr lang="he-IL" sz="1200" b="0" baseline="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solidFill>
                  </a:tcPr>
                </a:tc>
              </a:tr>
              <a:tr h="261029">
                <a:tc>
                  <a:txBody>
                    <a:bodyPr/>
                    <a:lstStyle/>
                    <a:p>
                      <a:pPr rtl="1"/>
                      <a:r>
                        <a:rPr lang="en-US" sz="1200" b="0" dirty="0" smtClean="0"/>
                        <a:t>?</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2</a:t>
                      </a:r>
                      <a:endParaRPr lang="he-IL" sz="1200" b="0" dirty="0"/>
                    </a:p>
                  </a:txBody>
                  <a:tcP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2</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t>?</a:t>
                      </a:r>
                      <a:endParaRPr lang="he-IL" sz="1200" b="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lumMod val="20000"/>
                        <a:lumOff val="80000"/>
                      </a:schemeClr>
                    </a:solidFill>
                  </a:tcPr>
                </a:tc>
                <a:tc>
                  <a:txBody>
                    <a:bodyPr/>
                    <a:lstStyle/>
                    <a:p>
                      <a:pPr rtl="1"/>
                      <a:r>
                        <a:rPr lang="en-US" sz="1200" b="0" dirty="0" smtClean="0">
                          <a:solidFill>
                            <a:schemeClr val="tx1"/>
                          </a:solidFill>
                        </a:rPr>
                        <a:t>3</a:t>
                      </a:r>
                      <a:endParaRPr lang="he-IL"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4"/>
                    </a:solidFill>
                  </a:tcPr>
                </a:tc>
              </a:tr>
              <a:tr h="261029">
                <a:tc>
                  <a:txBody>
                    <a:bodyPr/>
                    <a:lstStyle/>
                    <a:p>
                      <a:pPr rtl="1"/>
                      <a:r>
                        <a:rPr lang="en-US" sz="1200" b="0" dirty="0" smtClean="0"/>
                        <a:t>2</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2</a:t>
                      </a:r>
                      <a:endParaRPr lang="he-IL" sz="1200" b="0" dirty="0"/>
                    </a:p>
                  </a:txBody>
                  <a:tcP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3</a:t>
                      </a:r>
                      <a:endParaRPr lang="he-IL" sz="1200" b="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3</a:t>
                      </a:r>
                      <a:endParaRPr lang="he-IL" sz="1200" b="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rtl="1"/>
                      <a:r>
                        <a:rPr lang="en-US" sz="1200" b="0" dirty="0" smtClean="0"/>
                        <a:t>7</a:t>
                      </a:r>
                      <a:endParaRPr lang="he-IL"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4"/>
                    </a:solidFill>
                  </a:tcPr>
                </a:tc>
              </a:tr>
            </a:tbl>
          </a:graphicData>
        </a:graphic>
      </p:graphicFrame>
      <p:graphicFrame>
        <p:nvGraphicFramePr>
          <p:cNvPr id="14" name="טבלה 3"/>
          <p:cNvGraphicFramePr>
            <a:graphicFrameLocks noGrp="1"/>
          </p:cNvGraphicFramePr>
          <p:nvPr/>
        </p:nvGraphicFramePr>
        <p:xfrm>
          <a:off x="683566" y="4293096"/>
          <a:ext cx="1810638" cy="2194560"/>
        </p:xfrm>
        <a:graphic>
          <a:graphicData uri="http://schemas.openxmlformats.org/drawingml/2006/table">
            <a:tbl>
              <a:tblPr rtl="1" firstRow="1" bandRow="1">
                <a:tableStyleId>{00A15C55-8517-42AA-B614-E9B94910E393}</a:tableStyleId>
              </a:tblPr>
              <a:tblGrid>
                <a:gridCol w="301773"/>
                <a:gridCol w="301773"/>
                <a:gridCol w="301773"/>
                <a:gridCol w="301773"/>
                <a:gridCol w="301773"/>
                <a:gridCol w="301773"/>
              </a:tblGrid>
              <a:tr h="265740">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endParaRPr lang="he-IL" sz="1200" dirty="0">
                        <a:solidFill>
                          <a:schemeClr val="tx1"/>
                        </a:solidFill>
                      </a:endParaRPr>
                    </a:p>
                  </a:txBody>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a:t>
                      </a:r>
                      <a:endParaRPr lang="he-IL" sz="1200" dirty="0"/>
                    </a:p>
                  </a:txBody>
                  <a:tcPr/>
                </a:tc>
                <a:tc>
                  <a:txBody>
                    <a:bodyPr/>
                    <a:lstStyle/>
                    <a:p>
                      <a:pPr rtl="1"/>
                      <a:r>
                        <a:rPr lang="en-US" sz="1200" baseline="0" dirty="0" smtClean="0"/>
                        <a:t>1</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t>2</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t>3</a:t>
                      </a:r>
                      <a:endParaRPr lang="he-IL" sz="1200" baseline="0" dirty="0">
                        <a:solidFill>
                          <a:schemeClr val="tx1"/>
                        </a:solidFill>
                      </a:endParaRPr>
                    </a:p>
                  </a:txBody>
                  <a:tcPr>
                    <a:solidFill>
                      <a:schemeClr val="accent4"/>
                    </a:solidFill>
                  </a:tcPr>
                </a:tc>
              </a:tr>
              <a:tr h="265740">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4</a:t>
                      </a:r>
                      <a:endParaRPr lang="he-IL" sz="1200" baseline="0" dirty="0">
                        <a:solidFill>
                          <a:schemeClr val="tx1"/>
                        </a:solidFill>
                      </a:endParaRPr>
                    </a:p>
                  </a:txBody>
                  <a:tcPr>
                    <a:solidFill>
                      <a:schemeClr val="accent4"/>
                    </a:solidFill>
                  </a:tcPr>
                </a:tc>
              </a:tr>
              <a:tr h="265740">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baseline="0" dirty="0" smtClean="0"/>
                        <a:t>5</a:t>
                      </a:r>
                      <a:endParaRPr lang="he-IL" sz="1200" baseline="0" dirty="0">
                        <a:solidFill>
                          <a:schemeClr val="tx1"/>
                        </a:solidFill>
                      </a:endParaRPr>
                    </a:p>
                  </a:txBody>
                  <a:tcPr>
                    <a:solidFill>
                      <a:schemeClr val="accent4"/>
                    </a:solidFill>
                  </a:tcPr>
                </a:tc>
              </a:tr>
              <a:tr h="265740">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6</a:t>
                      </a:r>
                      <a:endParaRPr lang="he-IL" sz="1200" dirty="0">
                        <a:solidFill>
                          <a:schemeClr val="tx1"/>
                        </a:solidFill>
                      </a:endParaRPr>
                    </a:p>
                  </a:txBody>
                  <a:tcPr>
                    <a:solidFill>
                      <a:schemeClr val="accent4"/>
                    </a:solidFill>
                  </a:tcPr>
                </a:tc>
              </a:tr>
              <a:tr h="265740">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solidFill>
                            <a:schemeClr val="tx1"/>
                          </a:solidFill>
                        </a:rPr>
                        <a:t>7</a:t>
                      </a:r>
                      <a:endParaRPr lang="he-IL" sz="1200" dirty="0">
                        <a:solidFill>
                          <a:schemeClr val="tx1"/>
                        </a:solidFill>
                      </a:endParaRPr>
                    </a:p>
                  </a:txBody>
                  <a:tcPr>
                    <a:solidFill>
                      <a:schemeClr val="accent4"/>
                    </a:solidFill>
                  </a:tcPr>
                </a:tc>
              </a:tr>
            </a:tbl>
          </a:graphicData>
        </a:graphic>
      </p:graphicFrame>
      <p:graphicFrame>
        <p:nvGraphicFramePr>
          <p:cNvPr id="16" name="טבלה 4"/>
          <p:cNvGraphicFramePr>
            <a:graphicFrameLocks noGrp="1"/>
          </p:cNvGraphicFramePr>
          <p:nvPr>
            <p:extLst>
              <p:ext uri="{D42A27DB-BD31-4B8C-83A1-F6EECF244321}">
                <p14:modId xmlns:p14="http://schemas.microsoft.com/office/powerpoint/2010/main" val="3154185539"/>
              </p:ext>
            </p:extLst>
          </p:nvPr>
        </p:nvGraphicFramePr>
        <p:xfrm>
          <a:off x="3275856" y="1988841"/>
          <a:ext cx="2016217" cy="1944215"/>
        </p:xfrm>
        <a:graphic>
          <a:graphicData uri="http://schemas.openxmlformats.org/drawingml/2006/table">
            <a:tbl>
              <a:tblPr rtl="1" firstRow="1" bandRow="1">
                <a:tableStyleId>{2D5ABB26-0587-4C30-8999-92F81FD0307C}</a:tableStyleId>
              </a:tblPr>
              <a:tblGrid>
                <a:gridCol w="288031"/>
                <a:gridCol w="288031"/>
                <a:gridCol w="288031"/>
                <a:gridCol w="288031"/>
                <a:gridCol w="288031"/>
                <a:gridCol w="288031"/>
                <a:gridCol w="288031"/>
              </a:tblGrid>
              <a:tr h="277745">
                <a:tc>
                  <a:txBody>
                    <a:bodyPr/>
                    <a:lstStyle/>
                    <a:p>
                      <a:pPr rtl="1"/>
                      <a:r>
                        <a:rPr lang="en-US" sz="1200" dirty="0" smtClean="0">
                          <a:solidFill>
                            <a:schemeClr val="tx1"/>
                          </a:solidFill>
                        </a:rPr>
                        <a:t>d</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c>
                  <a:txBody>
                    <a:bodyPr/>
                    <a:lstStyle/>
                    <a:p>
                      <a:pPr rtl="1"/>
                      <a:r>
                        <a:rPr lang="en-US" sz="1200" dirty="0" smtClean="0">
                          <a:solidFill>
                            <a:schemeClr val="tx1"/>
                          </a:solidFill>
                        </a:rPr>
                        <a:t>c</a:t>
                      </a:r>
                      <a:endParaRPr lang="he-IL" sz="12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solidFill>
                  </a:tcPr>
                </a:tc>
                <a:tc>
                  <a:txBody>
                    <a:bodyPr/>
                    <a:lstStyle/>
                    <a:p>
                      <a:pPr rtl="1"/>
                      <a:r>
                        <a:rPr lang="en-US" sz="1200" dirty="0" smtClean="0">
                          <a:solidFill>
                            <a:schemeClr val="tx1"/>
                          </a:solidFill>
                        </a:rPr>
                        <a:t>f</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c>
                  <a:txBody>
                    <a:bodyPr/>
                    <a:lstStyle/>
                    <a:p>
                      <a:pPr rtl="1"/>
                      <a:r>
                        <a:rPr lang="en-US" sz="1200" dirty="0" smtClean="0">
                          <a:solidFill>
                            <a:schemeClr val="tx1"/>
                          </a:solidFill>
                        </a:rPr>
                        <a:t>b</a:t>
                      </a:r>
                      <a:endParaRPr lang="he-IL" sz="12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solidFill>
                  </a:tcPr>
                </a:tc>
                <a:tc>
                  <a:txBody>
                    <a:bodyPr/>
                    <a:lstStyle/>
                    <a:p>
                      <a:pPr rtl="1"/>
                      <a:r>
                        <a:rPr lang="en-US" sz="1200" dirty="0" smtClean="0"/>
                        <a:t>e</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c>
                  <a:txBody>
                    <a:bodyPr/>
                    <a:lstStyle/>
                    <a:p>
                      <a:pPr rtl="1"/>
                      <a:r>
                        <a:rPr lang="en-US" sz="1200" dirty="0" smtClean="0"/>
                        <a:t>a</a:t>
                      </a:r>
                      <a:endParaRPr lang="he-IL" sz="1200" dirty="0">
                        <a:solidFill>
                          <a:schemeClr val="tx1"/>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solidFill>
                  </a:tcPr>
                </a:tc>
                <a:tc>
                  <a:txBody>
                    <a:bodyPr/>
                    <a:lstStyle/>
                    <a:p>
                      <a:pPr rtl="1"/>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r>
              <a:tr h="277745">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2</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1</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1</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baseline="0" dirty="0" smtClean="0">
                          <a:solidFill>
                            <a:schemeClr val="tx1"/>
                          </a:solidFill>
                        </a:rPr>
                        <a:t>2</a:t>
                      </a:r>
                      <a:endParaRPr lang="he-IL" sz="1200" baseline="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solidFill>
                  </a:tcPr>
                </a:tc>
              </a:tr>
              <a:tr h="277745">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1</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1</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baseline="0" dirty="0" smtClean="0">
                          <a:solidFill>
                            <a:schemeClr val="tx1"/>
                          </a:solidFill>
                        </a:rPr>
                        <a:t>3</a:t>
                      </a:r>
                      <a:endParaRPr lang="he-IL" sz="1200" baseline="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r>
              <a:tr h="277745">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2</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baseline="0" dirty="0" smtClean="0">
                          <a:solidFill>
                            <a:schemeClr val="tx1"/>
                          </a:solidFill>
                        </a:rPr>
                        <a:t>1</a:t>
                      </a:r>
                      <a:endParaRPr lang="he-IL" sz="1200" baseline="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solidFill>
                  </a:tcPr>
                </a:tc>
              </a:tr>
              <a:tr h="277745">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2</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baseline="0" dirty="0" smtClean="0">
                          <a:solidFill>
                            <a:schemeClr val="tx1"/>
                          </a:solidFill>
                        </a:rPr>
                        <a:t>5</a:t>
                      </a:r>
                      <a:endParaRPr lang="he-IL" sz="1200" baseline="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r>
              <a:tr h="277745">
                <a:tc>
                  <a:txBody>
                    <a:bodyPr/>
                    <a:lstStyle/>
                    <a:p>
                      <a:pPr rtl="1"/>
                      <a:r>
                        <a:rPr lang="en-US" sz="1200" dirty="0" smtClean="0"/>
                        <a:t>1</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1</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2</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dirty="0" smtClean="0"/>
                        <a:t>?</a:t>
                      </a:r>
                      <a:endParaRPr lang="he-IL" sz="12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rtl="1"/>
                      <a:r>
                        <a:rPr lang="en-US" sz="1200" baseline="0" dirty="0" smtClean="0">
                          <a:solidFill>
                            <a:schemeClr val="tx1"/>
                          </a:solidFill>
                        </a:rPr>
                        <a:t>4</a:t>
                      </a:r>
                      <a:endParaRPr lang="he-IL" sz="1200" baseline="0" dirty="0">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5"/>
                    </a:solidFill>
                  </a:tcPr>
                </a:tc>
              </a:tr>
              <a:tr h="277745">
                <a:tc>
                  <a:txBody>
                    <a:bodyPr/>
                    <a:lstStyle/>
                    <a:p>
                      <a:pPr rtl="1"/>
                      <a:r>
                        <a:rPr lang="en-US" sz="1200" dirty="0" smtClean="0"/>
                        <a:t>?</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1</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2</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2</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3</a:t>
                      </a:r>
                      <a:endParaRPr lang="he-IL" sz="1200"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rtl="1"/>
                      <a:r>
                        <a:rPr lang="en-US" sz="1200" dirty="0" smtClean="0"/>
                        <a:t>6</a:t>
                      </a:r>
                      <a:endParaRPr lang="he-IL" sz="1200" dirty="0">
                        <a:solidFill>
                          <a:schemeClr val="tx1"/>
                        </a:solidFill>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5"/>
                    </a:solidFill>
                  </a:tcPr>
                </a:tc>
              </a:tr>
            </a:tbl>
          </a:graphicData>
        </a:graphic>
      </p:graphicFrame>
      <p:graphicFrame>
        <p:nvGraphicFramePr>
          <p:cNvPr id="17" name="טבלה 3"/>
          <p:cNvGraphicFramePr>
            <a:graphicFrameLocks noGrp="1"/>
          </p:cNvGraphicFramePr>
          <p:nvPr/>
        </p:nvGraphicFramePr>
        <p:xfrm>
          <a:off x="539554" y="1988840"/>
          <a:ext cx="1944215" cy="1920240"/>
        </p:xfrm>
        <a:graphic>
          <a:graphicData uri="http://schemas.openxmlformats.org/drawingml/2006/table">
            <a:tbl>
              <a:tblPr rtl="1" firstRow="1" bandRow="1">
                <a:tableStyleId>{7DF18680-E054-41AD-8BC1-D1AEF772440D}</a:tableStyleId>
              </a:tblPr>
              <a:tblGrid>
                <a:gridCol w="277745"/>
                <a:gridCol w="277745"/>
                <a:gridCol w="277745"/>
                <a:gridCol w="277745"/>
                <a:gridCol w="277745"/>
                <a:gridCol w="277745"/>
                <a:gridCol w="277745"/>
              </a:tblGrid>
              <a:tr h="246885">
                <a:tc>
                  <a:txBody>
                    <a:bodyPr/>
                    <a:lstStyle/>
                    <a:p>
                      <a:pPr rtl="1"/>
                      <a:r>
                        <a:rPr lang="en-US" sz="1200" dirty="0" smtClean="0">
                          <a:solidFill>
                            <a:schemeClr val="tx1"/>
                          </a:solidFill>
                        </a:rPr>
                        <a:t>f</a:t>
                      </a:r>
                      <a:endParaRPr lang="he-IL" sz="1200" dirty="0">
                        <a:solidFill>
                          <a:schemeClr val="tx1"/>
                        </a:solidFill>
                      </a:endParaRPr>
                    </a:p>
                  </a:txBody>
                  <a:tcPr/>
                </a:tc>
                <a:tc>
                  <a:txBody>
                    <a:bodyPr/>
                    <a:lstStyle/>
                    <a:p>
                      <a:pPr rtl="1"/>
                      <a:r>
                        <a:rPr lang="en-US" sz="1200" dirty="0" smtClean="0">
                          <a:solidFill>
                            <a:schemeClr val="tx1"/>
                          </a:solidFill>
                        </a:rPr>
                        <a:t>e</a:t>
                      </a:r>
                      <a:endParaRPr lang="he-IL" sz="1200" dirty="0">
                        <a:solidFill>
                          <a:schemeClr val="tx1"/>
                        </a:solidFill>
                      </a:endParaRPr>
                    </a:p>
                  </a:txBody>
                  <a:tcPr/>
                </a:tc>
                <a:tc>
                  <a:txBody>
                    <a:bodyPr/>
                    <a:lstStyle/>
                    <a:p>
                      <a:pPr rtl="1"/>
                      <a:r>
                        <a:rPr lang="en-US" sz="1200" dirty="0" smtClean="0">
                          <a:solidFill>
                            <a:schemeClr val="tx1"/>
                          </a:solidFill>
                        </a:rPr>
                        <a:t>d</a:t>
                      </a:r>
                      <a:endParaRPr lang="he-IL" sz="1200" dirty="0">
                        <a:solidFill>
                          <a:schemeClr val="tx1"/>
                        </a:solidFill>
                      </a:endParaRPr>
                    </a:p>
                  </a:txBody>
                  <a:tcPr/>
                </a:tc>
                <a:tc>
                  <a:txBody>
                    <a:bodyPr/>
                    <a:lstStyle/>
                    <a:p>
                      <a:pPr rtl="1"/>
                      <a:r>
                        <a:rPr lang="en-US" sz="1200" dirty="0" smtClean="0">
                          <a:solidFill>
                            <a:schemeClr val="tx1"/>
                          </a:solidFill>
                        </a:rPr>
                        <a:t>c</a:t>
                      </a:r>
                      <a:endParaRPr lang="he-IL" sz="1200" dirty="0">
                        <a:solidFill>
                          <a:schemeClr val="tx1"/>
                        </a:solidFill>
                      </a:endParaRPr>
                    </a:p>
                  </a:txBody>
                  <a:tcPr/>
                </a:tc>
                <a:tc>
                  <a:txBody>
                    <a:bodyPr/>
                    <a:lstStyle/>
                    <a:p>
                      <a:pPr rtl="1"/>
                      <a:r>
                        <a:rPr lang="en-US" sz="1200" dirty="0" smtClean="0">
                          <a:solidFill>
                            <a:schemeClr val="tx1"/>
                          </a:solidFill>
                        </a:rPr>
                        <a:t>b</a:t>
                      </a:r>
                      <a:endParaRPr lang="he-IL" sz="1200" dirty="0">
                        <a:solidFill>
                          <a:schemeClr val="tx1"/>
                        </a:solidFill>
                      </a:endParaRPr>
                    </a:p>
                  </a:txBody>
                  <a:tcPr/>
                </a:tc>
                <a:tc>
                  <a:txBody>
                    <a:bodyPr/>
                    <a:lstStyle/>
                    <a:p>
                      <a:pPr rtl="1"/>
                      <a:r>
                        <a:rPr lang="en-US" sz="1200" dirty="0" smtClean="0">
                          <a:solidFill>
                            <a:schemeClr val="tx1"/>
                          </a:solidFill>
                        </a:rPr>
                        <a:t>a</a:t>
                      </a:r>
                      <a:endParaRPr lang="he-IL" sz="1200" dirty="0">
                        <a:solidFill>
                          <a:schemeClr val="tx1"/>
                        </a:solidFill>
                      </a:endParaRPr>
                    </a:p>
                  </a:txBody>
                  <a:tcPr/>
                </a:tc>
                <a:tc>
                  <a:txBody>
                    <a:bodyPr/>
                    <a:lstStyle/>
                    <a:p>
                      <a:pPr rtl="1"/>
                      <a:endParaRPr lang="he-IL" sz="1200" dirty="0"/>
                    </a:p>
                  </a:txBody>
                  <a:tcPr/>
                </a:tc>
              </a:tr>
              <a:tr h="246885">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solidFill>
                            <a:schemeClr val="tx1"/>
                          </a:solidFill>
                        </a:rPr>
                        <a:t>1</a:t>
                      </a:r>
                      <a:endParaRPr lang="he-IL" sz="1200" baseline="0" dirty="0">
                        <a:solidFill>
                          <a:schemeClr val="tx1"/>
                        </a:solidFill>
                      </a:endParaRPr>
                    </a:p>
                  </a:txBody>
                  <a:tcPr>
                    <a:solidFill>
                      <a:schemeClr val="accent5"/>
                    </a:solidFill>
                  </a:tcPr>
                </a:tc>
              </a:tr>
              <a:tr h="246885">
                <a:tc>
                  <a:txBody>
                    <a:bodyPr/>
                    <a:lstStyle/>
                    <a:p>
                      <a:pPr rtl="1"/>
                      <a:r>
                        <a:rPr lang="en-US" sz="1200" dirty="0" smtClean="0"/>
                        <a:t>1</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solidFill>
                            <a:schemeClr val="tx1"/>
                          </a:solidFill>
                        </a:rPr>
                        <a:t>2</a:t>
                      </a:r>
                      <a:endParaRPr lang="he-IL" sz="1200" baseline="0" dirty="0">
                        <a:solidFill>
                          <a:schemeClr val="tx1"/>
                        </a:solidFill>
                      </a:endParaRPr>
                    </a:p>
                  </a:txBody>
                  <a:tcPr>
                    <a:solidFill>
                      <a:schemeClr val="accent5"/>
                    </a:solidFill>
                  </a:tcPr>
                </a:tc>
              </a:tr>
              <a:tr h="246885">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3</a:t>
                      </a:r>
                      <a:endParaRPr lang="he-IL" sz="1200" dirty="0"/>
                    </a:p>
                  </a:txBody>
                  <a:tcPr/>
                </a:tc>
                <a:tc>
                  <a:txBody>
                    <a:bodyPr/>
                    <a:lstStyle/>
                    <a:p>
                      <a:pPr rtl="1"/>
                      <a:r>
                        <a:rPr lang="en-US" sz="1200" baseline="0" dirty="0" smtClean="0">
                          <a:solidFill>
                            <a:schemeClr val="tx1"/>
                          </a:solidFill>
                        </a:rPr>
                        <a:t>3</a:t>
                      </a:r>
                      <a:endParaRPr lang="he-IL" sz="1200" baseline="0" dirty="0">
                        <a:solidFill>
                          <a:schemeClr val="tx1"/>
                        </a:solidFill>
                      </a:endParaRPr>
                    </a:p>
                  </a:txBody>
                  <a:tcPr>
                    <a:solidFill>
                      <a:schemeClr val="accent5"/>
                    </a:solidFill>
                  </a:tcPr>
                </a:tc>
              </a:tr>
              <a:tr h="246885">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a:t>
                      </a:r>
                      <a:endParaRPr lang="he-IL" sz="1200" dirty="0"/>
                    </a:p>
                  </a:txBody>
                  <a:tcPr/>
                </a:tc>
                <a:tc>
                  <a:txBody>
                    <a:bodyPr/>
                    <a:lstStyle/>
                    <a:p>
                      <a:pPr rtl="1"/>
                      <a:r>
                        <a:rPr lang="en-US" sz="1200" baseline="0" dirty="0" smtClean="0">
                          <a:solidFill>
                            <a:schemeClr val="tx1"/>
                          </a:solidFill>
                        </a:rPr>
                        <a:t>4</a:t>
                      </a:r>
                      <a:endParaRPr lang="he-IL" sz="1200" baseline="0" dirty="0">
                        <a:solidFill>
                          <a:schemeClr val="tx1"/>
                        </a:solidFill>
                      </a:endParaRPr>
                    </a:p>
                  </a:txBody>
                  <a:tcPr>
                    <a:solidFill>
                      <a:schemeClr val="accent5"/>
                    </a:solidFill>
                  </a:tcPr>
                </a:tc>
              </a:tr>
              <a:tr h="246885">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2</a:t>
                      </a:r>
                      <a:endParaRPr lang="he-IL" sz="1200" dirty="0"/>
                    </a:p>
                  </a:txBody>
                  <a:tcPr/>
                </a:tc>
                <a:tc>
                  <a:txBody>
                    <a:bodyPr/>
                    <a:lstStyle/>
                    <a:p>
                      <a:pPr rtl="1"/>
                      <a:r>
                        <a:rPr lang="en-US" sz="1200" baseline="0" dirty="0" smtClean="0">
                          <a:solidFill>
                            <a:schemeClr val="tx1"/>
                          </a:solidFill>
                        </a:rPr>
                        <a:t>5</a:t>
                      </a:r>
                      <a:endParaRPr lang="he-IL" sz="1200" baseline="0" dirty="0">
                        <a:solidFill>
                          <a:schemeClr val="tx1"/>
                        </a:solidFill>
                      </a:endParaRPr>
                    </a:p>
                  </a:txBody>
                  <a:tcPr>
                    <a:solidFill>
                      <a:schemeClr val="accent5"/>
                    </a:solidFill>
                  </a:tcPr>
                </a:tc>
              </a:tr>
              <a:tr h="246885">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t>?</a:t>
                      </a:r>
                      <a:endParaRPr lang="he-IL" sz="1200" dirty="0"/>
                    </a:p>
                  </a:txBody>
                  <a:tcPr/>
                </a:tc>
                <a:tc>
                  <a:txBody>
                    <a:bodyPr/>
                    <a:lstStyle/>
                    <a:p>
                      <a:pPr rtl="1"/>
                      <a:r>
                        <a:rPr lang="en-US" sz="1200" dirty="0" smtClean="0"/>
                        <a:t>1</a:t>
                      </a:r>
                      <a:endParaRPr lang="he-IL" sz="1200" dirty="0"/>
                    </a:p>
                  </a:txBody>
                  <a:tcPr/>
                </a:tc>
                <a:tc>
                  <a:txBody>
                    <a:bodyPr/>
                    <a:lstStyle/>
                    <a:p>
                      <a:pPr rtl="1"/>
                      <a:r>
                        <a:rPr lang="en-US" sz="1200" dirty="0" smtClean="0"/>
                        <a:t>2</a:t>
                      </a:r>
                      <a:endParaRPr lang="he-IL" sz="1200" dirty="0"/>
                    </a:p>
                  </a:txBody>
                  <a:tcPr/>
                </a:tc>
                <a:tc>
                  <a:txBody>
                    <a:bodyPr/>
                    <a:lstStyle/>
                    <a:p>
                      <a:pPr rtl="1"/>
                      <a:r>
                        <a:rPr lang="en-US" sz="1200" dirty="0" smtClean="0"/>
                        <a:t>3</a:t>
                      </a:r>
                      <a:endParaRPr lang="he-IL" sz="1200" dirty="0"/>
                    </a:p>
                  </a:txBody>
                  <a:tcPr/>
                </a:tc>
                <a:tc>
                  <a:txBody>
                    <a:bodyPr/>
                    <a:lstStyle/>
                    <a:p>
                      <a:pPr rtl="1"/>
                      <a:r>
                        <a:rPr lang="en-US" sz="1200" dirty="0" smtClean="0">
                          <a:solidFill>
                            <a:schemeClr val="tx1"/>
                          </a:solidFill>
                        </a:rPr>
                        <a:t>6</a:t>
                      </a:r>
                      <a:endParaRPr lang="he-IL" sz="1200" dirty="0">
                        <a:solidFill>
                          <a:schemeClr val="tx1"/>
                        </a:solidFill>
                      </a:endParaRPr>
                    </a:p>
                  </a:txBody>
                  <a:tcPr>
                    <a:solidFill>
                      <a:schemeClr val="accent5"/>
                    </a:solidFill>
                  </a:tcPr>
                </a:tc>
              </a:tr>
            </a:tbl>
          </a:graphicData>
        </a:graphic>
      </p:graphicFrame>
      <p:graphicFrame>
        <p:nvGraphicFramePr>
          <p:cNvPr id="20" name="טבלה 6"/>
          <p:cNvGraphicFramePr>
            <a:graphicFrameLocks noGrp="1"/>
          </p:cNvGraphicFramePr>
          <p:nvPr>
            <p:extLst>
              <p:ext uri="{D42A27DB-BD31-4B8C-83A1-F6EECF244321}">
                <p14:modId xmlns:p14="http://schemas.microsoft.com/office/powerpoint/2010/main" val="3782088737"/>
              </p:ext>
            </p:extLst>
          </p:nvPr>
        </p:nvGraphicFramePr>
        <p:xfrm>
          <a:off x="6588224" y="2556096"/>
          <a:ext cx="1584176" cy="1097280"/>
        </p:xfrm>
        <a:graphic>
          <a:graphicData uri="http://schemas.openxmlformats.org/drawingml/2006/table">
            <a:tbl>
              <a:tblPr rtl="1" firstRow="1" bandRow="1">
                <a:tableStyleId>{7DF18680-E054-41AD-8BC1-D1AEF772440D}</a:tableStyleId>
              </a:tblPr>
              <a:tblGrid>
                <a:gridCol w="396044"/>
                <a:gridCol w="396044"/>
                <a:gridCol w="396044"/>
                <a:gridCol w="396044"/>
              </a:tblGrid>
              <a:tr h="265281">
                <a:tc>
                  <a:txBody>
                    <a:bodyPr/>
                    <a:lstStyle/>
                    <a:p>
                      <a:pPr rtl="1"/>
                      <a:r>
                        <a:rPr lang="en-US" sz="1200" baseline="0" dirty="0" smtClean="0">
                          <a:solidFill>
                            <a:schemeClr val="tx1"/>
                          </a:solidFill>
                        </a:rPr>
                        <a:t>C</a:t>
                      </a:r>
                      <a:endParaRPr lang="he-IL" sz="1200" baseline="0" dirty="0">
                        <a:solidFill>
                          <a:schemeClr val="tx1"/>
                        </a:solidFill>
                      </a:endParaRPr>
                    </a:p>
                  </a:txBody>
                  <a:tcPr/>
                </a:tc>
                <a:tc>
                  <a:txBody>
                    <a:bodyPr/>
                    <a:lstStyle/>
                    <a:p>
                      <a:pPr rtl="1"/>
                      <a:r>
                        <a:rPr lang="en-US" sz="1200" baseline="0" dirty="0" smtClean="0">
                          <a:solidFill>
                            <a:schemeClr val="tx1"/>
                          </a:solidFill>
                        </a:rPr>
                        <a:t>B</a:t>
                      </a:r>
                      <a:endParaRPr lang="he-IL" sz="1200" baseline="0" dirty="0">
                        <a:solidFill>
                          <a:schemeClr val="tx1"/>
                        </a:solidFill>
                      </a:endParaRPr>
                    </a:p>
                  </a:txBody>
                  <a:tcPr/>
                </a:tc>
                <a:tc>
                  <a:txBody>
                    <a:bodyPr/>
                    <a:lstStyle/>
                    <a:p>
                      <a:pPr rtl="1"/>
                      <a:r>
                        <a:rPr lang="en-US" sz="1200" baseline="0" dirty="0" smtClean="0">
                          <a:solidFill>
                            <a:schemeClr val="tx1"/>
                          </a:solidFill>
                        </a:rPr>
                        <a:t>A</a:t>
                      </a:r>
                      <a:endParaRPr lang="he-IL" sz="1200" baseline="0" dirty="0">
                        <a:solidFill>
                          <a:schemeClr val="tx1"/>
                        </a:solidFill>
                      </a:endParaRPr>
                    </a:p>
                  </a:txBody>
                  <a:tcPr/>
                </a:tc>
                <a:tc>
                  <a:txBody>
                    <a:bodyPr/>
                    <a:lstStyle/>
                    <a:p>
                      <a:pPr algn="ctr" rtl="1"/>
                      <a:endParaRPr lang="he-IL" sz="1200" dirty="0"/>
                    </a:p>
                  </a:txBody>
                  <a:tcPr>
                    <a:solidFill>
                      <a:schemeClr val="accent5"/>
                    </a:solidFill>
                  </a:tcPr>
                </a:tc>
              </a:tr>
              <a:tr h="265281">
                <a:tc>
                  <a:txBody>
                    <a:bodyPr/>
                    <a:lstStyle/>
                    <a:p>
                      <a:pPr rtl="1"/>
                      <a:r>
                        <a:rPr lang="en-US" sz="1200" b="1" dirty="0" smtClean="0"/>
                        <a:t>2</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3</a:t>
                      </a:r>
                      <a:endParaRPr lang="he-IL" sz="1200" b="1" dirty="0"/>
                    </a:p>
                  </a:txBody>
                  <a:tcPr/>
                </a:tc>
                <a:tc>
                  <a:txBody>
                    <a:bodyPr/>
                    <a:lstStyle/>
                    <a:p>
                      <a:pPr algn="ctr" rtl="0"/>
                      <a:r>
                        <a:rPr lang="en-US" sz="1200" b="1" dirty="0" smtClean="0"/>
                        <a:t>  X</a:t>
                      </a:r>
                      <a:endParaRPr lang="he-IL" sz="1200" b="1" dirty="0"/>
                    </a:p>
                  </a:txBody>
                  <a:tcPr>
                    <a:solidFill>
                      <a:schemeClr val="accent5"/>
                    </a:solidFill>
                  </a:tcPr>
                </a:tc>
              </a:tr>
              <a:tr h="265281">
                <a:tc>
                  <a:txBody>
                    <a:bodyPr/>
                    <a:lstStyle/>
                    <a:p>
                      <a:pPr rtl="1"/>
                      <a:r>
                        <a:rPr lang="en-US" sz="1200" b="1" dirty="0" smtClean="0"/>
                        <a:t>3</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2</a:t>
                      </a:r>
                      <a:endParaRPr lang="he-IL" sz="1200" b="1" dirty="0"/>
                    </a:p>
                  </a:txBody>
                  <a:tcPr/>
                </a:tc>
                <a:tc>
                  <a:txBody>
                    <a:bodyPr/>
                    <a:lstStyle/>
                    <a:p>
                      <a:pPr algn="ctr" rtl="1"/>
                      <a:r>
                        <a:rPr lang="en-US" sz="1200" b="1" dirty="0" smtClean="0"/>
                        <a:t>Y</a:t>
                      </a:r>
                      <a:endParaRPr lang="he-IL" sz="1200" b="1" dirty="0"/>
                    </a:p>
                  </a:txBody>
                  <a:tcPr>
                    <a:solidFill>
                      <a:schemeClr val="accent5"/>
                    </a:solidFill>
                  </a:tcPr>
                </a:tc>
              </a:tr>
              <a:tr h="265281">
                <a:tc>
                  <a:txBody>
                    <a:bodyPr/>
                    <a:lstStyle/>
                    <a:p>
                      <a:pPr rtl="1"/>
                      <a:r>
                        <a:rPr lang="en-US" sz="1200" b="1" dirty="0" smtClean="0"/>
                        <a:t>1</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algn="ctr" rtl="1"/>
                      <a:r>
                        <a:rPr lang="en-US" sz="1200" b="1" dirty="0" smtClean="0"/>
                        <a:t>Z</a:t>
                      </a:r>
                      <a:endParaRPr lang="he-IL" sz="1200" b="1" dirty="0"/>
                    </a:p>
                  </a:txBody>
                  <a:tcPr>
                    <a:solidFill>
                      <a:schemeClr val="accent5"/>
                    </a:solidFill>
                  </a:tcPr>
                </a:tc>
              </a:tr>
            </a:tbl>
          </a:graphicData>
        </a:graphic>
      </p:graphicFrame>
      <p:sp>
        <p:nvSpPr>
          <p:cNvPr id="21" name="סוגר מסולסל שמאלי 7"/>
          <p:cNvSpPr/>
          <p:nvPr/>
        </p:nvSpPr>
        <p:spPr bwMode="auto">
          <a:xfrm rot="5400000">
            <a:off x="7236296" y="1619992"/>
            <a:ext cx="360040" cy="136815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charset="0"/>
              <a:cs typeface="Arial" charset="0"/>
            </a:endParaRPr>
          </a:p>
        </p:txBody>
      </p:sp>
      <p:sp>
        <p:nvSpPr>
          <p:cNvPr id="22" name="סוגר מסולסל שמאלי 8"/>
          <p:cNvSpPr/>
          <p:nvPr/>
        </p:nvSpPr>
        <p:spPr bwMode="auto">
          <a:xfrm>
            <a:off x="6300192" y="2636912"/>
            <a:ext cx="288032" cy="108012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charset="0"/>
              <a:cs typeface="Arial" charset="0"/>
            </a:endParaRPr>
          </a:p>
        </p:txBody>
      </p:sp>
      <p:sp>
        <p:nvSpPr>
          <p:cNvPr id="23" name="TextBox 22"/>
          <p:cNvSpPr txBox="1"/>
          <p:nvPr/>
        </p:nvSpPr>
        <p:spPr>
          <a:xfrm>
            <a:off x="6804248" y="1876762"/>
            <a:ext cx="1008112" cy="400110"/>
          </a:xfrm>
          <a:prstGeom prst="rect">
            <a:avLst/>
          </a:prstGeom>
          <a:noFill/>
        </p:spPr>
        <p:txBody>
          <a:bodyPr wrap="square" rtlCol="1">
            <a:spAutoFit/>
          </a:bodyPr>
          <a:lstStyle/>
          <a:p>
            <a:r>
              <a:rPr lang="en-US" sz="2000" dirty="0" smtClean="0"/>
              <a:t>items</a:t>
            </a:r>
            <a:endParaRPr lang="he-IL" sz="2000" dirty="0"/>
          </a:p>
        </p:txBody>
      </p:sp>
      <p:sp>
        <p:nvSpPr>
          <p:cNvPr id="24" name="TextBox 23"/>
          <p:cNvSpPr txBox="1"/>
          <p:nvPr/>
        </p:nvSpPr>
        <p:spPr>
          <a:xfrm>
            <a:off x="6012160" y="2301840"/>
            <a:ext cx="360040" cy="1631216"/>
          </a:xfrm>
          <a:prstGeom prst="rect">
            <a:avLst/>
          </a:prstGeom>
          <a:noFill/>
        </p:spPr>
        <p:txBody>
          <a:bodyPr wrap="square" rtlCol="1">
            <a:spAutoFit/>
          </a:bodyPr>
          <a:lstStyle/>
          <a:p>
            <a:r>
              <a:rPr lang="en-US" sz="2000" dirty="0" smtClean="0"/>
              <a:t>users</a:t>
            </a:r>
            <a:endParaRPr lang="he-IL" sz="2000" dirty="0"/>
          </a:p>
        </p:txBody>
      </p:sp>
      <p:graphicFrame>
        <p:nvGraphicFramePr>
          <p:cNvPr id="25" name="טבלה 6"/>
          <p:cNvGraphicFramePr>
            <a:graphicFrameLocks noGrp="1"/>
          </p:cNvGraphicFramePr>
          <p:nvPr>
            <p:extLst>
              <p:ext uri="{D42A27DB-BD31-4B8C-83A1-F6EECF244321}">
                <p14:modId xmlns:p14="http://schemas.microsoft.com/office/powerpoint/2010/main" val="1085962235"/>
              </p:ext>
            </p:extLst>
          </p:nvPr>
        </p:nvGraphicFramePr>
        <p:xfrm>
          <a:off x="6660232" y="5029336"/>
          <a:ext cx="1440159" cy="1207976"/>
        </p:xfrm>
        <a:graphic>
          <a:graphicData uri="http://schemas.openxmlformats.org/drawingml/2006/table">
            <a:tbl>
              <a:tblPr rtl="1" firstRow="1" bandRow="1">
                <a:tableStyleId>{00A15C55-8517-42AA-B614-E9B94910E393}</a:tableStyleId>
              </a:tblPr>
              <a:tblGrid>
                <a:gridCol w="480053"/>
                <a:gridCol w="480053"/>
                <a:gridCol w="480053"/>
              </a:tblGrid>
              <a:tr h="301994">
                <a:tc>
                  <a:txBody>
                    <a:bodyPr/>
                    <a:lstStyle/>
                    <a:p>
                      <a:pPr rtl="1"/>
                      <a:r>
                        <a:rPr lang="en-US" sz="1200" b="0" baseline="0" dirty="0" smtClean="0">
                          <a:solidFill>
                            <a:schemeClr val="tx1"/>
                          </a:solidFill>
                        </a:rPr>
                        <a:t>B</a:t>
                      </a:r>
                      <a:endParaRPr lang="he-IL" sz="1200" b="0" baseline="0" dirty="0">
                        <a:solidFill>
                          <a:schemeClr val="tx1"/>
                        </a:solidFill>
                      </a:endParaRPr>
                    </a:p>
                  </a:txBody>
                  <a:tcPr/>
                </a:tc>
                <a:tc>
                  <a:txBody>
                    <a:bodyPr/>
                    <a:lstStyle/>
                    <a:p>
                      <a:pPr rtl="1"/>
                      <a:r>
                        <a:rPr lang="en-US" sz="1200" b="0" baseline="0" dirty="0" smtClean="0">
                          <a:solidFill>
                            <a:schemeClr val="tx1"/>
                          </a:solidFill>
                        </a:rPr>
                        <a:t>A</a:t>
                      </a:r>
                      <a:endParaRPr lang="he-IL" sz="1200" b="0" baseline="0" dirty="0">
                        <a:solidFill>
                          <a:schemeClr val="tx1"/>
                        </a:solidFill>
                      </a:endParaRPr>
                    </a:p>
                  </a:txBody>
                  <a:tcPr/>
                </a:tc>
                <a:tc>
                  <a:txBody>
                    <a:bodyPr/>
                    <a:lstStyle/>
                    <a:p>
                      <a:pPr rtl="1"/>
                      <a:endParaRPr lang="he-IL" sz="1200" dirty="0">
                        <a:solidFill>
                          <a:schemeClr val="tx1"/>
                        </a:solidFill>
                      </a:endParaRPr>
                    </a:p>
                  </a:txBody>
                  <a:tcPr/>
                </a:tc>
              </a:tr>
              <a:tr h="301994">
                <a:tc>
                  <a:txBody>
                    <a:bodyPr/>
                    <a:lstStyle/>
                    <a:p>
                      <a:pPr rtl="1"/>
                      <a:r>
                        <a:rPr lang="en-US" sz="1200" b="1" dirty="0" smtClean="0"/>
                        <a:t>1</a:t>
                      </a:r>
                      <a:endParaRPr lang="he-IL" sz="1200" b="1" dirty="0"/>
                    </a:p>
                  </a:txBody>
                  <a:tcPr/>
                </a:tc>
                <a:tc>
                  <a:txBody>
                    <a:bodyPr/>
                    <a:lstStyle/>
                    <a:p>
                      <a:pPr rtl="1"/>
                      <a:r>
                        <a:rPr lang="en-US" sz="1200" b="1" dirty="0" smtClean="0"/>
                        <a:t>3</a:t>
                      </a:r>
                      <a:endParaRPr lang="he-IL" sz="1200" b="1" dirty="0"/>
                    </a:p>
                  </a:txBody>
                  <a:tcPr/>
                </a:tc>
                <a:tc>
                  <a:txBody>
                    <a:bodyPr/>
                    <a:lstStyle/>
                    <a:p>
                      <a:pPr algn="r" rtl="0"/>
                      <a:r>
                        <a:rPr lang="en-US" sz="1200" dirty="0" smtClean="0"/>
                        <a:t>    X</a:t>
                      </a:r>
                      <a:endParaRPr lang="he-IL" sz="1200" b="1" dirty="0"/>
                    </a:p>
                  </a:txBody>
                  <a:tcPr>
                    <a:solidFill>
                      <a:schemeClr val="accent4"/>
                    </a:solidFill>
                  </a:tcPr>
                </a:tc>
              </a:tr>
              <a:tr h="301994">
                <a:tc>
                  <a:txBody>
                    <a:bodyPr/>
                    <a:lstStyle/>
                    <a:p>
                      <a:pPr rtl="1"/>
                      <a:r>
                        <a:rPr lang="en-US" sz="1200" b="1" dirty="0" smtClean="0"/>
                        <a:t>3</a:t>
                      </a:r>
                      <a:endParaRPr lang="he-IL" sz="1200" b="1" dirty="0"/>
                    </a:p>
                  </a:txBody>
                  <a:tcPr/>
                </a:tc>
                <a:tc>
                  <a:txBody>
                    <a:bodyPr/>
                    <a:lstStyle/>
                    <a:p>
                      <a:pPr rtl="1"/>
                      <a:r>
                        <a:rPr lang="en-US" sz="1200" b="1" dirty="0" smtClean="0"/>
                        <a:t>2</a:t>
                      </a:r>
                      <a:endParaRPr lang="he-IL" sz="1200" b="1" dirty="0"/>
                    </a:p>
                  </a:txBody>
                  <a:tcPr/>
                </a:tc>
                <a:tc>
                  <a:txBody>
                    <a:bodyPr/>
                    <a:lstStyle/>
                    <a:p>
                      <a:pPr algn="r" rtl="1"/>
                      <a:r>
                        <a:rPr lang="en-US" sz="1200" dirty="0" smtClean="0"/>
                        <a:t>Y</a:t>
                      </a:r>
                      <a:endParaRPr lang="he-IL" sz="1200" b="1" dirty="0"/>
                    </a:p>
                  </a:txBody>
                  <a:tcPr>
                    <a:solidFill>
                      <a:schemeClr val="accent4"/>
                    </a:solidFill>
                  </a:tcPr>
                </a:tc>
              </a:tr>
              <a:tr h="301994">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algn="r" rtl="1"/>
                      <a:r>
                        <a:rPr lang="en-US" sz="1200" dirty="0" smtClean="0"/>
                        <a:t>Z</a:t>
                      </a:r>
                      <a:endParaRPr lang="he-IL" sz="1200" b="1" dirty="0"/>
                    </a:p>
                  </a:txBody>
                  <a:tcPr>
                    <a:solidFill>
                      <a:schemeClr val="accent4"/>
                    </a:solidFill>
                  </a:tcPr>
                </a:tc>
              </a:tr>
            </a:tbl>
          </a:graphicData>
        </a:graphic>
      </p:graphicFrame>
      <p:sp>
        <p:nvSpPr>
          <p:cNvPr id="26" name="חץ ימינה 6"/>
          <p:cNvSpPr/>
          <p:nvPr/>
        </p:nvSpPr>
        <p:spPr>
          <a:xfrm>
            <a:off x="5364088" y="2852936"/>
            <a:ext cx="648072" cy="288032"/>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סוגר מסולסל שמאלי 7"/>
          <p:cNvSpPr/>
          <p:nvPr/>
        </p:nvSpPr>
        <p:spPr bwMode="auto">
          <a:xfrm rot="5400000">
            <a:off x="7416316" y="4329100"/>
            <a:ext cx="360040" cy="1008112"/>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charset="0"/>
              <a:cs typeface="Arial" charset="0"/>
            </a:endParaRPr>
          </a:p>
        </p:txBody>
      </p:sp>
      <p:sp>
        <p:nvSpPr>
          <p:cNvPr id="29" name="TextBox 28"/>
          <p:cNvSpPr txBox="1"/>
          <p:nvPr/>
        </p:nvSpPr>
        <p:spPr>
          <a:xfrm>
            <a:off x="6804248" y="4284288"/>
            <a:ext cx="1008112" cy="400110"/>
          </a:xfrm>
          <a:prstGeom prst="rect">
            <a:avLst/>
          </a:prstGeom>
          <a:noFill/>
        </p:spPr>
        <p:txBody>
          <a:bodyPr wrap="square" rtlCol="1">
            <a:spAutoFit/>
          </a:bodyPr>
          <a:lstStyle/>
          <a:p>
            <a:r>
              <a:rPr lang="en-US" sz="2000" dirty="0" smtClean="0"/>
              <a:t>items</a:t>
            </a:r>
            <a:endParaRPr lang="he-IL" sz="2000" dirty="0"/>
          </a:p>
        </p:txBody>
      </p:sp>
      <p:sp>
        <p:nvSpPr>
          <p:cNvPr id="30" name="סוגר מסולסל שמאלי 8"/>
          <p:cNvSpPr/>
          <p:nvPr/>
        </p:nvSpPr>
        <p:spPr bwMode="auto">
          <a:xfrm>
            <a:off x="6228184" y="5101344"/>
            <a:ext cx="288032" cy="1080120"/>
          </a:xfrm>
          <a:prstGeom prst="lef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charset="0"/>
              <a:cs typeface="Arial" charset="0"/>
            </a:endParaRPr>
          </a:p>
        </p:txBody>
      </p:sp>
      <p:sp>
        <p:nvSpPr>
          <p:cNvPr id="31" name="TextBox 30"/>
          <p:cNvSpPr txBox="1"/>
          <p:nvPr/>
        </p:nvSpPr>
        <p:spPr>
          <a:xfrm>
            <a:off x="5940152" y="4869160"/>
            <a:ext cx="360040" cy="1631216"/>
          </a:xfrm>
          <a:prstGeom prst="rect">
            <a:avLst/>
          </a:prstGeom>
          <a:noFill/>
        </p:spPr>
        <p:txBody>
          <a:bodyPr wrap="square" rtlCol="1">
            <a:spAutoFit/>
          </a:bodyPr>
          <a:lstStyle/>
          <a:p>
            <a:r>
              <a:rPr lang="en-US" sz="2000" dirty="0" smtClean="0"/>
              <a:t>users</a:t>
            </a:r>
            <a:endParaRPr lang="he-IL" sz="2000" dirty="0"/>
          </a:p>
        </p:txBody>
      </p:sp>
      <p:sp>
        <p:nvSpPr>
          <p:cNvPr id="32" name="Up-Down Arrow 31"/>
          <p:cNvSpPr/>
          <p:nvPr/>
        </p:nvSpPr>
        <p:spPr>
          <a:xfrm>
            <a:off x="7380312" y="3780232"/>
            <a:ext cx="216024" cy="576064"/>
          </a:xfrm>
          <a:prstGeom prst="upDownArrow">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4" name="TextBox 33"/>
          <p:cNvSpPr txBox="1"/>
          <p:nvPr/>
        </p:nvSpPr>
        <p:spPr>
          <a:xfrm>
            <a:off x="192622" y="3851756"/>
            <a:ext cx="2736304" cy="369332"/>
          </a:xfrm>
          <a:prstGeom prst="rect">
            <a:avLst/>
          </a:prstGeom>
          <a:noFill/>
        </p:spPr>
        <p:txBody>
          <a:bodyPr wrap="square" rtlCol="1">
            <a:spAutoFit/>
          </a:bodyPr>
          <a:lstStyle/>
          <a:p>
            <a:pPr algn="ctr"/>
            <a:r>
              <a:rPr lang="en-US" dirty="0" smtClean="0"/>
              <a:t>Source domain (music)</a:t>
            </a:r>
            <a:endParaRPr lang="he-IL" dirty="0"/>
          </a:p>
        </p:txBody>
      </p:sp>
      <p:sp>
        <p:nvSpPr>
          <p:cNvPr id="35" name="TextBox 34"/>
          <p:cNvSpPr txBox="1"/>
          <p:nvPr/>
        </p:nvSpPr>
        <p:spPr>
          <a:xfrm>
            <a:off x="179512" y="6444044"/>
            <a:ext cx="2736304" cy="369332"/>
          </a:xfrm>
          <a:prstGeom prst="rect">
            <a:avLst/>
          </a:prstGeom>
          <a:noFill/>
        </p:spPr>
        <p:txBody>
          <a:bodyPr wrap="square" rtlCol="1">
            <a:spAutoFit/>
          </a:bodyPr>
          <a:lstStyle/>
          <a:p>
            <a:pPr algn="ctr"/>
            <a:r>
              <a:rPr lang="en-US" dirty="0" smtClean="0"/>
              <a:t>Target domain (games)</a:t>
            </a:r>
            <a:endParaRPr lang="he-IL" dirty="0"/>
          </a:p>
        </p:txBody>
      </p:sp>
      <p:sp>
        <p:nvSpPr>
          <p:cNvPr id="33" name="מלבן 32"/>
          <p:cNvSpPr/>
          <p:nvPr/>
        </p:nvSpPr>
        <p:spPr>
          <a:xfrm>
            <a:off x="7020272" y="2844128"/>
            <a:ext cx="792088"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6" name="מלבן 35"/>
          <p:cNvSpPr/>
          <p:nvPr/>
        </p:nvSpPr>
        <p:spPr>
          <a:xfrm>
            <a:off x="7236296" y="5364408"/>
            <a:ext cx="864096"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7" name="מציין מיקום תוכן 2"/>
          <p:cNvSpPr txBox="1">
            <a:spLocks/>
          </p:cNvSpPr>
          <p:nvPr/>
        </p:nvSpPr>
        <p:spPr>
          <a:xfrm>
            <a:off x="107504" y="980728"/>
            <a:ext cx="8640960" cy="1080120"/>
          </a:xfrm>
          <a:prstGeom prst="rect">
            <a:avLst/>
          </a:prstGeom>
        </p:spPr>
        <p:txBody>
          <a:bodyPr vert="horz" lIns="91440" tIns="45720" rIns="91440" bIns="45720" rtlCol="1">
            <a:normAutofit/>
          </a:bodyPr>
          <a:lstStyle/>
          <a:p>
            <a:pPr marL="342900" lvl="0" indent="-342900" algn="l" rtl="0">
              <a:spcBef>
                <a:spcPct val="20000"/>
              </a:spcBef>
              <a:spcAft>
                <a:spcPts val="1200"/>
              </a:spcAft>
              <a:buFont typeface="Arial" pitchFamily="34" charset="0"/>
              <a:buChar char="•"/>
              <a:defRPr/>
            </a:pPr>
            <a:r>
              <a:rPr lang="en-US" sz="2800" u="sng" dirty="0" smtClean="0"/>
              <a:t>Assumption:</a:t>
            </a:r>
            <a:r>
              <a:rPr lang="en-US" sz="2800" dirty="0" smtClean="0"/>
              <a:t> related domains share similar cluster level rating patterns.</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8" name="Oval 37"/>
          <p:cNvSpPr/>
          <p:nvPr/>
        </p:nvSpPr>
        <p:spPr>
          <a:xfrm>
            <a:off x="3491880" y="2204864"/>
            <a:ext cx="792088" cy="72008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9" name="Oval 38"/>
          <p:cNvSpPr/>
          <p:nvPr/>
        </p:nvSpPr>
        <p:spPr>
          <a:xfrm>
            <a:off x="7020272" y="2780928"/>
            <a:ext cx="432048" cy="36004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0" name="TextBox 39"/>
          <p:cNvSpPr txBox="1"/>
          <p:nvPr/>
        </p:nvSpPr>
        <p:spPr>
          <a:xfrm>
            <a:off x="2987824" y="3933056"/>
            <a:ext cx="2736304" cy="369332"/>
          </a:xfrm>
          <a:prstGeom prst="rect">
            <a:avLst/>
          </a:prstGeom>
          <a:noFill/>
        </p:spPr>
        <p:txBody>
          <a:bodyPr wrap="square" rtlCol="1">
            <a:spAutoFit/>
          </a:bodyPr>
          <a:lstStyle/>
          <a:p>
            <a:pPr algn="ctr"/>
            <a:r>
              <a:rPr lang="en-US" dirty="0" smtClean="0"/>
              <a:t>After permutation </a:t>
            </a:r>
            <a:endParaRPr lang="he-IL" dirty="0"/>
          </a:p>
        </p:txBody>
      </p:sp>
      <p:sp>
        <p:nvSpPr>
          <p:cNvPr id="41" name="TextBox 40"/>
          <p:cNvSpPr txBox="1"/>
          <p:nvPr/>
        </p:nvSpPr>
        <p:spPr>
          <a:xfrm>
            <a:off x="2987824" y="6516052"/>
            <a:ext cx="2736304" cy="369332"/>
          </a:xfrm>
          <a:prstGeom prst="rect">
            <a:avLst/>
          </a:prstGeom>
          <a:noFill/>
        </p:spPr>
        <p:txBody>
          <a:bodyPr wrap="square" rtlCol="1">
            <a:spAutoFit/>
          </a:bodyPr>
          <a:lstStyle/>
          <a:p>
            <a:pPr algn="ctr"/>
            <a:r>
              <a:rPr lang="en-US" dirty="0" smtClean="0"/>
              <a:t>After permutation </a:t>
            </a:r>
            <a:endParaRPr lang="he-IL" dirty="0"/>
          </a:p>
        </p:txBody>
      </p:sp>
      <p:sp>
        <p:nvSpPr>
          <p:cNvPr id="42" name="חץ ימינה 6"/>
          <p:cNvSpPr/>
          <p:nvPr/>
        </p:nvSpPr>
        <p:spPr>
          <a:xfrm>
            <a:off x="2555776" y="2780928"/>
            <a:ext cx="648072" cy="288032"/>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3" name="חץ ימינה 6"/>
          <p:cNvSpPr/>
          <p:nvPr/>
        </p:nvSpPr>
        <p:spPr>
          <a:xfrm>
            <a:off x="5364088" y="5301208"/>
            <a:ext cx="648072" cy="288032"/>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4" name="חץ ימינה 6"/>
          <p:cNvSpPr/>
          <p:nvPr/>
        </p:nvSpPr>
        <p:spPr>
          <a:xfrm>
            <a:off x="2555776" y="5301208"/>
            <a:ext cx="648072" cy="288032"/>
          </a:xfrm>
          <a:prstGeom prst="rightArrow">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ustDataLst>
      <p:tags r:id="rId1"/>
    </p:custDataLst>
    <p:extLst>
      <p:ext uri="{BB962C8B-B14F-4D97-AF65-F5344CB8AC3E}">
        <p14:creationId xmlns:p14="http://schemas.microsoft.com/office/powerpoint/2010/main" val="19622909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38"/>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9"/>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6" grpId="0" animBg="1"/>
      <p:bldP spid="28" grpId="0" animBg="1"/>
      <p:bldP spid="29" grpId="0"/>
      <p:bldP spid="30" grpId="0" animBg="1"/>
      <p:bldP spid="31" grpId="0"/>
      <p:bldP spid="32" grpId="0" animBg="1"/>
      <p:bldP spid="34" grpId="0"/>
      <p:bldP spid="35" grpId="0"/>
      <p:bldP spid="33" grpId="0" animBg="1"/>
      <p:bldP spid="36" grpId="0" animBg="1"/>
      <p:bldP spid="37" grpId="0"/>
      <p:bldP spid="38" grpId="0" animBg="1"/>
      <p:bldP spid="38" grpId="1" animBg="1"/>
      <p:bldP spid="39" grpId="0" animBg="1"/>
      <p:bldP spid="39" grpId="1" animBg="1"/>
      <p:bldP spid="40" grpId="0"/>
      <p:bldP spid="41" grpId="0"/>
      <p:bldP spid="42" grpId="0" animBg="1"/>
      <p:bldP spid="4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it make sense?</a:t>
            </a:r>
            <a:endParaRPr lang="en-US" dirty="0"/>
          </a:p>
        </p:txBody>
      </p:sp>
      <p:sp>
        <p:nvSpPr>
          <p:cNvPr id="3" name="Content Placeholder 2"/>
          <p:cNvSpPr>
            <a:spLocks noGrp="1"/>
          </p:cNvSpPr>
          <p:nvPr>
            <p:ph idx="1"/>
          </p:nvPr>
        </p:nvSpPr>
        <p:spPr>
          <a:xfrm>
            <a:off x="251520" y="1124744"/>
            <a:ext cx="8435280" cy="4525963"/>
          </a:xfrm>
        </p:spPr>
        <p:txBody>
          <a:bodyPr/>
          <a:lstStyle/>
          <a:p>
            <a:pPr algn="l" rtl="0"/>
            <a:r>
              <a:rPr lang="en-US" dirty="0" smtClean="0"/>
              <a:t>The rows/columns in the code-book matrix represents the users’/items’ rating distribution:</a:t>
            </a:r>
            <a:endParaRPr lang="en-US" dirty="0"/>
          </a:p>
        </p:txBody>
      </p:sp>
      <p:graphicFrame>
        <p:nvGraphicFramePr>
          <p:cNvPr id="4" name="טבלה 6"/>
          <p:cNvGraphicFramePr>
            <a:graphicFrameLocks noGrp="1"/>
          </p:cNvGraphicFramePr>
          <p:nvPr>
            <p:extLst>
              <p:ext uri="{D42A27DB-BD31-4B8C-83A1-F6EECF244321}">
                <p14:modId xmlns:p14="http://schemas.microsoft.com/office/powerpoint/2010/main" val="3782088737"/>
              </p:ext>
            </p:extLst>
          </p:nvPr>
        </p:nvGraphicFramePr>
        <p:xfrm>
          <a:off x="2915816" y="2276872"/>
          <a:ext cx="4248475" cy="1920240"/>
        </p:xfrm>
        <a:graphic>
          <a:graphicData uri="http://schemas.openxmlformats.org/drawingml/2006/table">
            <a:tbl>
              <a:tblPr rtl="1" firstRow="1" bandRow="1">
                <a:tableStyleId>{7DF18680-E054-41AD-8BC1-D1AEF772440D}</a:tableStyleId>
              </a:tblPr>
              <a:tblGrid>
                <a:gridCol w="386225"/>
                <a:gridCol w="386225"/>
                <a:gridCol w="386225"/>
                <a:gridCol w="386225"/>
                <a:gridCol w="386225"/>
                <a:gridCol w="386225"/>
                <a:gridCol w="386225"/>
                <a:gridCol w="386225"/>
                <a:gridCol w="386225"/>
                <a:gridCol w="386225"/>
                <a:gridCol w="386225"/>
              </a:tblGrid>
              <a:tr h="257171">
                <a:tc>
                  <a:txBody>
                    <a:bodyPr/>
                    <a:lstStyle/>
                    <a:p>
                      <a:pPr rtl="1"/>
                      <a:r>
                        <a:rPr lang="en-US" sz="1200" baseline="0" dirty="0" smtClean="0">
                          <a:solidFill>
                            <a:schemeClr val="tx1"/>
                          </a:solidFill>
                        </a:rPr>
                        <a:t>J</a:t>
                      </a:r>
                      <a:endParaRPr lang="he-IL" sz="1200" baseline="0" dirty="0">
                        <a:solidFill>
                          <a:schemeClr val="tx1"/>
                        </a:solidFill>
                      </a:endParaRPr>
                    </a:p>
                  </a:txBody>
                  <a:tcPr/>
                </a:tc>
                <a:tc>
                  <a:txBody>
                    <a:bodyPr/>
                    <a:lstStyle/>
                    <a:p>
                      <a:pPr rtl="1"/>
                      <a:r>
                        <a:rPr lang="en-US" sz="1200" baseline="0" dirty="0" smtClean="0">
                          <a:solidFill>
                            <a:schemeClr val="tx1"/>
                          </a:solidFill>
                        </a:rPr>
                        <a:t>I</a:t>
                      </a:r>
                      <a:endParaRPr lang="he-IL" sz="1200" baseline="0" dirty="0">
                        <a:solidFill>
                          <a:schemeClr val="tx1"/>
                        </a:solidFill>
                      </a:endParaRPr>
                    </a:p>
                  </a:txBody>
                  <a:tcPr/>
                </a:tc>
                <a:tc>
                  <a:txBody>
                    <a:bodyPr/>
                    <a:lstStyle/>
                    <a:p>
                      <a:pPr rtl="1"/>
                      <a:r>
                        <a:rPr lang="en-US" sz="1200" baseline="0" dirty="0" smtClean="0">
                          <a:solidFill>
                            <a:schemeClr val="tx1"/>
                          </a:solidFill>
                        </a:rPr>
                        <a:t>H</a:t>
                      </a:r>
                      <a:endParaRPr lang="he-IL" sz="1200" baseline="0" dirty="0">
                        <a:solidFill>
                          <a:schemeClr val="tx1"/>
                        </a:solidFill>
                      </a:endParaRPr>
                    </a:p>
                  </a:txBody>
                  <a:tcPr/>
                </a:tc>
                <a:tc>
                  <a:txBody>
                    <a:bodyPr/>
                    <a:lstStyle/>
                    <a:p>
                      <a:pPr rtl="1"/>
                      <a:r>
                        <a:rPr lang="en-US" sz="1200" baseline="0" dirty="0" smtClean="0">
                          <a:solidFill>
                            <a:schemeClr val="tx1"/>
                          </a:solidFill>
                        </a:rPr>
                        <a:t>G</a:t>
                      </a:r>
                      <a:endParaRPr lang="he-IL" sz="1200" baseline="0" dirty="0">
                        <a:solidFill>
                          <a:schemeClr val="tx1"/>
                        </a:solidFill>
                      </a:endParaRPr>
                    </a:p>
                  </a:txBody>
                  <a:tcPr/>
                </a:tc>
                <a:tc>
                  <a:txBody>
                    <a:bodyPr/>
                    <a:lstStyle/>
                    <a:p>
                      <a:pPr rtl="1"/>
                      <a:r>
                        <a:rPr lang="en-US" sz="1200" baseline="0" dirty="0" smtClean="0">
                          <a:solidFill>
                            <a:schemeClr val="tx1"/>
                          </a:solidFill>
                        </a:rPr>
                        <a:t>F</a:t>
                      </a:r>
                      <a:endParaRPr lang="he-IL" sz="1200" baseline="0" dirty="0">
                        <a:solidFill>
                          <a:schemeClr val="tx1"/>
                        </a:solidFill>
                      </a:endParaRPr>
                    </a:p>
                  </a:txBody>
                  <a:tcPr/>
                </a:tc>
                <a:tc>
                  <a:txBody>
                    <a:bodyPr/>
                    <a:lstStyle/>
                    <a:p>
                      <a:pPr rtl="1"/>
                      <a:r>
                        <a:rPr lang="en-US" sz="1200" baseline="0" dirty="0" smtClean="0">
                          <a:solidFill>
                            <a:schemeClr val="tx1"/>
                          </a:solidFill>
                        </a:rPr>
                        <a:t>E</a:t>
                      </a:r>
                      <a:endParaRPr lang="he-IL" sz="1200" baseline="0" dirty="0">
                        <a:solidFill>
                          <a:schemeClr val="tx1"/>
                        </a:solidFill>
                      </a:endParaRPr>
                    </a:p>
                  </a:txBody>
                  <a:tcPr/>
                </a:tc>
                <a:tc>
                  <a:txBody>
                    <a:bodyPr/>
                    <a:lstStyle/>
                    <a:p>
                      <a:pPr rtl="1"/>
                      <a:r>
                        <a:rPr lang="en-US" sz="1200" baseline="0" dirty="0" smtClean="0">
                          <a:solidFill>
                            <a:schemeClr val="tx1"/>
                          </a:solidFill>
                        </a:rPr>
                        <a:t>D</a:t>
                      </a:r>
                      <a:endParaRPr lang="he-IL" sz="1200" baseline="0" dirty="0">
                        <a:solidFill>
                          <a:schemeClr val="tx1"/>
                        </a:solidFill>
                      </a:endParaRPr>
                    </a:p>
                  </a:txBody>
                  <a:tcPr/>
                </a:tc>
                <a:tc>
                  <a:txBody>
                    <a:bodyPr/>
                    <a:lstStyle/>
                    <a:p>
                      <a:pPr rtl="1"/>
                      <a:r>
                        <a:rPr lang="en-US" sz="1200" baseline="0" dirty="0" smtClean="0">
                          <a:solidFill>
                            <a:schemeClr val="tx1"/>
                          </a:solidFill>
                        </a:rPr>
                        <a:t>C</a:t>
                      </a:r>
                      <a:endParaRPr lang="he-IL" sz="1200" baseline="0" dirty="0">
                        <a:solidFill>
                          <a:schemeClr val="tx1"/>
                        </a:solidFill>
                      </a:endParaRPr>
                    </a:p>
                  </a:txBody>
                  <a:tcPr/>
                </a:tc>
                <a:tc>
                  <a:txBody>
                    <a:bodyPr/>
                    <a:lstStyle/>
                    <a:p>
                      <a:pPr rtl="1"/>
                      <a:r>
                        <a:rPr lang="en-US" sz="1200" baseline="0" dirty="0" smtClean="0">
                          <a:solidFill>
                            <a:schemeClr val="tx1"/>
                          </a:solidFill>
                        </a:rPr>
                        <a:t>B</a:t>
                      </a:r>
                      <a:endParaRPr lang="he-IL" sz="1200" baseline="0" dirty="0">
                        <a:solidFill>
                          <a:schemeClr val="tx1"/>
                        </a:solidFill>
                      </a:endParaRPr>
                    </a:p>
                  </a:txBody>
                  <a:tcPr/>
                </a:tc>
                <a:tc>
                  <a:txBody>
                    <a:bodyPr/>
                    <a:lstStyle/>
                    <a:p>
                      <a:pPr rtl="1"/>
                      <a:r>
                        <a:rPr lang="en-US" sz="1200" baseline="0" dirty="0" smtClean="0">
                          <a:solidFill>
                            <a:schemeClr val="tx1"/>
                          </a:solidFill>
                        </a:rPr>
                        <a:t>A</a:t>
                      </a:r>
                      <a:endParaRPr lang="he-IL" sz="1200" baseline="0" dirty="0">
                        <a:solidFill>
                          <a:schemeClr val="tx1"/>
                        </a:solidFill>
                      </a:endParaRPr>
                    </a:p>
                  </a:txBody>
                  <a:tcPr/>
                </a:tc>
                <a:tc>
                  <a:txBody>
                    <a:bodyPr/>
                    <a:lstStyle/>
                    <a:p>
                      <a:pPr algn="ctr" rtl="1"/>
                      <a:endParaRPr lang="he-IL" sz="1200" dirty="0"/>
                    </a:p>
                  </a:txBody>
                  <a:tcPr>
                    <a:solidFill>
                      <a:schemeClr val="accent5"/>
                    </a:solidFill>
                  </a:tcPr>
                </a:tc>
              </a:tr>
              <a:tr h="257171">
                <a:tc>
                  <a:txBody>
                    <a:bodyPr/>
                    <a:lstStyle/>
                    <a:p>
                      <a:pPr rtl="1"/>
                      <a:r>
                        <a:rPr lang="en-US" sz="1200" b="1" dirty="0" smtClean="0"/>
                        <a:t>2</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3</a:t>
                      </a:r>
                      <a:endParaRPr lang="he-IL" sz="1200" b="1" dirty="0"/>
                    </a:p>
                  </a:txBody>
                  <a:tcPr/>
                </a:tc>
                <a:tc>
                  <a:txBody>
                    <a:bodyPr/>
                    <a:lstStyle/>
                    <a:p>
                      <a:pPr algn="ctr" rtl="0"/>
                      <a:r>
                        <a:rPr lang="en-US" sz="1200" b="1" dirty="0" smtClean="0"/>
                        <a:t>a</a:t>
                      </a:r>
                      <a:endParaRPr lang="he-IL" sz="1200" b="1" dirty="0"/>
                    </a:p>
                  </a:txBody>
                  <a:tcPr>
                    <a:solidFill>
                      <a:schemeClr val="accent5"/>
                    </a:solidFill>
                  </a:tcPr>
                </a:tc>
              </a:tr>
              <a:tr h="257171">
                <a:tc>
                  <a:txBody>
                    <a:bodyPr/>
                    <a:lstStyle/>
                    <a:p>
                      <a:pPr rtl="1"/>
                      <a:r>
                        <a:rPr lang="en-US" sz="1200" b="1" dirty="0" smtClean="0"/>
                        <a:t>3</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2</a:t>
                      </a:r>
                      <a:endParaRPr lang="he-IL" sz="1200" b="1" dirty="0"/>
                    </a:p>
                  </a:txBody>
                  <a:tcPr/>
                </a:tc>
                <a:tc>
                  <a:txBody>
                    <a:bodyPr/>
                    <a:lstStyle/>
                    <a:p>
                      <a:pPr algn="ctr" rtl="1"/>
                      <a:r>
                        <a:rPr lang="en-US" sz="1200" b="1" dirty="0" smtClean="0"/>
                        <a:t>b</a:t>
                      </a:r>
                      <a:endParaRPr lang="he-IL" sz="1200" b="1" dirty="0"/>
                    </a:p>
                  </a:txBody>
                  <a:tcPr>
                    <a:solidFill>
                      <a:schemeClr val="accent5"/>
                    </a:solidFill>
                  </a:tcPr>
                </a:tc>
              </a:tr>
              <a:tr h="257171">
                <a:tc>
                  <a:txBody>
                    <a:bodyPr/>
                    <a:lstStyle/>
                    <a:p>
                      <a:pPr rtl="1"/>
                      <a:r>
                        <a:rPr lang="en-US" sz="1200" b="1" dirty="0" smtClean="0"/>
                        <a:t>1</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1</a:t>
                      </a:r>
                      <a:endParaRPr lang="he-IL" sz="1200" b="1" dirty="0"/>
                    </a:p>
                  </a:txBody>
                  <a:tcPr/>
                </a:tc>
                <a:tc>
                  <a:txBody>
                    <a:bodyPr/>
                    <a:lstStyle/>
                    <a:p>
                      <a:pPr algn="ctr" rtl="1"/>
                      <a:r>
                        <a:rPr lang="en-US" sz="1200" b="1" dirty="0" smtClean="0"/>
                        <a:t>c</a:t>
                      </a:r>
                      <a:endParaRPr lang="he-IL" sz="1200" b="1" dirty="0"/>
                    </a:p>
                  </a:txBody>
                  <a:tcPr>
                    <a:solidFill>
                      <a:schemeClr val="accent5"/>
                    </a:solidFill>
                  </a:tcPr>
                </a:tc>
              </a:tr>
              <a:tr h="257171">
                <a:tc>
                  <a:txBody>
                    <a:bodyPr/>
                    <a:lstStyle/>
                    <a:p>
                      <a:pPr rtl="1"/>
                      <a:r>
                        <a:rPr lang="en-US" sz="1200" b="1" dirty="0" smtClean="0"/>
                        <a:t>1</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2</a:t>
                      </a:r>
                      <a:endParaRPr lang="he-IL" sz="1200" b="1" dirty="0"/>
                    </a:p>
                  </a:txBody>
                  <a:tcPr/>
                </a:tc>
                <a:tc>
                  <a:txBody>
                    <a:bodyPr/>
                    <a:lstStyle/>
                    <a:p>
                      <a:pPr algn="ctr" rtl="1"/>
                      <a:r>
                        <a:rPr lang="en-US" sz="1200" b="1" dirty="0" smtClean="0"/>
                        <a:t>d</a:t>
                      </a:r>
                      <a:endParaRPr lang="he-IL" sz="1200" b="1" dirty="0"/>
                    </a:p>
                  </a:txBody>
                  <a:tcPr>
                    <a:solidFill>
                      <a:schemeClr val="accent5"/>
                    </a:solidFill>
                  </a:tcPr>
                </a:tc>
              </a:tr>
              <a:tr h="257171">
                <a:tc>
                  <a:txBody>
                    <a:bodyPr/>
                    <a:lstStyle/>
                    <a:p>
                      <a:pPr rtl="1"/>
                      <a:r>
                        <a:rPr lang="en-US" sz="1200" b="1" dirty="0" smtClean="0"/>
                        <a:t>1</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4</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3</a:t>
                      </a:r>
                      <a:endParaRPr lang="he-IL" sz="1200" b="1" dirty="0"/>
                    </a:p>
                  </a:txBody>
                  <a:tcPr/>
                </a:tc>
                <a:tc>
                  <a:txBody>
                    <a:bodyPr/>
                    <a:lstStyle/>
                    <a:p>
                      <a:pPr algn="ctr" rtl="1"/>
                      <a:r>
                        <a:rPr lang="en-US" sz="1200" b="1" dirty="0" smtClean="0"/>
                        <a:t>e</a:t>
                      </a:r>
                      <a:endParaRPr lang="he-IL" sz="1200" b="1" dirty="0"/>
                    </a:p>
                  </a:txBody>
                  <a:tcPr>
                    <a:solidFill>
                      <a:schemeClr val="accent5"/>
                    </a:solidFill>
                  </a:tcPr>
                </a:tc>
              </a:tr>
              <a:tr h="257171">
                <a:tc>
                  <a:txBody>
                    <a:bodyPr/>
                    <a:lstStyle/>
                    <a:p>
                      <a:pPr rtl="1"/>
                      <a:r>
                        <a:rPr lang="en-US" sz="1200" b="1" dirty="0" smtClean="0"/>
                        <a:t>2</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2</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3</a:t>
                      </a:r>
                      <a:endParaRPr lang="he-IL" sz="1200" b="1" dirty="0"/>
                    </a:p>
                  </a:txBody>
                  <a:tcPr/>
                </a:tc>
                <a:tc>
                  <a:txBody>
                    <a:bodyPr/>
                    <a:lstStyle/>
                    <a:p>
                      <a:pPr rtl="1"/>
                      <a:r>
                        <a:rPr lang="en-US" sz="1200" b="1" dirty="0" smtClean="0"/>
                        <a:t>1</a:t>
                      </a:r>
                      <a:endParaRPr lang="he-IL" sz="1200" b="1" dirty="0"/>
                    </a:p>
                  </a:txBody>
                  <a:tcPr/>
                </a:tc>
                <a:tc>
                  <a:txBody>
                    <a:bodyPr/>
                    <a:lstStyle/>
                    <a:p>
                      <a:pPr rtl="1"/>
                      <a:r>
                        <a:rPr lang="en-US" sz="1200" b="1" dirty="0" smtClean="0"/>
                        <a:t>5</a:t>
                      </a:r>
                      <a:endParaRPr lang="he-IL" sz="1200" b="1" dirty="0"/>
                    </a:p>
                  </a:txBody>
                  <a:tcPr/>
                </a:tc>
                <a:tc>
                  <a:txBody>
                    <a:bodyPr/>
                    <a:lstStyle/>
                    <a:p>
                      <a:pPr rtl="1"/>
                      <a:r>
                        <a:rPr lang="en-US" sz="1200" b="1" dirty="0" smtClean="0"/>
                        <a:t>3</a:t>
                      </a:r>
                      <a:endParaRPr lang="he-IL" sz="1200" b="1" dirty="0"/>
                    </a:p>
                  </a:txBody>
                  <a:tcPr/>
                </a:tc>
                <a:tc>
                  <a:txBody>
                    <a:bodyPr/>
                    <a:lstStyle/>
                    <a:p>
                      <a:pPr algn="ctr" rtl="1"/>
                      <a:r>
                        <a:rPr lang="en-US" sz="1200" b="1" dirty="0" smtClean="0"/>
                        <a:t>f</a:t>
                      </a:r>
                      <a:endParaRPr lang="he-IL" sz="1200" b="1" dirty="0"/>
                    </a:p>
                  </a:txBody>
                  <a:tcPr>
                    <a:solidFill>
                      <a:schemeClr val="accent5"/>
                    </a:solidFill>
                  </a:tcPr>
                </a:tc>
              </a:tr>
            </a:tbl>
          </a:graphicData>
        </a:graphic>
      </p:graphicFrame>
      <p:graphicFrame>
        <p:nvGraphicFramePr>
          <p:cNvPr id="5" name="Chart 4"/>
          <p:cNvGraphicFramePr/>
          <p:nvPr/>
        </p:nvGraphicFramePr>
        <p:xfrm>
          <a:off x="5364088" y="4293096"/>
          <a:ext cx="3528392" cy="2407816"/>
        </p:xfrm>
        <a:graphic>
          <a:graphicData uri="http://schemas.openxmlformats.org/drawingml/2006/chart">
            <c:chart xmlns:c="http://schemas.openxmlformats.org/drawingml/2006/chart" xmlns:r="http://schemas.openxmlformats.org/officeDocument/2006/relationships" r:id="rId2"/>
          </a:graphicData>
        </a:graphic>
      </p:graphicFrame>
      <p:sp>
        <p:nvSpPr>
          <p:cNvPr id="6" name="Oval 5"/>
          <p:cNvSpPr/>
          <p:nvPr/>
        </p:nvSpPr>
        <p:spPr>
          <a:xfrm>
            <a:off x="3707904" y="2492896"/>
            <a:ext cx="432048" cy="17281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3995936" y="4365104"/>
            <a:ext cx="1224136" cy="9361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203848" y="2492896"/>
            <a:ext cx="4176464" cy="432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hart 18"/>
          <p:cNvGraphicFramePr/>
          <p:nvPr/>
        </p:nvGraphicFramePr>
        <p:xfrm>
          <a:off x="179512" y="4293096"/>
          <a:ext cx="3528392" cy="2407816"/>
        </p:xfrm>
        <a:graphic>
          <a:graphicData uri="http://schemas.openxmlformats.org/drawingml/2006/chart">
            <c:chart xmlns:c="http://schemas.openxmlformats.org/drawingml/2006/chart" xmlns:r="http://schemas.openxmlformats.org/officeDocument/2006/relationships" r:id="rId3"/>
          </a:graphicData>
        </a:graphic>
      </p:graphicFrame>
      <p:cxnSp>
        <p:nvCxnSpPr>
          <p:cNvPr id="21" name="Elbow Connector 20"/>
          <p:cNvCxnSpPr/>
          <p:nvPr/>
        </p:nvCxnSpPr>
        <p:spPr>
          <a:xfrm rot="5400000">
            <a:off x="1367644" y="2888940"/>
            <a:ext cx="1512168" cy="1152128"/>
          </a:xfrm>
          <a:prstGeom prst="bentConnector3">
            <a:avLst>
              <a:gd name="adj1" fmla="val -542"/>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23528" y="4151982"/>
            <a:ext cx="8064896" cy="1569660"/>
          </a:xfrm>
          <a:prstGeom prst="rect">
            <a:avLst/>
          </a:prstGeom>
          <a:noFill/>
        </p:spPr>
        <p:txBody>
          <a:bodyPr wrap="square" rtlCol="0">
            <a:spAutoFit/>
          </a:bodyPr>
          <a:lstStyle/>
          <a:p>
            <a:pPr marL="342900" indent="-342900" algn="l" rtl="0">
              <a:spcBef>
                <a:spcPct val="20000"/>
              </a:spcBef>
              <a:buFont typeface="Arial" pitchFamily="34" charset="0"/>
              <a:buChar char="•"/>
            </a:pPr>
            <a:r>
              <a:rPr lang="en-US" sz="3200" dirty="0" smtClean="0"/>
              <a:t>Less training instances are required to match users/items to existing patterns than rediscover these patterns</a:t>
            </a:r>
          </a:p>
        </p:txBody>
      </p:sp>
      <p:sp>
        <p:nvSpPr>
          <p:cNvPr id="7" name="Rectangle 6"/>
          <p:cNvSpPr/>
          <p:nvPr/>
        </p:nvSpPr>
        <p:spPr>
          <a:xfrm>
            <a:off x="457200" y="6093296"/>
            <a:ext cx="874440" cy="43204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3" presetClass="exit" presetSubtype="10" fill="hold" nodeType="withEffect">
                                  <p:stCondLst>
                                    <p:cond delay="0"/>
                                  </p:stCondLst>
                                  <p:childTnLst>
                                    <p:animEffect transition="out" filter="blinds(horizontal)">
                                      <p:cBhvr>
                                        <p:cTn id="21" dur="500"/>
                                        <p:tgtEl>
                                          <p:spTgt spid="21"/>
                                        </p:tgtEl>
                                      </p:cBhvr>
                                    </p:animEffect>
                                    <p:set>
                                      <p:cBhvr>
                                        <p:cTn id="22" dur="1" fill="hold">
                                          <p:stCondLst>
                                            <p:cond delay="499"/>
                                          </p:stCondLst>
                                        </p:cTn>
                                        <p:tgtEl>
                                          <p:spTgt spid="21"/>
                                        </p:tgtEl>
                                        <p:attrNameLst>
                                          <p:attrName>style.visibility</p:attrName>
                                        </p:attrNameLst>
                                      </p:cBhvr>
                                      <p:to>
                                        <p:strVal val="hidden"/>
                                      </p:to>
                                    </p:set>
                                  </p:childTnLst>
                                </p:cTn>
                              </p:par>
                              <p:par>
                                <p:cTn id="23" presetID="3" presetClass="exit" presetSubtype="10" fill="hold" grpId="1" nodeType="withEffect">
                                  <p:stCondLst>
                                    <p:cond delay="0"/>
                                  </p:stCondLst>
                                  <p:childTnLst>
                                    <p:animEffect transition="out" filter="blinds(horizontal)">
                                      <p:cBhvr>
                                        <p:cTn id="24" dur="500"/>
                                        <p:tgtEl>
                                          <p:spTgt spid="19"/>
                                        </p:tgtEl>
                                      </p:cBhvr>
                                    </p:animEffect>
                                    <p:set>
                                      <p:cBhvr>
                                        <p:cTn id="25" dur="1" fill="hold">
                                          <p:stCondLst>
                                            <p:cond delay="499"/>
                                          </p:stCondLst>
                                        </p:cTn>
                                        <p:tgtEl>
                                          <p:spTgt spid="19"/>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xit" presetSubtype="10" fill="hold" grpId="1" nodeType="clickEffect">
                                  <p:stCondLst>
                                    <p:cond delay="0"/>
                                  </p:stCondLst>
                                  <p:childTnLst>
                                    <p:animEffect transition="out" filter="blinds(horizontal)">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3" presetClass="exit" presetSubtype="10" fill="hold" nodeType="withEffect">
                                  <p:stCondLst>
                                    <p:cond delay="0"/>
                                  </p:stCondLst>
                                  <p:childTnLst>
                                    <p:animEffect transition="out" filter="blinds(horizontal)">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3" presetClass="exit" presetSubtype="10" fill="hold" grpId="1" nodeType="withEffect">
                                  <p:stCondLst>
                                    <p:cond delay="0"/>
                                  </p:stCondLst>
                                  <p:childTnLst>
                                    <p:animEffect transition="out" filter="blinds(horizontal)">
                                      <p:cBhvr>
                                        <p:cTn id="41" dur="500"/>
                                        <p:tgtEl>
                                          <p:spTgt spid="6"/>
                                        </p:tgtEl>
                                      </p:cBhvr>
                                    </p:animEffect>
                                    <p:set>
                                      <p:cBhvr>
                                        <p:cTn id="42" dur="1" fill="hold">
                                          <p:stCondLst>
                                            <p:cond delay="499"/>
                                          </p:stCondLst>
                                        </p:cTn>
                                        <p:tgtEl>
                                          <p:spTgt spid="6"/>
                                        </p:tgtEl>
                                        <p:attrNameLst>
                                          <p:attrName>style.visibility</p:attrName>
                                        </p:attrNameLst>
                                      </p:cBhvr>
                                      <p:to>
                                        <p:strVal val="hidden"/>
                                      </p:to>
                                    </p:set>
                                  </p:childTnLst>
                                </p:cTn>
                              </p:par>
                              <p:par>
                                <p:cTn id="43" presetID="3" presetClass="exit" presetSubtype="10" fill="hold" nodeType="withEffect">
                                  <p:stCondLst>
                                    <p:cond delay="0"/>
                                  </p:stCondLst>
                                  <p:childTnLst>
                                    <p:animEffect transition="out" filter="blinds(horizontal)">
                                      <p:cBhvr>
                                        <p:cTn id="44" dur="500"/>
                                        <p:tgtEl>
                                          <p:spTgt spid="4"/>
                                        </p:tgtEl>
                                      </p:cBhvr>
                                    </p:animEffect>
                                    <p:set>
                                      <p:cBhvr>
                                        <p:cTn id="45" dur="1" fill="hold">
                                          <p:stCondLst>
                                            <p:cond delay="499"/>
                                          </p:stCondLst>
                                        </p:cTn>
                                        <p:tgtEl>
                                          <p:spTgt spid="4"/>
                                        </p:tgtEl>
                                        <p:attrNameLst>
                                          <p:attrName>style.visibility</p:attrName>
                                        </p:attrNameLst>
                                      </p:cBhvr>
                                      <p:to>
                                        <p:strVal val="hidden"/>
                                      </p:to>
                                    </p:set>
                                  </p:childTnLst>
                                </p:cTn>
                              </p:par>
                              <p:par>
                                <p:cTn id="46" presetID="1"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P spid="6" grpId="0" animBg="1"/>
      <p:bldP spid="6" grpId="1" animBg="1"/>
      <p:bldP spid="18" grpId="0" animBg="1"/>
      <p:bldP spid="18" grpId="1" animBg="1"/>
      <p:bldGraphic spid="19" grpId="0">
        <p:bldAsOne/>
      </p:bldGraphic>
      <p:bldGraphic spid="19" grpId="1">
        <p:bldAsOne/>
      </p:bldGraphic>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51520" y="764704"/>
            <a:ext cx="8640960" cy="5361459"/>
          </a:xfrm>
        </p:spPr>
        <p:txBody>
          <a:bodyPr>
            <a:noAutofit/>
          </a:bodyPr>
          <a:lstStyle/>
          <a:p>
            <a:pPr marL="514350" lvl="0" indent="-514350" algn="l" rtl="0" fontAlgn="base">
              <a:spcAft>
                <a:spcPct val="0"/>
              </a:spcAft>
              <a:buClr>
                <a:schemeClr val="bg2"/>
              </a:buClr>
              <a:buSzPct val="75000"/>
              <a:buNone/>
              <a:defRPr/>
            </a:pPr>
            <a:r>
              <a:rPr lang="en-US" sz="2400" dirty="0" smtClean="0"/>
              <a:t>	</a:t>
            </a:r>
            <a:endParaRPr lang="en-US" sz="2800" kern="0" dirty="0" smtClean="0"/>
          </a:p>
          <a:p>
            <a:pPr algn="l" rtl="0">
              <a:spcBef>
                <a:spcPts val="1200"/>
              </a:spcBef>
              <a:buNone/>
            </a:pPr>
            <a:endParaRPr lang="en-US" sz="2800" dirty="0" smtClean="0"/>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36</a:t>
            </a:fld>
            <a:endParaRPr lang="he-IL"/>
          </a:p>
        </p:txBody>
      </p:sp>
      <p:sp>
        <p:nvSpPr>
          <p:cNvPr id="11" name="כותרת 1"/>
          <p:cNvSpPr txBox="1">
            <a:spLocks/>
          </p:cNvSpPr>
          <p:nvPr/>
        </p:nvSpPr>
        <p:spPr>
          <a:xfrm>
            <a:off x="395536" y="280028"/>
            <a:ext cx="8229600" cy="720080"/>
          </a:xfrm>
          <a:prstGeom prst="rect">
            <a:avLst/>
          </a:prstGeom>
        </p:spPr>
        <p:txBody>
          <a:bodyPr vert="horz" lIns="91440" tIns="45720" rIns="91440" bIns="45720" rtlCol="1" anchor="ctr">
            <a:noAutofit/>
          </a:bodyPr>
          <a:lstStyle/>
          <a:p>
            <a:pPr marL="342900" marR="0" lvl="0" indent="-342900" algn="ctr" defTabSz="914400" rtl="1" eaLnBrk="1" fontAlgn="auto" latinLnBrk="0" hangingPunct="1">
              <a:lnSpc>
                <a:spcPct val="100000"/>
              </a:lnSpc>
              <a:spcBef>
                <a:spcPct val="20000"/>
              </a:spcBef>
              <a:spcAft>
                <a:spcPts val="0"/>
              </a:spcAft>
              <a:buClrTx/>
              <a:buSzTx/>
              <a:buFontTx/>
              <a:buNone/>
              <a:tabLst/>
              <a:defRPr/>
            </a:pPr>
            <a:r>
              <a:rPr lang="en-US" sz="3200" b="1" kern="0" noProof="0" dirty="0" smtClean="0">
                <a:solidFill>
                  <a:srgbClr val="00B0F0"/>
                </a:solidFill>
                <a:latin typeface="+mj-lt"/>
                <a:ea typeface="+mj-ea"/>
                <a:cs typeface="+mj-cs"/>
              </a:rPr>
              <a:t>TALMUD</a:t>
            </a:r>
          </a:p>
          <a:p>
            <a:pPr marL="342900" marR="0" lvl="0" indent="-342900" algn="ctr" defTabSz="914400" rtl="1" eaLnBrk="1" fontAlgn="auto" latinLnBrk="0" hangingPunct="1">
              <a:lnSpc>
                <a:spcPct val="100000"/>
              </a:lnSpc>
              <a:spcBef>
                <a:spcPct val="20000"/>
              </a:spcBef>
              <a:spcAft>
                <a:spcPts val="0"/>
              </a:spcAft>
              <a:buClrTx/>
              <a:buSzTx/>
              <a:buFontTx/>
              <a:buNone/>
              <a:tabLst/>
              <a:defRPr/>
            </a:pPr>
            <a:r>
              <a:rPr kumimoji="0" lang="en-US" sz="3200" b="1" i="0" u="none" strike="noStrike" kern="0" cap="none" spc="0" normalizeH="0" baseline="0" dirty="0" err="1" smtClean="0">
                <a:ln>
                  <a:noFill/>
                </a:ln>
                <a:solidFill>
                  <a:srgbClr val="00B0F0"/>
                </a:solidFill>
                <a:effectLst/>
                <a:uLnTx/>
                <a:uFillTx/>
                <a:latin typeface="+mj-lt"/>
                <a:ea typeface="+mj-ea"/>
                <a:cs typeface="+mj-cs"/>
              </a:rPr>
              <a:t>TrAnsfer</a:t>
            </a:r>
            <a:r>
              <a:rPr kumimoji="0" lang="en-US" sz="3200" b="1" i="0" u="none" strike="noStrike" kern="0" cap="none" spc="0" normalizeH="0" dirty="0" smtClean="0">
                <a:ln>
                  <a:noFill/>
                </a:ln>
                <a:solidFill>
                  <a:srgbClr val="00B0F0"/>
                </a:solidFill>
                <a:effectLst/>
                <a:uLnTx/>
                <a:uFillTx/>
                <a:latin typeface="+mj-lt"/>
                <a:ea typeface="+mj-ea"/>
                <a:cs typeface="+mj-cs"/>
              </a:rPr>
              <a:t> Learning from </a:t>
            </a:r>
            <a:r>
              <a:rPr kumimoji="0" lang="en-US" sz="3200" b="1" i="0" u="none" strike="noStrike" kern="0" cap="none" spc="0" normalizeH="0" dirty="0" err="1" smtClean="0">
                <a:ln>
                  <a:noFill/>
                </a:ln>
                <a:solidFill>
                  <a:srgbClr val="00B0F0"/>
                </a:solidFill>
                <a:effectLst/>
                <a:uLnTx/>
                <a:uFillTx/>
                <a:latin typeface="+mj-lt"/>
                <a:ea typeface="+mj-ea"/>
                <a:cs typeface="+mj-cs"/>
              </a:rPr>
              <a:t>MUltiple</a:t>
            </a:r>
            <a:r>
              <a:rPr kumimoji="0" lang="en-US" sz="3200" b="1" i="0" u="none" strike="noStrike" kern="0" cap="none" spc="0" normalizeH="0" dirty="0" smtClean="0">
                <a:ln>
                  <a:noFill/>
                </a:ln>
                <a:solidFill>
                  <a:srgbClr val="00B0F0"/>
                </a:solidFill>
                <a:effectLst/>
                <a:uLnTx/>
                <a:uFillTx/>
                <a:latin typeface="+mj-lt"/>
                <a:ea typeface="+mj-ea"/>
                <a:cs typeface="+mj-cs"/>
              </a:rPr>
              <a:t> Domains</a:t>
            </a:r>
            <a:endParaRPr kumimoji="0" lang="en-US" sz="3200" b="1" i="0" u="none" strike="noStrike" kern="1200" cap="none" spc="0" normalizeH="0" baseline="0" noProof="0" dirty="0">
              <a:ln>
                <a:noFill/>
              </a:ln>
              <a:solidFill>
                <a:srgbClr val="00B0F0"/>
              </a:solidFill>
              <a:effectLst/>
              <a:uLnTx/>
              <a:uFillTx/>
              <a:latin typeface="+mj-lt"/>
              <a:ea typeface="+mj-ea"/>
              <a:cs typeface="+mj-cs"/>
            </a:endParaRPr>
          </a:p>
        </p:txBody>
      </p:sp>
      <p:sp>
        <p:nvSpPr>
          <p:cNvPr id="7" name="מציין מיקום תוכן 2"/>
          <p:cNvSpPr txBox="1">
            <a:spLocks/>
          </p:cNvSpPr>
          <p:nvPr/>
        </p:nvSpPr>
        <p:spPr>
          <a:xfrm>
            <a:off x="179512" y="1268760"/>
            <a:ext cx="8208912" cy="5160636"/>
          </a:xfrm>
          <a:prstGeom prst="rect">
            <a:avLst/>
          </a:prstGeom>
        </p:spPr>
        <p:txBody>
          <a:bodyPr vert="horz" lIns="91440" tIns="45720" rIns="91440" bIns="45720" rtlCol="1">
            <a:noAutofit/>
          </a:bodyPr>
          <a:lstStyle/>
          <a:p>
            <a:pPr algn="l" defTabSz="752475" rtl="0" eaLnBrk="0" hangingPunct="0">
              <a:defRPr/>
            </a:pPr>
            <a:endParaRPr lang="en-US" sz="2400" dirty="0" smtClean="0"/>
          </a:p>
          <a:p>
            <a:pPr marL="342900" indent="-342900" algn="l" defTabSz="752475" rtl="0" eaLnBrk="0" hangingPunct="0">
              <a:buFont typeface="Arial" pitchFamily="34" charset="0"/>
              <a:buChar char="•"/>
              <a:defRPr/>
            </a:pPr>
            <a:r>
              <a:rPr lang="en-US" sz="2400" dirty="0"/>
              <a:t>E</a:t>
            </a:r>
            <a:r>
              <a:rPr lang="en-US" sz="2400" dirty="0" smtClean="0"/>
              <a:t>xtends </a:t>
            </a:r>
            <a:r>
              <a:rPr lang="en-US" sz="2400" dirty="0"/>
              <a:t>the </a:t>
            </a:r>
            <a:r>
              <a:rPr lang="en-US" sz="2400" dirty="0" smtClean="0"/>
              <a:t>codebook transfer concept to support:</a:t>
            </a:r>
          </a:p>
          <a:p>
            <a:pPr marL="800100" lvl="1" indent="-342900" algn="l" defTabSz="752475" rtl="0" eaLnBrk="0" hangingPunct="0">
              <a:buFont typeface="Arial" pitchFamily="34" charset="0"/>
              <a:buChar char="•"/>
              <a:defRPr/>
            </a:pPr>
            <a:r>
              <a:rPr lang="en-US" sz="2400" dirty="0"/>
              <a:t>M</a:t>
            </a:r>
            <a:r>
              <a:rPr lang="en-US" sz="2400" dirty="0" smtClean="0"/>
              <a:t>ultiple </a:t>
            </a:r>
            <a:r>
              <a:rPr lang="en-US" sz="2400" dirty="0"/>
              <a:t>source domains with varying levels of relevance.</a:t>
            </a:r>
            <a:endParaRPr lang="en-US" sz="2400" b="1" dirty="0" smtClean="0"/>
          </a:p>
          <a:p>
            <a:pPr algn="l" defTabSz="752475" rtl="0" eaLnBrk="0" hangingPunct="0">
              <a:defRPr/>
            </a:pPr>
            <a:endParaRPr lang="en-US" sz="2400" dirty="0" smtClean="0"/>
          </a:p>
          <a:p>
            <a:pPr algn="l" defTabSz="752475" rtl="0" eaLnBrk="0" hangingPunct="0">
              <a:defRPr/>
            </a:pPr>
            <a:endParaRPr lang="en-US" sz="2400" dirty="0"/>
          </a:p>
          <a:p>
            <a:pPr algn="l" defTabSz="752475" rtl="0" eaLnBrk="0" hangingPunct="0">
              <a:defRPr/>
            </a:pPr>
            <a:endParaRPr lang="en-US" sz="2400" dirty="0" smtClean="0"/>
          </a:p>
          <a:p>
            <a:pPr algn="l" defTabSz="752475" rtl="0" eaLnBrk="0" hangingPunct="0">
              <a:defRPr/>
            </a:pPr>
            <a:endParaRPr lang="en-US" sz="2400" dirty="0" smtClean="0"/>
          </a:p>
          <a:p>
            <a:pPr marL="457200" indent="-457200" algn="l" defTabSz="752475" rtl="0" eaLnBrk="0" hangingPunct="0">
              <a:buFont typeface="Arial" pitchFamily="34" charset="0"/>
              <a:buChar char="•"/>
              <a:defRPr/>
            </a:pPr>
            <a:endParaRPr lang="en-US" sz="2400" dirty="0"/>
          </a:p>
          <a:p>
            <a:pPr algn="l" defTabSz="752475" rtl="0" eaLnBrk="0" hangingPunct="0">
              <a:defRPr/>
            </a:pPr>
            <a:endParaRPr lang="en-US" sz="1200" dirty="0"/>
          </a:p>
        </p:txBody>
      </p:sp>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20" y="4869160"/>
            <a:ext cx="8296275"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6296" y="5982545"/>
            <a:ext cx="1128599" cy="87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5534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p:cNvPicPr>
            <a:picLocks noChangeAspect="1" noChangeArrowheads="1"/>
          </p:cNvPicPr>
          <p:nvPr/>
        </p:nvPicPr>
        <p:blipFill>
          <a:blip r:embed="rId3" cstate="print"/>
          <a:srcRect/>
          <a:stretch>
            <a:fillRect/>
          </a:stretch>
        </p:blipFill>
        <p:spPr bwMode="auto">
          <a:xfrm>
            <a:off x="1259632" y="4581128"/>
            <a:ext cx="6422031" cy="2320274"/>
          </a:xfrm>
          <a:prstGeom prst="rect">
            <a:avLst/>
          </a:prstGeom>
          <a:noFill/>
          <a:ln w="9525">
            <a:noFill/>
            <a:miter lim="800000"/>
            <a:headEnd/>
            <a:tailEnd/>
          </a:ln>
        </p:spPr>
      </p:pic>
      <p:sp>
        <p:nvSpPr>
          <p:cNvPr id="3" name="מציין מיקום תוכן 2"/>
          <p:cNvSpPr>
            <a:spLocks noGrp="1"/>
          </p:cNvSpPr>
          <p:nvPr>
            <p:ph idx="1"/>
          </p:nvPr>
        </p:nvSpPr>
        <p:spPr>
          <a:xfrm>
            <a:off x="251520" y="764704"/>
            <a:ext cx="8640960" cy="5361459"/>
          </a:xfrm>
        </p:spPr>
        <p:txBody>
          <a:bodyPr>
            <a:noAutofit/>
          </a:bodyPr>
          <a:lstStyle/>
          <a:p>
            <a:pPr marL="514350" lvl="0" indent="-514350" algn="l" rtl="0" fontAlgn="base">
              <a:spcAft>
                <a:spcPct val="0"/>
              </a:spcAft>
              <a:buClr>
                <a:schemeClr val="bg2"/>
              </a:buClr>
              <a:buSzPct val="75000"/>
              <a:buNone/>
              <a:defRPr/>
            </a:pPr>
            <a:r>
              <a:rPr lang="en-US" sz="2400" dirty="0" smtClean="0"/>
              <a:t>	</a:t>
            </a:r>
            <a:endParaRPr lang="en-US" sz="2800" kern="0" dirty="0" smtClean="0"/>
          </a:p>
          <a:p>
            <a:pPr algn="l" rtl="0">
              <a:spcBef>
                <a:spcPts val="1200"/>
              </a:spcBef>
              <a:buNone/>
            </a:pPr>
            <a:endParaRPr lang="en-US" sz="2800" dirty="0" smtClean="0"/>
          </a:p>
        </p:txBody>
      </p:sp>
      <p:sp>
        <p:nvSpPr>
          <p:cNvPr id="4" name="מציין מיקום של מספר שקופית 3"/>
          <p:cNvSpPr>
            <a:spLocks noGrp="1"/>
          </p:cNvSpPr>
          <p:nvPr>
            <p:ph type="sldNum" sz="quarter" idx="12"/>
          </p:nvPr>
        </p:nvSpPr>
        <p:spPr>
          <a:xfrm>
            <a:off x="8532440" y="5648960"/>
            <a:ext cx="548640" cy="396240"/>
          </a:xfrm>
        </p:spPr>
        <p:txBody>
          <a:bodyPr/>
          <a:lstStyle/>
          <a:p>
            <a:fld id="{DAF22AC9-109E-4E4D-92F9-530E51D9A3A2}" type="slidenum">
              <a:rPr lang="he-IL" smtClean="0"/>
              <a:pPr/>
              <a:t>37</a:t>
            </a:fld>
            <a:endParaRPr lang="he-IL" dirty="0"/>
          </a:p>
        </p:txBody>
      </p:sp>
      <p:sp>
        <p:nvSpPr>
          <p:cNvPr id="11" name="כותרת 1"/>
          <p:cNvSpPr txBox="1">
            <a:spLocks/>
          </p:cNvSpPr>
          <p:nvPr/>
        </p:nvSpPr>
        <p:spPr>
          <a:xfrm>
            <a:off x="395536" y="47799"/>
            <a:ext cx="8229600" cy="720080"/>
          </a:xfrm>
          <a:prstGeom prst="rect">
            <a:avLst/>
          </a:prstGeom>
        </p:spPr>
        <p:txBody>
          <a:bodyPr vert="horz" lIns="91440" tIns="45720" rIns="91440" bIns="45720" rtlCol="1" anchor="ctr">
            <a:noAutofit/>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en-US" sz="3200" b="1" kern="0" noProof="0" dirty="0" smtClean="0">
                <a:solidFill>
                  <a:srgbClr val="00B0F0"/>
                </a:solidFill>
                <a:latin typeface="+mj-lt"/>
                <a:ea typeface="+mj-ea"/>
                <a:cs typeface="+mj-cs"/>
              </a:rPr>
              <a:t>TALMUD-Problem </a:t>
            </a:r>
            <a:r>
              <a:rPr lang="en-US" sz="3200" b="1" kern="0" noProof="0" dirty="0">
                <a:solidFill>
                  <a:srgbClr val="00B0F0"/>
                </a:solidFill>
                <a:latin typeface="+mj-lt"/>
                <a:ea typeface="+mj-ea"/>
                <a:cs typeface="+mj-cs"/>
              </a:rPr>
              <a:t>D</a:t>
            </a:r>
            <a:r>
              <a:rPr lang="en-US" sz="3200" b="1" kern="0" noProof="0" dirty="0" smtClean="0">
                <a:solidFill>
                  <a:srgbClr val="00B0F0"/>
                </a:solidFill>
                <a:latin typeface="+mj-lt"/>
                <a:ea typeface="+mj-ea"/>
                <a:cs typeface="+mj-cs"/>
              </a:rPr>
              <a:t>efinition</a:t>
            </a:r>
          </a:p>
        </p:txBody>
      </p:sp>
      <mc:AlternateContent xmlns:mc="http://schemas.openxmlformats.org/markup-compatibility/2006" xmlns:a14="http://schemas.microsoft.com/office/drawing/2010/main">
        <mc:Choice Requires="a14">
          <p:sp>
            <p:nvSpPr>
              <p:cNvPr id="7" name="מציין מיקום תוכן 2"/>
              <p:cNvSpPr txBox="1">
                <a:spLocks/>
              </p:cNvSpPr>
              <p:nvPr/>
            </p:nvSpPr>
            <p:spPr>
              <a:xfrm>
                <a:off x="457200" y="767879"/>
                <a:ext cx="7931224" cy="5661517"/>
              </a:xfrm>
              <a:prstGeom prst="rect">
                <a:avLst/>
              </a:prstGeom>
            </p:spPr>
            <p:txBody>
              <a:bodyPr vert="horz" lIns="91440" tIns="45720" rIns="91440" bIns="45720" rtlCol="1">
                <a:normAutofit/>
              </a:bodyPr>
              <a:lstStyle/>
              <a:p>
                <a:pPr marL="971550" lvl="1" indent="-514350" algn="l" rtl="0">
                  <a:buAutoNum type="arabicPeriod"/>
                </a:pPr>
                <a:r>
                  <a:rPr lang="en-US" sz="2800" u="sng" dirty="0" smtClean="0"/>
                  <a:t>Objective: </a:t>
                </a:r>
                <a:r>
                  <a:rPr lang="en-US" sz="2400" dirty="0" smtClean="0"/>
                  <a:t>Minimizing </a:t>
                </a:r>
                <a:r>
                  <a:rPr lang="en-US" sz="2400" dirty="0"/>
                  <a:t>MSE (Mean squared Error) in the target </a:t>
                </a:r>
                <a:r>
                  <a:rPr lang="en-US" sz="2400" dirty="0" smtClean="0"/>
                  <a:t>domain </a:t>
                </a:r>
              </a:p>
              <a:p>
                <a:pPr marL="971550" lvl="1" indent="-514350" algn="l" rtl="0"/>
                <a:endParaRPr lang="en-US" sz="2800" dirty="0" smtClean="0"/>
              </a:p>
              <a:p>
                <a:pPr marL="971550" lvl="1" indent="-514350" algn="l" rtl="0"/>
                <a:endParaRPr lang="en-US" sz="2800" dirty="0"/>
              </a:p>
              <a:p>
                <a:pPr marL="971550" lvl="1" indent="-514350" algn="l" rtl="0"/>
                <a:endParaRPr lang="en-US" sz="600" dirty="0"/>
              </a:p>
              <a:p>
                <a:pPr lvl="1" algn="l" rtl="0"/>
                <a:r>
                  <a:rPr lang="en-US" sz="3200" dirty="0"/>
                  <a:t>2.   </a:t>
                </a:r>
                <a:r>
                  <a:rPr lang="en-US" sz="2800" u="sng" dirty="0"/>
                  <a:t>Variables:</a:t>
                </a:r>
                <a:r>
                  <a:rPr lang="en-US" sz="3200" u="sng" dirty="0"/>
                  <a:t> </a:t>
                </a:r>
              </a:p>
              <a:p>
                <a:pPr lvl="2" algn="l" rtl="0">
                  <a:buFont typeface="Arial" pitchFamily="34" charset="0"/>
                  <a:buChar char="•"/>
                </a:pPr>
                <a:r>
                  <a:rPr lang="en-US" sz="3200" dirty="0"/>
                  <a:t> </a:t>
                </a:r>
                <a:r>
                  <a:rPr lang="en-US" sz="2400" dirty="0"/>
                  <a:t>Users and items clusters memberships </a:t>
                </a:r>
              </a:p>
              <a:p>
                <a:pPr lvl="2" algn="l" rtl="0"/>
                <a:r>
                  <a:rPr lang="en-US" sz="2400" dirty="0"/>
                  <a:t>   in each source </a:t>
                </a:r>
                <a:r>
                  <a:rPr lang="en-US" sz="2400" dirty="0" smtClean="0"/>
                  <a:t>domain n -</a:t>
                </a:r>
                <a:r>
                  <a:rPr lang="en-US" sz="2400" kern="0" dirty="0"/>
                  <a:t> </a:t>
                </a:r>
                <a14:m>
                  <m:oMath xmlns:m="http://schemas.openxmlformats.org/officeDocument/2006/math">
                    <m:sSub>
                      <m:sSubPr>
                        <m:ctrlPr>
                          <a:rPr lang="en-US" sz="2400" i="1" kern="0">
                            <a:latin typeface="Cambria Math" panose="02040503050406030204" pitchFamily="18" charset="0"/>
                          </a:rPr>
                        </m:ctrlPr>
                      </m:sSubPr>
                      <m:e>
                        <m:r>
                          <a:rPr lang="en-US" sz="2400" b="0" i="1" kern="0" smtClean="0">
                            <a:latin typeface="Cambria Math"/>
                          </a:rPr>
                          <m:t>𝑈</m:t>
                        </m:r>
                      </m:e>
                      <m:sub>
                        <m:r>
                          <a:rPr lang="en-US" sz="2400" b="0" i="1" kern="0" smtClean="0">
                            <a:latin typeface="Cambria Math"/>
                          </a:rPr>
                          <m:t>𝑛</m:t>
                        </m:r>
                      </m:sub>
                    </m:sSub>
                  </m:oMath>
                </a14:m>
                <a:r>
                  <a:rPr lang="en-US" sz="2400" dirty="0" smtClean="0"/>
                  <a:t> , </a:t>
                </a:r>
                <a14:m>
                  <m:oMath xmlns:m="http://schemas.openxmlformats.org/officeDocument/2006/math">
                    <m:sSub>
                      <m:sSubPr>
                        <m:ctrlPr>
                          <a:rPr lang="en-US" sz="2400" i="1" kern="0">
                            <a:latin typeface="Cambria Math" panose="02040503050406030204" pitchFamily="18" charset="0"/>
                          </a:rPr>
                        </m:ctrlPr>
                      </m:sSubPr>
                      <m:e>
                        <m:r>
                          <a:rPr lang="en-US" sz="2400" b="0" i="1" kern="0" smtClean="0">
                            <a:latin typeface="Cambria Math"/>
                          </a:rPr>
                          <m:t>𝑉</m:t>
                        </m:r>
                      </m:e>
                      <m:sub>
                        <m:r>
                          <a:rPr lang="en-US" sz="2400" b="0" i="1" kern="0" smtClean="0">
                            <a:latin typeface="Cambria Math"/>
                          </a:rPr>
                          <m:t>𝑛</m:t>
                        </m:r>
                      </m:sub>
                    </m:sSub>
                  </m:oMath>
                </a14:m>
                <a:endParaRPr lang="en-US" sz="2400" dirty="0"/>
              </a:p>
              <a:p>
                <a:pPr lvl="2" algn="l" rtl="0">
                  <a:buFont typeface="Arial" pitchFamily="34" charset="0"/>
                  <a:buChar char="•"/>
                </a:pPr>
                <a:r>
                  <a:rPr lang="en-US" sz="2400" dirty="0"/>
                  <a:t> </a:t>
                </a:r>
                <a14:m>
                  <m:oMath xmlns:m="http://schemas.openxmlformats.org/officeDocument/2006/math">
                    <m:sSub>
                      <m:sSubPr>
                        <m:ctrlPr>
                          <a:rPr lang="en-US" sz="2400" i="1" kern="0">
                            <a:latin typeface="Cambria Math" panose="02040503050406030204" pitchFamily="18" charset="0"/>
                          </a:rPr>
                        </m:ctrlPr>
                      </m:sSubPr>
                      <m:e>
                        <m:r>
                          <a:rPr lang="en-US" sz="2400" i="1" kern="0" smtClean="0">
                            <a:latin typeface="Cambria Math"/>
                            <a:ea typeface="Cambria Math"/>
                          </a:rPr>
                          <m:t>𝛼</m:t>
                        </m:r>
                      </m:e>
                      <m:sub>
                        <m:r>
                          <a:rPr lang="en-US" sz="2400" i="1" kern="0">
                            <a:latin typeface="Cambria Math"/>
                          </a:rPr>
                          <m:t>𝑛</m:t>
                        </m:r>
                      </m:sub>
                    </m:sSub>
                  </m:oMath>
                </a14:m>
                <a:r>
                  <a:rPr lang="en-US" sz="2400" dirty="0"/>
                  <a:t>– Relatedness coefficient between each </a:t>
                </a:r>
                <a:r>
                  <a:rPr lang="en-US" sz="2400" dirty="0" smtClean="0"/>
                  <a:t> 	source domain </a:t>
                </a:r>
                <a:r>
                  <a:rPr lang="en-US" sz="2400" dirty="0" err="1"/>
                  <a:t>i</a:t>
                </a:r>
                <a:r>
                  <a:rPr lang="en-US" sz="2400" dirty="0"/>
                  <a:t> and the target domain</a:t>
                </a:r>
              </a:p>
              <a:p>
                <a:pPr lvl="4" algn="l" rtl="0"/>
                <a:endParaRPr lang="en-US" sz="3200" dirty="0"/>
              </a:p>
              <a:p>
                <a:pPr lvl="0" algn="l" rtl="0"/>
                <a:endParaRPr lang="en-US" sz="3200" dirty="0"/>
              </a:p>
              <a:p>
                <a:pPr algn="l" defTabSz="752475" rtl="0" eaLnBrk="0" hangingPunct="0">
                  <a:defRPr/>
                </a:pPr>
                <a:endParaRPr lang="en-US" sz="3200" b="1" dirty="0"/>
              </a:p>
              <a:p>
                <a:pPr algn="l" defTabSz="752475" rtl="0" eaLnBrk="0" hangingPunct="0">
                  <a:defRPr/>
                </a:pPr>
                <a:endParaRPr lang="en-US" sz="1400" b="1" dirty="0"/>
              </a:p>
            </p:txBody>
          </p:sp>
        </mc:Choice>
        <mc:Fallback xmlns="">
          <p:sp>
            <p:nvSpPr>
              <p:cNvPr id="7" name="מציין מיקום תוכן 2"/>
              <p:cNvSpPr txBox="1">
                <a:spLocks noRot="1" noChangeAspect="1" noMove="1" noResize="1" noEditPoints="1" noAdjustHandles="1" noChangeArrowheads="1" noChangeShapeType="1" noTextEdit="1"/>
              </p:cNvSpPr>
              <p:nvPr/>
            </p:nvSpPr>
            <p:spPr>
              <a:xfrm>
                <a:off x="457200" y="767879"/>
                <a:ext cx="7931224" cy="5661517"/>
              </a:xfrm>
              <a:prstGeom prst="rect">
                <a:avLst/>
              </a:prstGeom>
              <a:blipFill rotWithShape="1">
                <a:blip r:embed="rId4" cstate="print"/>
                <a:stretch>
                  <a:fillRect t="-1076"/>
                </a:stretch>
              </a:blipFill>
            </p:spPr>
            <p:txBody>
              <a:bodyPr/>
              <a:lstStyle/>
              <a:p>
                <a:r>
                  <a:rPr lang="he-IL">
                    <a:noFill/>
                  </a:rPr>
                  <a:t> </a:t>
                </a:r>
              </a:p>
            </p:txBody>
          </p:sp>
        </mc:Fallback>
      </mc:AlternateContent>
      <p:sp>
        <p:nvSpPr>
          <p:cNvPr id="6" name="מציין מיקום של מספר שקופית 3"/>
          <p:cNvSpPr txBox="1">
            <a:spLocks/>
          </p:cNvSpPr>
          <p:nvPr/>
        </p:nvSpPr>
        <p:spPr>
          <a:xfrm>
            <a:off x="467544" y="6428358"/>
            <a:ext cx="2133600" cy="365125"/>
          </a:xfrm>
          <a:prstGeom prst="bracketPair">
            <a:avLst>
              <a:gd name="adj" fmla="val 17949"/>
            </a:avLst>
          </a:prstGeom>
          <a:ln w="19050">
            <a:solidFill>
              <a:srgbClr val="FFFFFF"/>
            </a:solidFill>
          </a:ln>
        </p:spPr>
        <p:txBody>
          <a:bodyPr vert="horz" lIns="0" tIns="0" rIns="0" bIns="0" rtlCol="0" anchor="ctr"/>
          <a:lstStyle>
            <a:defPPr>
              <a:defRPr lang="he-IL"/>
            </a:defPPr>
            <a:lvl1pPr marL="0" algn="ctr" defTabSz="914400" rtl="1" eaLnBrk="1" latinLnBrk="0" hangingPunct="1">
              <a:defRPr sz="1800" kern="1200">
                <a:solidFill>
                  <a:srgbClr val="FFFFFF"/>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fld id="{DAF22AC9-109E-4E4D-92F9-530E51D9A3A2}" type="slidenum">
              <a:rPr lang="he-IL" smtClean="0"/>
              <a:pPr/>
              <a:t>37</a:t>
            </a:fld>
            <a:endParaRPr lang="he-IL"/>
          </a:p>
        </p:txBody>
      </p:sp>
      <p:sp>
        <p:nvSpPr>
          <p:cNvPr id="18" name="סוגר מרובע שמאלי 25"/>
          <p:cNvSpPr/>
          <p:nvPr/>
        </p:nvSpPr>
        <p:spPr>
          <a:xfrm>
            <a:off x="1331640" y="4653136"/>
            <a:ext cx="72008" cy="1775222"/>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19" name="סוגר מרובע ימני 26"/>
          <p:cNvSpPr/>
          <p:nvPr/>
        </p:nvSpPr>
        <p:spPr>
          <a:xfrm>
            <a:off x="7596336" y="4653136"/>
            <a:ext cx="72008" cy="182225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20" name="TextBox 19"/>
          <p:cNvSpPr txBox="1"/>
          <p:nvPr/>
        </p:nvSpPr>
        <p:spPr>
          <a:xfrm>
            <a:off x="395536" y="5373216"/>
            <a:ext cx="936104" cy="461665"/>
          </a:xfrm>
          <a:prstGeom prst="rect">
            <a:avLst/>
          </a:prstGeom>
          <a:noFill/>
        </p:spPr>
        <p:txBody>
          <a:bodyPr wrap="square" rtlCol="1">
            <a:spAutoFit/>
          </a:bodyPr>
          <a:lstStyle/>
          <a:p>
            <a:r>
              <a:rPr lang="en-US" sz="2400" dirty="0" smtClean="0"/>
              <a:t>Min</a:t>
            </a:r>
            <a:endParaRPr lang="he-IL" sz="2400" dirty="0"/>
          </a:p>
        </p:txBody>
      </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4584" y="1285988"/>
            <a:ext cx="12895735" cy="1422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89335" y="2375112"/>
            <a:ext cx="16110407" cy="549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98749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של מספר שקופית 3"/>
          <p:cNvSpPr>
            <a:spLocks noGrp="1"/>
          </p:cNvSpPr>
          <p:nvPr>
            <p:ph type="sldNum" sz="quarter" idx="12"/>
          </p:nvPr>
        </p:nvSpPr>
        <p:spPr>
          <a:xfrm>
            <a:off x="8415848" y="5648960"/>
            <a:ext cx="548640" cy="396240"/>
          </a:xfrm>
        </p:spPr>
        <p:txBody>
          <a:bodyPr/>
          <a:lstStyle/>
          <a:p>
            <a:fld id="{DAF22AC9-109E-4E4D-92F9-530E51D9A3A2}" type="slidenum">
              <a:rPr lang="he-IL" smtClean="0"/>
              <a:pPr/>
              <a:t>38</a:t>
            </a:fld>
            <a:endParaRPr lang="he-IL"/>
          </a:p>
        </p:txBody>
      </p:sp>
      <p:sp>
        <p:nvSpPr>
          <p:cNvPr id="11" name="כותרת 1"/>
          <p:cNvSpPr txBox="1">
            <a:spLocks/>
          </p:cNvSpPr>
          <p:nvPr/>
        </p:nvSpPr>
        <p:spPr>
          <a:xfrm>
            <a:off x="539552" y="0"/>
            <a:ext cx="8229600" cy="720080"/>
          </a:xfrm>
          <a:prstGeom prst="rect">
            <a:avLst/>
          </a:prstGeom>
        </p:spPr>
        <p:txBody>
          <a:bodyPr vert="horz" lIns="91440" tIns="45720" rIns="91440" bIns="45720" rtlCol="1" anchor="ctr">
            <a:normAutofit/>
          </a:bodyPr>
          <a:lstStyle/>
          <a:p>
            <a:pPr marL="342900" lvl="0" indent="-342900" algn="ctr">
              <a:spcBef>
                <a:spcPct val="20000"/>
              </a:spcBef>
              <a:defRPr/>
            </a:pPr>
            <a:r>
              <a:rPr lang="en-US" sz="4000" b="1" kern="0" dirty="0" smtClean="0">
                <a:solidFill>
                  <a:srgbClr val="00B0F0"/>
                </a:solidFill>
              </a:rPr>
              <a:t>The TALMUD Algorithm</a:t>
            </a:r>
            <a:endParaRPr lang="en-US" sz="4000" b="1" kern="0" dirty="0">
              <a:solidFill>
                <a:srgbClr val="00B0F0"/>
              </a:solidFill>
            </a:endParaRPr>
          </a:p>
        </p:txBody>
      </p:sp>
      <mc:AlternateContent xmlns:mc="http://schemas.openxmlformats.org/markup-compatibility/2006" xmlns:a14="http://schemas.microsoft.com/office/drawing/2010/main">
        <mc:Choice Requires="a14">
          <p:sp>
            <p:nvSpPr>
              <p:cNvPr id="7" name="מציין מיקום תוכן 2"/>
              <p:cNvSpPr txBox="1">
                <a:spLocks/>
              </p:cNvSpPr>
              <p:nvPr/>
            </p:nvSpPr>
            <p:spPr>
              <a:xfrm>
                <a:off x="-252536" y="764704"/>
                <a:ext cx="9289032" cy="5904656"/>
              </a:xfrm>
              <a:prstGeom prst="rect">
                <a:avLst/>
              </a:prstGeom>
            </p:spPr>
            <p:txBody>
              <a:bodyPr vert="horz" lIns="0" tIns="45720" rIns="0" bIns="45720" rtlCol="1">
                <a:normAutofit fontScale="92500" lnSpcReduction="10000"/>
              </a:bodyPr>
              <a:lstStyle/>
              <a:p>
                <a:pPr lvl="1" algn="l" rtl="0">
                  <a:buFont typeface="Arial" pitchFamily="34" charset="0"/>
                  <a:buChar char="•"/>
                </a:pPr>
                <a:r>
                  <a:rPr lang="en-US" sz="2800" dirty="0" smtClean="0"/>
                  <a:t>Step 1</a:t>
                </a:r>
                <a:r>
                  <a:rPr lang="en-US" sz="2600" dirty="0" smtClean="0"/>
                  <a:t>: </a:t>
                </a:r>
                <a:r>
                  <a:rPr lang="en-US" sz="2600" kern="0" dirty="0" smtClean="0"/>
                  <a:t>creating a cluster (Codebook </a:t>
                </a:r>
                <a14:m>
                  <m:oMath xmlns:m="http://schemas.openxmlformats.org/officeDocument/2006/math">
                    <m:sSub>
                      <m:sSubPr>
                        <m:ctrlPr>
                          <a:rPr lang="en-US" sz="2400" i="1" kern="0">
                            <a:latin typeface="Cambria Math" panose="02040503050406030204" pitchFamily="18" charset="0"/>
                          </a:rPr>
                        </m:ctrlPr>
                      </m:sSubPr>
                      <m:e>
                        <m:r>
                          <a:rPr lang="en-US" sz="2400" b="0" i="1" kern="0" smtClean="0">
                            <a:latin typeface="Cambria Math"/>
                          </a:rPr>
                          <m:t>𝐵</m:t>
                        </m:r>
                      </m:e>
                      <m:sub>
                        <m:r>
                          <a:rPr lang="en-US" sz="2400" i="1" kern="0">
                            <a:latin typeface="Cambria Math"/>
                          </a:rPr>
                          <m:t>𝑛</m:t>
                        </m:r>
                      </m:sub>
                    </m:sSub>
                  </m:oMath>
                </a14:m>
                <a:r>
                  <a:rPr lang="en-US" sz="2600" kern="0" dirty="0" smtClean="0"/>
                  <a:t>) </a:t>
                </a:r>
              </a:p>
              <a:p>
                <a:pPr lvl="1" algn="l" rtl="0"/>
                <a:r>
                  <a:rPr lang="en-US" sz="2600" kern="0" dirty="0" smtClean="0"/>
                  <a:t>		for each source domain</a:t>
                </a:r>
              </a:p>
              <a:p>
                <a:pPr lvl="1" algn="l" rtl="0"/>
                <a:endParaRPr lang="en-US" sz="3200" dirty="0" smtClean="0"/>
              </a:p>
              <a:p>
                <a:pPr lvl="1" algn="l" rtl="0"/>
                <a:endParaRPr lang="en-US" sz="400" dirty="0" smtClean="0"/>
              </a:p>
              <a:p>
                <a:pPr lvl="1" algn="l" rtl="0">
                  <a:buFont typeface="Arial" pitchFamily="34" charset="0"/>
                  <a:buChar char="•"/>
                </a:pPr>
                <a:r>
                  <a:rPr lang="en-US" sz="2800" dirty="0" smtClean="0"/>
                  <a:t>Step 2: </a:t>
                </a:r>
                <a:r>
                  <a:rPr lang="en-US" sz="2600" dirty="0" smtClean="0"/>
                  <a:t>Learning the target clusters membership based on all 			source domains </a:t>
                </a:r>
                <a:r>
                  <a:rPr lang="en-US" sz="2600" b="1" dirty="0" smtClean="0"/>
                  <a:t>simultaneously.</a:t>
                </a:r>
              </a:p>
              <a:p>
                <a:pPr lvl="1" algn="l" rtl="0"/>
                <a:endParaRPr lang="en-US" sz="1000" dirty="0" smtClean="0"/>
              </a:p>
              <a:p>
                <a:pPr lvl="2" algn="l" rtl="0">
                  <a:buFont typeface="Wingdings" pitchFamily="2" charset="2"/>
                  <a:buChar char="Ø"/>
                </a:pPr>
                <a:r>
                  <a:rPr lang="en-US" sz="2800" dirty="0" smtClean="0"/>
                  <a:t>2.1: </a:t>
                </a:r>
                <a:r>
                  <a:rPr lang="en-US" sz="2400" dirty="0" smtClean="0"/>
                  <a:t>finding the users’ </a:t>
                </a:r>
              </a:p>
              <a:p>
                <a:pPr lvl="2" algn="l" rtl="0"/>
                <a:r>
                  <a:rPr lang="en-US" sz="2400" dirty="0" smtClean="0"/>
                  <a:t>           corresponding clusters</a:t>
                </a:r>
              </a:p>
              <a:p>
                <a:pPr lvl="2" algn="l" rtl="0"/>
                <a:endParaRPr lang="en-US" sz="1600" dirty="0" smtClean="0"/>
              </a:p>
              <a:p>
                <a:pPr lvl="2" algn="l" rtl="0">
                  <a:buFont typeface="Wingdings" pitchFamily="2" charset="2"/>
                  <a:buChar char="Ø"/>
                </a:pPr>
                <a:r>
                  <a:rPr lang="en-US" sz="2800" dirty="0" smtClean="0"/>
                  <a:t>2.2: </a:t>
                </a:r>
                <a:r>
                  <a:rPr lang="en-US" sz="2400" dirty="0" smtClean="0"/>
                  <a:t>finding the items’ </a:t>
                </a:r>
              </a:p>
              <a:p>
                <a:pPr lvl="3" algn="l" rtl="0"/>
                <a:r>
                  <a:rPr lang="en-US" sz="2400" dirty="0"/>
                  <a:t> </a:t>
                </a:r>
                <a:r>
                  <a:rPr lang="en-US" sz="2400" dirty="0" smtClean="0"/>
                  <a:t>   corresponding clusters</a:t>
                </a:r>
                <a:endParaRPr lang="en-US" sz="2800" dirty="0" smtClean="0"/>
              </a:p>
              <a:p>
                <a:pPr lvl="1" algn="l" rtl="0">
                  <a:buFont typeface="Arial" pitchFamily="34" charset="0"/>
                  <a:buChar char="•"/>
                </a:pPr>
                <a:endParaRPr lang="en-US" sz="2600" dirty="0" smtClean="0"/>
              </a:p>
              <a:p>
                <a:pPr lvl="1" algn="l" rtl="0"/>
                <a:endParaRPr lang="en-US" sz="1200" dirty="0" smtClean="0"/>
              </a:p>
              <a:p>
                <a:pPr lvl="2" algn="l" rtl="0">
                  <a:buFont typeface="Wingdings" pitchFamily="2" charset="2"/>
                  <a:buChar char="Ø"/>
                </a:pPr>
                <a:r>
                  <a:rPr lang="en-US" sz="2800" dirty="0" smtClean="0"/>
                  <a:t>2.3: </a:t>
                </a:r>
                <a:r>
                  <a:rPr lang="en-US" sz="2400" dirty="0" smtClean="0"/>
                  <a:t>Learning the</a:t>
                </a:r>
                <a:endParaRPr lang="en-US" sz="2400" dirty="0"/>
              </a:p>
              <a:p>
                <a:pPr lvl="1" algn="l" rtl="0"/>
                <a:r>
                  <a:rPr lang="en-US" sz="2600" dirty="0" smtClean="0"/>
                  <a:t>	          coefficients </a:t>
                </a:r>
                <a14:m>
                  <m:oMath xmlns:m="http://schemas.openxmlformats.org/officeDocument/2006/math">
                    <m:sSub>
                      <m:sSubPr>
                        <m:ctrlPr>
                          <a:rPr lang="en-US" sz="2400" i="1" kern="0">
                            <a:latin typeface="Cambria Math" panose="02040503050406030204" pitchFamily="18" charset="0"/>
                          </a:rPr>
                        </m:ctrlPr>
                      </m:sSubPr>
                      <m:e>
                        <m:r>
                          <a:rPr lang="en-US" sz="2400" i="1" kern="0">
                            <a:latin typeface="Cambria Math"/>
                            <a:ea typeface="Cambria Math"/>
                          </a:rPr>
                          <m:t>𝛼</m:t>
                        </m:r>
                      </m:e>
                      <m:sub>
                        <m:r>
                          <a:rPr lang="en-US" sz="2400" i="1" kern="0">
                            <a:latin typeface="Cambria Math"/>
                          </a:rPr>
                          <m:t>𝑛</m:t>
                        </m:r>
                      </m:sub>
                    </m:sSub>
                  </m:oMath>
                </a14:m>
                <a:r>
                  <a:rPr lang="en-US" sz="2600" i="1" dirty="0" smtClean="0"/>
                  <a:t> </a:t>
                </a:r>
              </a:p>
              <a:p>
                <a:pPr lvl="1" algn="l" rtl="0"/>
                <a:endParaRPr lang="en-US" sz="1200" dirty="0" smtClean="0"/>
              </a:p>
              <a:p>
                <a:pPr lvl="1" algn="l" rtl="0">
                  <a:buFont typeface="Arial" pitchFamily="34" charset="0"/>
                  <a:buChar char="•"/>
                </a:pPr>
                <a:r>
                  <a:rPr lang="en-US" sz="2800" dirty="0" smtClean="0"/>
                  <a:t>Step 3: </a:t>
                </a:r>
                <a:r>
                  <a:rPr lang="en-US" sz="2600" dirty="0" smtClean="0"/>
                  <a:t>Calculate the filled-in </a:t>
                </a:r>
              </a:p>
              <a:p>
                <a:pPr lvl="1" algn="l" rtl="0"/>
                <a:r>
                  <a:rPr lang="en-US" sz="2600" dirty="0" smtClean="0"/>
                  <a:t>	          target rating matrix</a:t>
                </a:r>
              </a:p>
              <a:p>
                <a:pPr lvl="2" algn="l" rtl="0">
                  <a:buFont typeface="Wingdings" pitchFamily="2" charset="2"/>
                  <a:buChar char="Ø"/>
                </a:pPr>
                <a:endParaRPr lang="en-US" sz="2800" dirty="0" smtClean="0"/>
              </a:p>
              <a:p>
                <a:pPr lvl="2" algn="l" rtl="0"/>
                <a:endParaRPr lang="en-US" sz="3200" dirty="0" smtClean="0"/>
              </a:p>
            </p:txBody>
          </p:sp>
        </mc:Choice>
        <mc:Fallback xmlns="">
          <p:sp>
            <p:nvSpPr>
              <p:cNvPr id="7" name="מציין מיקום תוכן 2"/>
              <p:cNvSpPr txBox="1">
                <a:spLocks noRot="1" noChangeAspect="1" noMove="1" noResize="1" noEditPoints="1" noAdjustHandles="1" noChangeArrowheads="1" noChangeShapeType="1" noTextEdit="1"/>
              </p:cNvSpPr>
              <p:nvPr/>
            </p:nvSpPr>
            <p:spPr>
              <a:xfrm>
                <a:off x="-252536" y="764704"/>
                <a:ext cx="9289032" cy="5904656"/>
              </a:xfrm>
              <a:prstGeom prst="rect">
                <a:avLst/>
              </a:prstGeom>
              <a:blipFill rotWithShape="1">
                <a:blip r:embed="rId3" cstate="print"/>
                <a:stretch>
                  <a:fillRect t="-1548"/>
                </a:stretch>
              </a:blipFill>
            </p:spPr>
            <p:txBody>
              <a:bodyPr/>
              <a:lstStyle/>
              <a:p>
                <a:r>
                  <a:rPr lang="en-US">
                    <a:noFill/>
                  </a:rPr>
                  <a:t> </a:t>
                </a:r>
              </a:p>
            </p:txBody>
          </p:sp>
        </mc:Fallback>
      </mc:AlternateContent>
      <p:grpSp>
        <p:nvGrpSpPr>
          <p:cNvPr id="14" name="קבוצה 13"/>
          <p:cNvGrpSpPr/>
          <p:nvPr/>
        </p:nvGrpSpPr>
        <p:grpSpPr>
          <a:xfrm>
            <a:off x="6012160" y="908720"/>
            <a:ext cx="2232248" cy="936104"/>
            <a:chOff x="0" y="457200"/>
            <a:chExt cx="1323975" cy="552450"/>
          </a:xfrm>
        </p:grpSpPr>
        <p:pic>
          <p:nvPicPr>
            <p:cNvPr id="2051"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457200"/>
              <a:ext cx="1323975" cy="209550"/>
            </a:xfrm>
            <a:prstGeom prst="rect">
              <a:avLst/>
            </a:prstGeom>
            <a:noFill/>
          </p:spPr>
        </p:pic>
        <p:pic>
          <p:nvPicPr>
            <p:cNvPr id="2050" name="Picture 2"/>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0" y="666750"/>
              <a:ext cx="1047750" cy="171450"/>
            </a:xfrm>
            <a:prstGeom prst="rect">
              <a:avLst/>
            </a:prstGeom>
            <a:noFill/>
          </p:spPr>
        </p:pic>
        <p:pic>
          <p:nvPicPr>
            <p:cNvPr id="2049" name="Picture 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0" y="838200"/>
              <a:ext cx="1209675" cy="171450"/>
            </a:xfrm>
            <a:prstGeom prst="rect">
              <a:avLst/>
            </a:prstGeom>
            <a:noFill/>
          </p:spPr>
        </p:pic>
      </p:grpSp>
      <p:sp>
        <p:nvSpPr>
          <p:cNvPr id="205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sp>
        <p:nvSpPr>
          <p:cNvPr id="2053" name="Rectangle 5"/>
          <p:cNvSpPr>
            <a:spLocks noChangeArrowheads="1"/>
          </p:cNvSpPr>
          <p:nvPr/>
        </p:nvSpPr>
        <p:spPr bwMode="auto">
          <a:xfrm>
            <a:off x="454025" y="666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175"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alibri"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4" name="Rectangle 6"/>
          <p:cNvSpPr>
            <a:spLocks noChangeArrowheads="1"/>
          </p:cNvSpPr>
          <p:nvPr/>
        </p:nvSpPr>
        <p:spPr bwMode="auto">
          <a:xfrm>
            <a:off x="911225" y="8382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175"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Calibri" pitchFamily="34" charset="0"/>
                <a:ea typeface="Times New Roman" pitchFamily="18" charset="0"/>
                <a:cs typeface="Arial" pitchFamily="34"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055" name="Rectangle 7"/>
          <p:cNvSpPr>
            <a:spLocks noChangeArrowheads="1"/>
          </p:cNvSpPr>
          <p:nvPr/>
        </p:nvSpPr>
        <p:spPr bwMode="auto">
          <a:xfrm>
            <a:off x="906463" y="10096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he-IL" sz="1800" b="0" i="0" u="none" strike="noStrike" cap="none" normalizeH="0" baseline="0" smtClean="0">
              <a:ln>
                <a:noFill/>
              </a:ln>
              <a:solidFill>
                <a:schemeClr val="tx1"/>
              </a:solidFill>
              <a:effectLst/>
              <a:latin typeface="Arial" pitchFamily="34" charset="0"/>
              <a:cs typeface="Arial" pitchFamily="34" charset="0"/>
            </a:endParaRPr>
          </a:p>
        </p:txBody>
      </p:sp>
      <p:sp>
        <p:nvSpPr>
          <p:cNvPr id="2057" name="Rectangle 9"/>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sp>
        <p:nvSpPr>
          <p:cNvPr id="2059" name="Rectangle 11"/>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sp>
        <p:nvSpPr>
          <p:cNvPr id="2061" name="Rectangle 13"/>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he-IL"/>
          </a:p>
        </p:txBody>
      </p:sp>
      <p:sp>
        <p:nvSpPr>
          <p:cNvPr id="24" name="חץ מעוקל שמאלה 23"/>
          <p:cNvSpPr/>
          <p:nvPr/>
        </p:nvSpPr>
        <p:spPr>
          <a:xfrm rot="10800000">
            <a:off x="72006" y="2276872"/>
            <a:ext cx="251521" cy="257845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25" name="מלבן מעוגל 24"/>
          <p:cNvSpPr/>
          <p:nvPr/>
        </p:nvSpPr>
        <p:spPr>
          <a:xfrm>
            <a:off x="5940152" y="836712"/>
            <a:ext cx="2448272" cy="108012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מלבן מעוגל 25"/>
          <p:cNvSpPr/>
          <p:nvPr/>
        </p:nvSpPr>
        <p:spPr>
          <a:xfrm>
            <a:off x="3952004" y="2852936"/>
            <a:ext cx="4464496" cy="8640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מלבן מעוגל 26"/>
          <p:cNvSpPr/>
          <p:nvPr/>
        </p:nvSpPr>
        <p:spPr>
          <a:xfrm>
            <a:off x="3952004" y="3861048"/>
            <a:ext cx="4464496" cy="8640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מלבן מעוגל 31"/>
          <p:cNvSpPr/>
          <p:nvPr/>
        </p:nvSpPr>
        <p:spPr>
          <a:xfrm>
            <a:off x="3952004" y="4869160"/>
            <a:ext cx="4392488" cy="8640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מלבן מעוגל 32"/>
          <p:cNvSpPr/>
          <p:nvPr/>
        </p:nvSpPr>
        <p:spPr>
          <a:xfrm>
            <a:off x="3879996" y="5877272"/>
            <a:ext cx="4464496" cy="8640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7584" y="2852936"/>
            <a:ext cx="10654881" cy="85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5536" y="3861047"/>
            <a:ext cx="11617837" cy="936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5877272"/>
            <a:ext cx="12265757" cy="86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97731" y="5067845"/>
            <a:ext cx="36290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84666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3" end="1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7" end="17"/>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2" grpId="0" animBg="1"/>
      <p:bldP spid="32" grpId="1" animBg="1"/>
      <p:bldP spid="3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51520" y="764704"/>
            <a:ext cx="8640960" cy="5361459"/>
          </a:xfrm>
        </p:spPr>
        <p:txBody>
          <a:bodyPr>
            <a:noAutofit/>
          </a:bodyPr>
          <a:lstStyle/>
          <a:p>
            <a:pPr marL="514350" lvl="0" indent="-514350" algn="l" rtl="0" fontAlgn="base">
              <a:spcAft>
                <a:spcPct val="0"/>
              </a:spcAft>
              <a:buClr>
                <a:schemeClr val="bg2"/>
              </a:buClr>
              <a:buSzPct val="75000"/>
              <a:buNone/>
              <a:defRPr/>
            </a:pPr>
            <a:r>
              <a:rPr lang="en-US" sz="2400" dirty="0" smtClean="0"/>
              <a:t>	</a:t>
            </a:r>
            <a:endParaRPr lang="en-US" sz="2800" kern="0" dirty="0" smtClean="0"/>
          </a:p>
          <a:p>
            <a:pPr algn="l" rtl="0">
              <a:spcBef>
                <a:spcPts val="1200"/>
              </a:spcBef>
              <a:buNone/>
            </a:pPr>
            <a:endParaRPr lang="en-US" sz="2800" dirty="0" smtClean="0"/>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39</a:t>
            </a:fld>
            <a:endParaRPr lang="he-IL"/>
          </a:p>
        </p:txBody>
      </p:sp>
      <p:sp>
        <p:nvSpPr>
          <p:cNvPr id="11" name="כותרת 1"/>
          <p:cNvSpPr txBox="1">
            <a:spLocks/>
          </p:cNvSpPr>
          <p:nvPr/>
        </p:nvSpPr>
        <p:spPr>
          <a:xfrm>
            <a:off x="395536" y="116632"/>
            <a:ext cx="7560840" cy="792088"/>
          </a:xfrm>
          <a:prstGeom prst="rect">
            <a:avLst/>
          </a:prstGeom>
        </p:spPr>
        <p:txBody>
          <a:bodyPr vert="horz" lIns="91440" tIns="45720" rIns="91440" bIns="45720" rtlCol="1" anchor="ctr">
            <a:noAutofit/>
          </a:bodyPr>
          <a:lstStyle/>
          <a:p>
            <a:pPr lvl="0" algn="ctr" rtl="0"/>
            <a:r>
              <a:rPr lang="en-US" sz="3200" b="1" dirty="0" smtClean="0">
                <a:solidFill>
                  <a:srgbClr val="00B0F0"/>
                </a:solidFill>
              </a:rPr>
              <a:t>Forward Selection of Sources</a:t>
            </a:r>
          </a:p>
        </p:txBody>
      </p:sp>
      <p:sp>
        <p:nvSpPr>
          <p:cNvPr id="7" name="מציין מיקום תוכן 2"/>
          <p:cNvSpPr txBox="1">
            <a:spLocks/>
          </p:cNvSpPr>
          <p:nvPr/>
        </p:nvSpPr>
        <p:spPr>
          <a:xfrm>
            <a:off x="0" y="908720"/>
            <a:ext cx="5940152" cy="5376660"/>
          </a:xfrm>
          <a:prstGeom prst="rect">
            <a:avLst/>
          </a:prstGeom>
        </p:spPr>
        <p:txBody>
          <a:bodyPr vert="horz" lIns="91440" tIns="45720" rIns="91440" bIns="45720" rtlCol="1">
            <a:noAutofit/>
          </a:bodyPr>
          <a:lstStyle/>
          <a:p>
            <a:pPr marL="457200" indent="-457200" algn="l" rtl="0">
              <a:buFont typeface="+mj-lt"/>
              <a:buAutoNum type="arabicParenR"/>
            </a:pPr>
            <a:r>
              <a:rPr lang="en-US" sz="2400" u="sng" dirty="0" smtClean="0"/>
              <a:t>Adding sources gradually-  </a:t>
            </a:r>
            <a:endParaRPr lang="en-US" sz="2400" dirty="0"/>
          </a:p>
          <a:p>
            <a:pPr marL="914400" lvl="1" indent="-457200" algn="l" rtl="0">
              <a:buFont typeface="Arial" pitchFamily="34" charset="0"/>
              <a:buChar char="•"/>
            </a:pPr>
            <a:r>
              <a:rPr lang="en-US" sz="2400" dirty="0" smtClean="0"/>
              <a:t>Begins with an empty set of sources</a:t>
            </a:r>
          </a:p>
          <a:p>
            <a:pPr marL="914400" lvl="1" indent="-457200" algn="l" rtl="0">
              <a:buFont typeface="Arial" pitchFamily="34" charset="0"/>
              <a:buChar char="•"/>
            </a:pPr>
            <a:r>
              <a:rPr lang="en-US" sz="2400" dirty="0" smtClean="0"/>
              <a:t>Examine the </a:t>
            </a:r>
            <a:r>
              <a:rPr lang="en-US" sz="2400" dirty="0"/>
              <a:t>addition of each </a:t>
            </a:r>
            <a:r>
              <a:rPr lang="en-US" sz="2400" dirty="0" smtClean="0"/>
              <a:t>source </a:t>
            </a:r>
          </a:p>
          <a:p>
            <a:pPr marL="914400" lvl="1" indent="-457200" algn="l" rtl="0">
              <a:buFont typeface="Arial" pitchFamily="34" charset="0"/>
              <a:buChar char="•"/>
            </a:pPr>
            <a:r>
              <a:rPr lang="en-US" sz="2400" dirty="0" smtClean="0"/>
              <a:t>Add </a:t>
            </a:r>
            <a:r>
              <a:rPr lang="en-US" sz="2400" dirty="0"/>
              <a:t>the </a:t>
            </a:r>
            <a:r>
              <a:rPr lang="en-US" sz="2400" dirty="0" smtClean="0"/>
              <a:t>source </a:t>
            </a:r>
            <a:r>
              <a:rPr lang="en-US" sz="2400" dirty="0"/>
              <a:t>that improves the model the </a:t>
            </a:r>
            <a:r>
              <a:rPr lang="en-US" sz="2400" dirty="0" smtClean="0"/>
              <a:t>most</a:t>
            </a:r>
          </a:p>
          <a:p>
            <a:pPr marL="914400" lvl="1" indent="-457200" algn="l" rtl="0">
              <a:buFont typeface="Arial" pitchFamily="34" charset="0"/>
              <a:buChar char="•"/>
            </a:pPr>
            <a:r>
              <a:rPr lang="en-US" sz="2400" dirty="0" smtClean="0"/>
              <a:t>Wrapper approach is used to decide when to stop.</a:t>
            </a:r>
            <a:r>
              <a:rPr lang="en-US" sz="2400" u="sng" dirty="0" smtClean="0"/>
              <a:t> </a:t>
            </a:r>
          </a:p>
          <a:p>
            <a:pPr marL="457200" indent="-457200" algn="l" rtl="0">
              <a:buFont typeface="+mj-lt"/>
              <a:buAutoNum type="arabicParenR"/>
            </a:pPr>
            <a:r>
              <a:rPr lang="en-US" sz="2400" u="sng" dirty="0" smtClean="0"/>
              <a:t>Retrain using the entire dataset with the selected sources</a:t>
            </a:r>
            <a:endParaRPr lang="en-US" sz="2400" dirty="0"/>
          </a:p>
          <a:p>
            <a:pPr lvl="1" algn="l" rtl="0"/>
            <a:endParaRPr lang="en-US" sz="2400" dirty="0" smtClean="0"/>
          </a:p>
          <a:p>
            <a:pPr marL="342900" indent="-342900" algn="l" rtl="0">
              <a:buFont typeface="Arial" pitchFamily="34" charset="0"/>
              <a:buChar char="•"/>
            </a:pPr>
            <a:endParaRPr lang="en-US" sz="2400" dirty="0" smtClean="0"/>
          </a:p>
          <a:p>
            <a:pPr marL="914400" lvl="1" indent="-457200" algn="l" rtl="0">
              <a:buAutoNum type="arabicParenR"/>
            </a:pPr>
            <a:endParaRPr lang="en-US" sz="2400" dirty="0"/>
          </a:p>
          <a:p>
            <a:pPr marL="342900" indent="-342900" algn="l" defTabSz="752475" rtl="0" eaLnBrk="0" hangingPunct="0">
              <a:buFont typeface="Arial" pitchFamily="34" charset="0"/>
              <a:buChar char="•"/>
              <a:defRPr/>
            </a:pPr>
            <a:endParaRPr lang="en-US" sz="2200" b="1" dirty="0"/>
          </a:p>
        </p:txBody>
      </p:sp>
      <p:sp>
        <p:nvSpPr>
          <p:cNvPr id="6" name="Rectangle 5"/>
          <p:cNvSpPr/>
          <p:nvPr/>
        </p:nvSpPr>
        <p:spPr>
          <a:xfrm>
            <a:off x="6156176" y="2852936"/>
            <a:ext cx="2952328" cy="540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endParaRPr lang="en-US" dirty="0"/>
          </a:p>
        </p:txBody>
      </p:sp>
      <p:sp>
        <p:nvSpPr>
          <p:cNvPr id="10" name="Rectangle 9"/>
          <p:cNvSpPr/>
          <p:nvPr/>
        </p:nvSpPr>
        <p:spPr>
          <a:xfrm>
            <a:off x="6156177" y="3429000"/>
            <a:ext cx="1296143" cy="54006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Training</a:t>
            </a:r>
            <a:endParaRPr lang="en-US" sz="1400" dirty="0"/>
          </a:p>
        </p:txBody>
      </p:sp>
      <p:sp>
        <p:nvSpPr>
          <p:cNvPr id="12" name="Rectangle 11"/>
          <p:cNvSpPr/>
          <p:nvPr/>
        </p:nvSpPr>
        <p:spPr>
          <a:xfrm>
            <a:off x="8379115" y="3430521"/>
            <a:ext cx="710771" cy="54006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Test</a:t>
            </a:r>
            <a:endParaRPr lang="en-US" sz="1400" dirty="0"/>
          </a:p>
        </p:txBody>
      </p:sp>
      <p:sp>
        <p:nvSpPr>
          <p:cNvPr id="13" name="Rectangle 12"/>
          <p:cNvSpPr/>
          <p:nvPr/>
        </p:nvSpPr>
        <p:spPr>
          <a:xfrm>
            <a:off x="7452321" y="3430521"/>
            <a:ext cx="936104" cy="540060"/>
          </a:xfrm>
          <a:prstGeom prst="rect">
            <a:avLst/>
          </a:prstGeom>
          <a:solidFill>
            <a:schemeClr val="accent2">
              <a:lumMod val="60000"/>
              <a:lumOff val="4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r>
              <a:rPr lang="en-US" sz="1400" dirty="0" smtClean="0"/>
              <a:t>Validation</a:t>
            </a:r>
            <a:endParaRPr lang="en-US" sz="1400" dirty="0"/>
          </a:p>
        </p:txBody>
      </p:sp>
      <p:sp>
        <p:nvSpPr>
          <p:cNvPr id="14" name="Rectangle 13"/>
          <p:cNvSpPr/>
          <p:nvPr/>
        </p:nvSpPr>
        <p:spPr>
          <a:xfrm>
            <a:off x="6156176" y="4149080"/>
            <a:ext cx="2222939" cy="540060"/>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Training</a:t>
            </a:r>
            <a:endParaRPr lang="en-US" sz="1600" dirty="0"/>
          </a:p>
        </p:txBody>
      </p:sp>
      <p:sp>
        <p:nvSpPr>
          <p:cNvPr id="15" name="Rectangle 14"/>
          <p:cNvSpPr/>
          <p:nvPr/>
        </p:nvSpPr>
        <p:spPr>
          <a:xfrm>
            <a:off x="8379115" y="4150601"/>
            <a:ext cx="710771" cy="54006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Test</a:t>
            </a:r>
            <a:endParaRPr lang="en-US" sz="1600" dirty="0"/>
          </a:p>
        </p:txBody>
      </p:sp>
      <p:sp>
        <p:nvSpPr>
          <p:cNvPr id="16" name="TextBox 15"/>
          <p:cNvSpPr txBox="1"/>
          <p:nvPr/>
        </p:nvSpPr>
        <p:spPr>
          <a:xfrm>
            <a:off x="5184068" y="2852936"/>
            <a:ext cx="756084" cy="2308324"/>
          </a:xfrm>
          <a:prstGeom prst="rect">
            <a:avLst/>
          </a:prstGeom>
          <a:noFill/>
        </p:spPr>
        <p:txBody>
          <a:bodyPr wrap="square" rtlCol="0">
            <a:spAutoFit/>
          </a:bodyPr>
          <a:lstStyle/>
          <a:p>
            <a:endParaRPr lang="en-US" dirty="0" smtClean="0"/>
          </a:p>
          <a:p>
            <a:endParaRPr lang="en-US" dirty="0"/>
          </a:p>
          <a:p>
            <a:r>
              <a:rPr lang="en-US" dirty="0" smtClean="0"/>
              <a:t>1)</a:t>
            </a:r>
          </a:p>
          <a:p>
            <a:endParaRPr lang="en-US" dirty="0"/>
          </a:p>
          <a:p>
            <a:endParaRPr lang="en-US" dirty="0" smtClean="0"/>
          </a:p>
          <a:p>
            <a:r>
              <a:rPr lang="en-US" dirty="0" smtClean="0"/>
              <a:t>2)</a:t>
            </a:r>
          </a:p>
          <a:p>
            <a:endParaRPr lang="en-US" dirty="0"/>
          </a:p>
          <a:p>
            <a:endParaRPr lang="en-US" dirty="0" smtClean="0"/>
          </a:p>
        </p:txBody>
      </p:sp>
    </p:spTree>
    <p:extLst>
      <p:ext uri="{BB962C8B-B14F-4D97-AF65-F5344CB8AC3E}">
        <p14:creationId xmlns:p14="http://schemas.microsoft.com/office/powerpoint/2010/main" val="17520837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6290"/>
            <a:ext cx="8229600" cy="1143000"/>
          </a:xfrm>
        </p:spPr>
        <p:txBody>
          <a:bodyPr>
            <a:normAutofit fontScale="90000"/>
          </a:bodyPr>
          <a:lstStyle/>
          <a:p>
            <a:r>
              <a:rPr lang="en-US" dirty="0"/>
              <a:t>The Rise of the Recommender System</a:t>
            </a:r>
          </a:p>
        </p:txBody>
      </p:sp>
      <p:pic>
        <p:nvPicPr>
          <p:cNvPr id="7170" name="Picture 2" descr="https://im4.ezgif.com/tmp/ezgif-4-170149dc-gif/ezgif-4-90f5844f80.pdf-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9888" y="4797152"/>
            <a:ext cx="753920" cy="100811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hart 5"/>
          <p:cNvGraphicFramePr>
            <a:graphicFrameLocks/>
          </p:cNvGraphicFramePr>
          <p:nvPr>
            <p:extLst>
              <p:ext uri="{D42A27DB-BD31-4B8C-83A1-F6EECF244321}">
                <p14:modId xmlns:p14="http://schemas.microsoft.com/office/powerpoint/2010/main" val="790104813"/>
              </p:ext>
            </p:extLst>
          </p:nvPr>
        </p:nvGraphicFramePr>
        <p:xfrm>
          <a:off x="-108520" y="1118788"/>
          <a:ext cx="9252520" cy="5416268"/>
        </p:xfrm>
        <a:graphic>
          <a:graphicData uri="http://schemas.openxmlformats.org/drawingml/2006/chart">
            <c:chart xmlns:c="http://schemas.openxmlformats.org/drawingml/2006/chart" xmlns:r="http://schemas.openxmlformats.org/officeDocument/2006/relationships" r:id="rId4"/>
          </a:graphicData>
        </a:graphic>
      </p:graphicFrame>
      <p:pic>
        <p:nvPicPr>
          <p:cNvPr id="5" name="Picture 4"/>
          <p:cNvPicPr>
            <a:picLocks noChangeAspect="1"/>
          </p:cNvPicPr>
          <p:nvPr/>
        </p:nvPicPr>
        <p:blipFill>
          <a:blip r:embed="rId5"/>
          <a:stretch>
            <a:fillRect/>
          </a:stretch>
        </p:blipFill>
        <p:spPr>
          <a:xfrm>
            <a:off x="5275585" y="5551727"/>
            <a:ext cx="736575" cy="613577"/>
          </a:xfrm>
          <a:prstGeom prst="rect">
            <a:avLst/>
          </a:prstGeom>
        </p:spPr>
      </p:pic>
      <p:pic>
        <p:nvPicPr>
          <p:cNvPr id="7" name="Picture 2" descr="Image result for netflix priz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040" y="4221088"/>
            <a:ext cx="611836" cy="8271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604448" y="1772816"/>
            <a:ext cx="360040" cy="369332"/>
          </a:xfrm>
          <a:prstGeom prst="rect">
            <a:avLst/>
          </a:prstGeom>
          <a:noFill/>
        </p:spPr>
        <p:txBody>
          <a:bodyPr wrap="square" rtlCol="0">
            <a:spAutoFit/>
          </a:bodyPr>
          <a:lstStyle/>
          <a:p>
            <a:r>
              <a:rPr lang="en-US" dirty="0" smtClean="0"/>
              <a:t>*</a:t>
            </a:r>
            <a:endParaRPr lang="en-US" dirty="0"/>
          </a:p>
        </p:txBody>
      </p:sp>
      <p:sp>
        <p:nvSpPr>
          <p:cNvPr id="4" name="TextBox 3"/>
          <p:cNvSpPr txBox="1"/>
          <p:nvPr/>
        </p:nvSpPr>
        <p:spPr>
          <a:xfrm>
            <a:off x="6983760" y="6535056"/>
            <a:ext cx="2160240" cy="307777"/>
          </a:xfrm>
          <a:prstGeom prst="rect">
            <a:avLst/>
          </a:prstGeom>
          <a:noFill/>
        </p:spPr>
        <p:txBody>
          <a:bodyPr wrap="square" rtlCol="0">
            <a:spAutoFit/>
          </a:bodyPr>
          <a:lstStyle/>
          <a:p>
            <a:r>
              <a:rPr lang="en-US" sz="1400" dirty="0" smtClean="0"/>
              <a:t>*2018-Estimated</a:t>
            </a:r>
            <a:endParaRPr lang="en-US" sz="1400" dirty="0"/>
          </a:p>
        </p:txBody>
      </p:sp>
    </p:spTree>
    <p:extLst>
      <p:ext uri="{BB962C8B-B14F-4D97-AF65-F5344CB8AC3E}">
        <p14:creationId xmlns:p14="http://schemas.microsoft.com/office/powerpoint/2010/main" val="345383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chart seriesIdx="-4" categoryIdx="0" bldStep="category"/>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4" categoryIdx="1" bldStep="category"/>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chart seriesIdx="-4" categoryIdx="2" bldStep="category"/>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chart seriesIdx="-4" categoryIdx="3" bldStep="category"/>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chart seriesIdx="-4" categoryIdx="4" bldStep="category"/>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chart seriesIdx="-4" categoryIdx="5" bldStep="category"/>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chart seriesIdx="-4" categoryIdx="6" bldStep="category"/>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chart seriesIdx="-4" categoryIdx="7" bldStep="category"/>
                                            </p:graphic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graphicEl>
                                              <a:chart seriesIdx="-4" categoryIdx="8" bldStep="category"/>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graphicEl>
                                              <a:chart seriesIdx="-4" categoryIdx="9" bldStep="category"/>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graphicEl>
                                              <a:chart seriesIdx="-4" categoryIdx="10" bldStep="category"/>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
                                            <p:graphicEl>
                                              <a:chart seriesIdx="-4" categoryIdx="11" bldStep="category"/>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graphicEl>
                                              <a:chart seriesIdx="-4" categoryIdx="12" bldStep="category"/>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
                                            <p:graphicEl>
                                              <a:chart seriesIdx="-4" categoryIdx="13" bldStep="category"/>
                                            </p:graphic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
                                            <p:graphicEl>
                                              <a:chart seriesIdx="-4" categoryIdx="14" bldStep="category"/>
                                            </p:graphic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
                                            <p:graphicEl>
                                              <a:chart seriesIdx="-4" categoryIdx="15" bldStep="category"/>
                                            </p:graphic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
                                            <p:graphicEl>
                                              <a:chart seriesIdx="-4" categoryIdx="16" bldStep="category"/>
                                            </p:graphic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
                                            <p:graphicEl>
                                              <a:chart seriesIdx="-4" categoryIdx="17" bldStep="category"/>
                                            </p:graphic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
                                            <p:graphicEl>
                                              <a:chart seriesIdx="-4" categoryIdx="18" bldStep="category"/>
                                            </p:graphic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
                                            <p:graphicEl>
                                              <a:chart seriesIdx="-4" categoryIdx="19" bldStep="category"/>
                                            </p:graphic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
                                            <p:graphicEl>
                                              <a:chart seriesIdx="-4" categoryIdx="20" bldStep="category"/>
                                            </p:graphic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6">
                                            <p:graphicEl>
                                              <a:chart seriesIdx="-4" categoryIdx="21" bldStep="category"/>
                                            </p:graphic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
                                            <p:graphicEl>
                                              <a:chart seriesIdx="-4" categoryIdx="22" bldStep="category"/>
                                            </p:graphic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
                                            <p:graphicEl>
                                              <a:chart seriesIdx="-4" categoryIdx="23" bldStep="category"/>
                                            </p:graphicEl>
                                          </p:spTgt>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
                                            <p:graphicEl>
                                              <a:chart seriesIdx="-4" categoryIdx="24" bldStep="category"/>
                                            </p:graphicEl>
                                          </p:spTgt>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
                                            <p:graphicEl>
                                              <a:chart seriesIdx="-4" categoryIdx="25" bldStep="category"/>
                                            </p:graphic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6">
                                            <p:graphicEl>
                                              <a:chart seriesIdx="-4" categoryIdx="26" bldStep="category"/>
                                            </p:graphicEl>
                                          </p:spTgt>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
                                            <p:graphicEl>
                                              <a:chart seriesIdx="-4" categoryIdx="27" bldStep="category"/>
                                            </p:graphic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6">
                                            <p:graphicEl>
                                              <a:chart seriesIdx="-4" categoryIdx="28" bldStep="category"/>
                                            </p:graphicEl>
                                          </p:spTgt>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category"/>
        </p:bldSub>
      </p:bldGraphic>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0" y="767879"/>
            <a:ext cx="8388424" cy="5973489"/>
          </a:xfrm>
        </p:spPr>
        <p:txBody>
          <a:bodyPr>
            <a:noAutofit/>
          </a:bodyPr>
          <a:lstStyle/>
          <a:p>
            <a:pPr marL="342900" lvl="2" algn="l" defTabSz="752475" rtl="0">
              <a:lnSpc>
                <a:spcPct val="114000"/>
              </a:lnSpc>
              <a:buClr>
                <a:schemeClr val="accent1"/>
              </a:buClr>
              <a:defRPr/>
            </a:pPr>
            <a:r>
              <a:rPr lang="en-US" sz="2000" b="1" dirty="0" smtClean="0"/>
              <a:t>Public Dataset (Source Domain)</a:t>
            </a:r>
          </a:p>
          <a:p>
            <a:pPr marL="800100" lvl="3" algn="l" defTabSz="752475" rtl="0">
              <a:lnSpc>
                <a:spcPct val="114000"/>
              </a:lnSpc>
              <a:buClr>
                <a:schemeClr val="accent1"/>
              </a:buClr>
              <a:defRPr/>
            </a:pPr>
            <a:r>
              <a:rPr lang="en-US" sz="1600" b="1" dirty="0" err="1" smtClean="0"/>
              <a:t>Netfilx</a:t>
            </a:r>
            <a:r>
              <a:rPr lang="en-US" sz="1600" b="1" dirty="0" smtClean="0"/>
              <a:t> </a:t>
            </a:r>
            <a:r>
              <a:rPr lang="en-US" sz="1600" b="1" dirty="0"/>
              <a:t>(Movies)</a:t>
            </a:r>
            <a:r>
              <a:rPr lang="en-US" sz="1600" dirty="0"/>
              <a:t> </a:t>
            </a:r>
            <a:endParaRPr lang="en-US" sz="1600" dirty="0" smtClean="0"/>
          </a:p>
          <a:p>
            <a:pPr marL="800100" lvl="3" algn="l" defTabSz="752475" rtl="0">
              <a:lnSpc>
                <a:spcPct val="114000"/>
              </a:lnSpc>
              <a:buClr>
                <a:schemeClr val="accent1"/>
              </a:buClr>
              <a:defRPr/>
            </a:pPr>
            <a:r>
              <a:rPr lang="en-US" sz="1600" b="1" dirty="0" smtClean="0"/>
              <a:t>Jester </a:t>
            </a:r>
            <a:r>
              <a:rPr lang="en-US" sz="1600" b="1" dirty="0"/>
              <a:t>(Jokes</a:t>
            </a:r>
            <a:r>
              <a:rPr lang="en-US" sz="1600" b="1" dirty="0" smtClean="0"/>
              <a:t>)</a:t>
            </a:r>
            <a:endParaRPr lang="en-US" sz="1600" dirty="0"/>
          </a:p>
          <a:p>
            <a:pPr marL="800100" lvl="3" algn="l" defTabSz="752475" rtl="0">
              <a:lnSpc>
                <a:spcPct val="114000"/>
              </a:lnSpc>
              <a:buClr>
                <a:schemeClr val="accent1"/>
              </a:buClr>
              <a:defRPr/>
            </a:pPr>
            <a:r>
              <a:rPr lang="en-US" sz="1600" b="1" dirty="0" err="1" smtClean="0"/>
              <a:t>MovieLense</a:t>
            </a:r>
            <a:r>
              <a:rPr lang="en-US" sz="1600" b="1" dirty="0" smtClean="0"/>
              <a:t> </a:t>
            </a:r>
            <a:r>
              <a:rPr lang="en-US" sz="1600" b="1" dirty="0"/>
              <a:t>(Movies</a:t>
            </a:r>
            <a:r>
              <a:rPr lang="en-US" sz="1600" b="1" dirty="0" smtClean="0"/>
              <a:t>)</a:t>
            </a:r>
            <a:endParaRPr lang="en-US" sz="1600" dirty="0" smtClean="0"/>
          </a:p>
          <a:p>
            <a:pPr marL="342900" lvl="2" algn="l" defTabSz="752475" rtl="0">
              <a:lnSpc>
                <a:spcPct val="114000"/>
              </a:lnSpc>
              <a:buClr>
                <a:schemeClr val="accent1"/>
              </a:buClr>
              <a:defRPr/>
            </a:pPr>
            <a:r>
              <a:rPr lang="en-US" sz="2000" b="1" dirty="0" smtClean="0"/>
              <a:t>Target Domain</a:t>
            </a:r>
          </a:p>
          <a:p>
            <a:pPr marL="800100" lvl="3" algn="l" defTabSz="752475" rtl="0">
              <a:lnSpc>
                <a:spcPct val="114000"/>
              </a:lnSpc>
              <a:buClr>
                <a:schemeClr val="accent1"/>
              </a:buClr>
              <a:defRPr/>
            </a:pPr>
            <a:r>
              <a:rPr lang="en-US" sz="1600" b="1" dirty="0" smtClean="0"/>
              <a:t>Music </a:t>
            </a:r>
            <a:r>
              <a:rPr lang="en-US" sz="1600" b="1" dirty="0"/>
              <a:t>loads</a:t>
            </a:r>
            <a:r>
              <a:rPr lang="en-US" sz="1600" dirty="0"/>
              <a:t> </a:t>
            </a:r>
          </a:p>
          <a:p>
            <a:pPr marL="800100" lvl="3" algn="l" defTabSz="752475" rtl="0">
              <a:lnSpc>
                <a:spcPct val="114000"/>
              </a:lnSpc>
              <a:buClr>
                <a:schemeClr val="accent1"/>
              </a:buClr>
              <a:defRPr/>
            </a:pPr>
            <a:r>
              <a:rPr lang="en-US" sz="1600" b="1" dirty="0"/>
              <a:t>Games </a:t>
            </a:r>
            <a:r>
              <a:rPr lang="en-US" sz="1600" b="1" dirty="0" smtClean="0"/>
              <a:t>loads</a:t>
            </a:r>
            <a:endParaRPr lang="en-US" sz="1600" dirty="0"/>
          </a:p>
          <a:p>
            <a:pPr marL="800100" lvl="3" algn="l" defTabSz="752475" rtl="0">
              <a:lnSpc>
                <a:spcPct val="114000"/>
              </a:lnSpc>
              <a:buClr>
                <a:schemeClr val="accent1"/>
              </a:buClr>
              <a:defRPr/>
            </a:pPr>
            <a:r>
              <a:rPr lang="en-US" sz="1600" b="1" dirty="0" err="1" smtClean="0"/>
              <a:t>BookCrossing</a:t>
            </a:r>
            <a:r>
              <a:rPr lang="en-US" sz="1600" b="1" dirty="0" smtClean="0"/>
              <a:t> </a:t>
            </a:r>
            <a:r>
              <a:rPr lang="en-US" sz="1600" b="1" dirty="0"/>
              <a:t>(Books</a:t>
            </a:r>
            <a:r>
              <a:rPr lang="en-US" sz="1600" b="1" dirty="0" smtClean="0"/>
              <a:t>)</a:t>
            </a:r>
            <a:endParaRPr lang="en-US" sz="1600" dirty="0" smtClean="0"/>
          </a:p>
          <a:p>
            <a:pPr marL="342900" lvl="2" algn="l" defTabSz="752475" rtl="0">
              <a:lnSpc>
                <a:spcPct val="114000"/>
              </a:lnSpc>
              <a:buClr>
                <a:schemeClr val="accent1"/>
              </a:buClr>
              <a:defRPr/>
            </a:pPr>
            <a:endParaRPr lang="en-US" sz="2000" dirty="0"/>
          </a:p>
          <a:p>
            <a:pPr algn="l" defTabSz="752475" rtl="0">
              <a:lnSpc>
                <a:spcPct val="114000"/>
              </a:lnSpc>
              <a:buNone/>
              <a:defRPr/>
            </a:pPr>
            <a:endParaRPr lang="en-US" sz="2000" dirty="0"/>
          </a:p>
          <a:p>
            <a:pPr algn="l" defTabSz="752475" rtl="0">
              <a:lnSpc>
                <a:spcPct val="114000"/>
              </a:lnSpc>
              <a:defRPr/>
            </a:pPr>
            <a:endParaRPr lang="en-US" sz="1800" dirty="0">
              <a:sym typeface="Hoefler Text" charset="0"/>
            </a:endParaRPr>
          </a:p>
        </p:txBody>
      </p:sp>
      <p:sp>
        <p:nvSpPr>
          <p:cNvPr id="4" name="מציין מיקום של מספר שקופית 3"/>
          <p:cNvSpPr>
            <a:spLocks noGrp="1"/>
          </p:cNvSpPr>
          <p:nvPr>
            <p:ph type="sldNum" sz="quarter" idx="12"/>
          </p:nvPr>
        </p:nvSpPr>
        <p:spPr>
          <a:xfrm>
            <a:off x="8532440" y="5648960"/>
            <a:ext cx="548640" cy="396240"/>
          </a:xfrm>
        </p:spPr>
        <p:txBody>
          <a:bodyPr/>
          <a:lstStyle/>
          <a:p>
            <a:fld id="{DAF22AC9-109E-4E4D-92F9-530E51D9A3A2}" type="slidenum">
              <a:rPr lang="he-IL" smtClean="0"/>
              <a:pPr/>
              <a:t>40</a:t>
            </a:fld>
            <a:endParaRPr lang="he-IL" dirty="0"/>
          </a:p>
        </p:txBody>
      </p:sp>
      <p:sp>
        <p:nvSpPr>
          <p:cNvPr id="11" name="כותרת 1"/>
          <p:cNvSpPr txBox="1">
            <a:spLocks/>
          </p:cNvSpPr>
          <p:nvPr/>
        </p:nvSpPr>
        <p:spPr>
          <a:xfrm>
            <a:off x="395536" y="0"/>
            <a:ext cx="8229600" cy="908720"/>
          </a:xfrm>
          <a:prstGeom prst="rect">
            <a:avLst/>
          </a:prstGeom>
        </p:spPr>
        <p:txBody>
          <a:bodyPr vert="horz" lIns="91440" tIns="45720" rIns="91440" bIns="45720" rtlCol="1" anchor="ctr">
            <a:noAutofit/>
          </a:bodyPr>
          <a:lstStyle/>
          <a:p>
            <a:pPr marL="342900" marR="0" lvl="0" indent="-342900" algn="ctr" defTabSz="914400" rtl="1" eaLnBrk="1" fontAlgn="auto" latinLnBrk="0" hangingPunct="1">
              <a:lnSpc>
                <a:spcPct val="100000"/>
              </a:lnSpc>
              <a:spcBef>
                <a:spcPct val="20000"/>
              </a:spcBef>
              <a:spcAft>
                <a:spcPts val="0"/>
              </a:spcAft>
              <a:buClrTx/>
              <a:buSzTx/>
              <a:buFontTx/>
              <a:buNone/>
              <a:tabLst/>
              <a:defRPr/>
            </a:pPr>
            <a:r>
              <a:rPr lang="en-US" sz="3400" b="1" kern="0" noProof="0" dirty="0" smtClean="0">
                <a:solidFill>
                  <a:srgbClr val="00B0F0"/>
                </a:solidFill>
                <a:latin typeface="+mj-lt"/>
                <a:ea typeface="+mj-ea"/>
                <a:cs typeface="+mj-cs"/>
              </a:rPr>
              <a:t>Datasets</a:t>
            </a:r>
          </a:p>
        </p:txBody>
      </p:sp>
      <p:sp>
        <p:nvSpPr>
          <p:cNvPr id="7" name="מציין מיקום תוכן 2"/>
          <p:cNvSpPr txBox="1">
            <a:spLocks/>
          </p:cNvSpPr>
          <p:nvPr/>
        </p:nvSpPr>
        <p:spPr>
          <a:xfrm>
            <a:off x="457200" y="767879"/>
            <a:ext cx="7931224" cy="5661517"/>
          </a:xfrm>
          <a:prstGeom prst="rect">
            <a:avLst/>
          </a:prstGeom>
        </p:spPr>
        <p:txBody>
          <a:bodyPr vert="horz" lIns="91440" tIns="45720" rIns="91440" bIns="45720" rtlCol="1">
            <a:normAutofit/>
          </a:bodyPr>
          <a:lstStyle/>
          <a:p>
            <a:pPr lvl="0" algn="l" rtl="0"/>
            <a:endParaRPr lang="en-US" sz="3200" dirty="0"/>
          </a:p>
          <a:p>
            <a:pPr algn="l" defTabSz="752475" rtl="0" eaLnBrk="0" hangingPunct="0">
              <a:defRPr/>
            </a:pPr>
            <a:endParaRPr lang="en-US" sz="3200" b="1" dirty="0"/>
          </a:p>
          <a:p>
            <a:pPr algn="l" defTabSz="752475" rtl="0" eaLnBrk="0" hangingPunct="0">
              <a:defRPr/>
            </a:pPr>
            <a:endParaRPr lang="en-US" sz="1400" b="1" dirty="0"/>
          </a:p>
        </p:txBody>
      </p:sp>
    </p:spTree>
    <p:extLst>
      <p:ext uri="{BB962C8B-B14F-4D97-AF65-F5344CB8AC3E}">
        <p14:creationId xmlns:p14="http://schemas.microsoft.com/office/powerpoint/2010/main" val="2798766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0" y="767879"/>
            <a:ext cx="8388424" cy="5973489"/>
          </a:xfrm>
        </p:spPr>
        <p:txBody>
          <a:bodyPr>
            <a:noAutofit/>
          </a:bodyPr>
          <a:lstStyle/>
          <a:p>
            <a:pPr marL="868680" lvl="1" indent="-457200" algn="l" defTabSz="752475" rtl="0">
              <a:lnSpc>
                <a:spcPct val="114000"/>
              </a:lnSpc>
              <a:buFont typeface="+mj-lt"/>
              <a:buAutoNum type="arabicPeriod"/>
              <a:defRPr/>
            </a:pPr>
            <a:r>
              <a:rPr lang="en-US" sz="2400" dirty="0">
                <a:sym typeface="Hoefler Text" charset="0"/>
              </a:rPr>
              <a:t>CB </a:t>
            </a:r>
            <a:r>
              <a:rPr lang="en-US" sz="2400" dirty="0" smtClean="0">
                <a:sym typeface="Hoefler Text" charset="0"/>
              </a:rPr>
              <a:t>(</a:t>
            </a:r>
            <a:r>
              <a:rPr lang="en-US" sz="2400" dirty="0"/>
              <a:t>George and </a:t>
            </a:r>
            <a:r>
              <a:rPr lang="en-US" sz="2400" dirty="0" err="1" smtClean="0"/>
              <a:t>Merugu</a:t>
            </a:r>
            <a:r>
              <a:rPr lang="en-US" sz="2400" dirty="0" smtClean="0"/>
              <a:t>, 2005</a:t>
            </a:r>
            <a:r>
              <a:rPr lang="en-US" sz="2400" dirty="0"/>
              <a:t>)</a:t>
            </a:r>
            <a:r>
              <a:rPr lang="en-US" sz="2400" dirty="0" smtClean="0">
                <a:sym typeface="Hoefler Text" charset="0"/>
              </a:rPr>
              <a:t> </a:t>
            </a:r>
            <a:r>
              <a:rPr lang="en-US" sz="2400" dirty="0">
                <a:sym typeface="Hoefler Text" charset="0"/>
              </a:rPr>
              <a:t>Codebook based factorization for a single domain</a:t>
            </a:r>
          </a:p>
          <a:p>
            <a:pPr marL="868680" lvl="1" indent="-457200" algn="l" defTabSz="752475" rtl="0">
              <a:lnSpc>
                <a:spcPct val="114000"/>
              </a:lnSpc>
              <a:buFont typeface="+mj-lt"/>
              <a:buAutoNum type="arabicPeriod"/>
              <a:defRPr/>
            </a:pPr>
            <a:r>
              <a:rPr lang="en-US" sz="2400" dirty="0"/>
              <a:t>SVD </a:t>
            </a:r>
            <a:r>
              <a:rPr lang="en-US" sz="2400" dirty="0" smtClean="0"/>
              <a:t>(</a:t>
            </a:r>
            <a:r>
              <a:rPr lang="en-US" sz="2400" dirty="0" err="1" smtClean="0"/>
              <a:t>Koren</a:t>
            </a:r>
            <a:r>
              <a:rPr lang="en-US" sz="2400" dirty="0" smtClean="0"/>
              <a:t> et al., 2009) - </a:t>
            </a:r>
            <a:r>
              <a:rPr lang="en-US" sz="2400" dirty="0"/>
              <a:t>A single domain algorithm that fills the matrix by finding the users’ and items’ latent factors. </a:t>
            </a:r>
            <a:endParaRPr lang="en-US" sz="2400" dirty="0">
              <a:sym typeface="Hoefler Text" charset="0"/>
            </a:endParaRPr>
          </a:p>
          <a:p>
            <a:pPr marL="868680" lvl="1" indent="-457200" algn="l" defTabSz="752475" rtl="0">
              <a:lnSpc>
                <a:spcPct val="114000"/>
              </a:lnSpc>
              <a:buFont typeface="+mj-lt"/>
              <a:buAutoNum type="arabicPeriod"/>
              <a:defRPr/>
            </a:pPr>
            <a:r>
              <a:rPr lang="en-US" sz="2400" dirty="0"/>
              <a:t>CBT (Li et al. 2009a), which learns only from one source domain</a:t>
            </a:r>
            <a:r>
              <a:rPr lang="en-US" dirty="0"/>
              <a:t>.</a:t>
            </a:r>
          </a:p>
          <a:p>
            <a:pPr marL="868680" lvl="1" indent="-457200" algn="l" defTabSz="752475" rtl="0">
              <a:lnSpc>
                <a:spcPct val="114000"/>
              </a:lnSpc>
              <a:buFont typeface="+mj-lt"/>
              <a:buAutoNum type="arabicPeriod"/>
              <a:defRPr/>
            </a:pPr>
            <a:r>
              <a:rPr lang="en-US" sz="2400" dirty="0"/>
              <a:t>RMGM (Li et al., 2009b) a multi-tasking TL method that aims to fill missing values in multiple domains.</a:t>
            </a:r>
            <a:endParaRPr lang="en-US" sz="2400" dirty="0" smtClean="0"/>
          </a:p>
          <a:p>
            <a:pPr marL="868680" lvl="1" indent="-457200" algn="l" defTabSz="752475" rtl="0">
              <a:lnSpc>
                <a:spcPct val="114000"/>
              </a:lnSpc>
              <a:buFont typeface="+mj-lt"/>
              <a:buAutoNum type="arabicPeriod"/>
              <a:defRPr/>
            </a:pPr>
            <a:r>
              <a:rPr lang="en-US" sz="2400" dirty="0" smtClean="0"/>
              <a:t>TALMUD</a:t>
            </a:r>
          </a:p>
          <a:p>
            <a:pPr marL="411480" lvl="1" indent="0" algn="l" defTabSz="752475" rtl="0">
              <a:lnSpc>
                <a:spcPct val="114000"/>
              </a:lnSpc>
              <a:buNone/>
              <a:defRPr/>
            </a:pPr>
            <a:endParaRPr lang="en-US" sz="2400" dirty="0" smtClean="0"/>
          </a:p>
          <a:p>
            <a:pPr marL="868680" lvl="1" indent="-457200" algn="l" defTabSz="752475" rtl="0">
              <a:lnSpc>
                <a:spcPct val="114000"/>
              </a:lnSpc>
              <a:buFont typeface="+mj-lt"/>
              <a:buAutoNum type="arabicPeriod"/>
              <a:defRPr/>
            </a:pPr>
            <a:endParaRPr lang="en-US" sz="2400" dirty="0"/>
          </a:p>
          <a:p>
            <a:pPr marL="411480" lvl="1" indent="0" algn="l" defTabSz="752475" rtl="0">
              <a:lnSpc>
                <a:spcPct val="114000"/>
              </a:lnSpc>
              <a:buNone/>
              <a:defRPr/>
            </a:pPr>
            <a:endParaRPr lang="en-US" sz="2400" dirty="0"/>
          </a:p>
          <a:p>
            <a:pPr algn="l" defTabSz="752475" rtl="0">
              <a:lnSpc>
                <a:spcPct val="114000"/>
              </a:lnSpc>
              <a:defRPr/>
            </a:pPr>
            <a:endParaRPr lang="en-US" sz="2400" dirty="0">
              <a:sym typeface="Hoefler Text" charset="0"/>
            </a:endParaRPr>
          </a:p>
        </p:txBody>
      </p:sp>
      <p:sp>
        <p:nvSpPr>
          <p:cNvPr id="4" name="מציין מיקום של מספר שקופית 3"/>
          <p:cNvSpPr>
            <a:spLocks noGrp="1"/>
          </p:cNvSpPr>
          <p:nvPr>
            <p:ph type="sldNum" sz="quarter" idx="12"/>
          </p:nvPr>
        </p:nvSpPr>
        <p:spPr>
          <a:xfrm>
            <a:off x="8532440" y="5648960"/>
            <a:ext cx="548640" cy="396240"/>
          </a:xfrm>
        </p:spPr>
        <p:txBody>
          <a:bodyPr/>
          <a:lstStyle/>
          <a:p>
            <a:fld id="{DAF22AC9-109E-4E4D-92F9-530E51D9A3A2}" type="slidenum">
              <a:rPr lang="he-IL" smtClean="0"/>
              <a:pPr/>
              <a:t>41</a:t>
            </a:fld>
            <a:endParaRPr lang="he-IL" dirty="0"/>
          </a:p>
        </p:txBody>
      </p:sp>
      <p:sp>
        <p:nvSpPr>
          <p:cNvPr id="11" name="כותרת 1"/>
          <p:cNvSpPr txBox="1">
            <a:spLocks/>
          </p:cNvSpPr>
          <p:nvPr/>
        </p:nvSpPr>
        <p:spPr>
          <a:xfrm>
            <a:off x="395536" y="47799"/>
            <a:ext cx="8229600" cy="720080"/>
          </a:xfrm>
          <a:prstGeom prst="rect">
            <a:avLst/>
          </a:prstGeom>
        </p:spPr>
        <p:txBody>
          <a:bodyPr vert="horz" lIns="91440" tIns="45720" rIns="91440" bIns="45720" rtlCol="1" anchor="ctr">
            <a:noAutofit/>
          </a:bodyPr>
          <a:lstStyle/>
          <a:p>
            <a:pPr marL="342900" marR="0" lvl="0" indent="-342900" algn="ctr" defTabSz="914400" rtl="0" eaLnBrk="1" fontAlgn="auto" latinLnBrk="0" hangingPunct="1">
              <a:lnSpc>
                <a:spcPct val="100000"/>
              </a:lnSpc>
              <a:spcBef>
                <a:spcPct val="20000"/>
              </a:spcBef>
              <a:spcAft>
                <a:spcPts val="0"/>
              </a:spcAft>
              <a:buClrTx/>
              <a:buSzTx/>
              <a:buFontTx/>
              <a:buNone/>
              <a:tabLst/>
              <a:defRPr/>
            </a:pPr>
            <a:r>
              <a:rPr lang="en-US" sz="3200" b="1" kern="0" noProof="0" dirty="0" smtClean="0">
                <a:solidFill>
                  <a:srgbClr val="00B0F0"/>
                </a:solidFill>
                <a:latin typeface="+mj-lt"/>
                <a:ea typeface="+mj-ea"/>
                <a:cs typeface="+mj-cs"/>
              </a:rPr>
              <a:t>Compared Methods</a:t>
            </a:r>
          </a:p>
        </p:txBody>
      </p:sp>
      <p:sp>
        <p:nvSpPr>
          <p:cNvPr id="7" name="מציין מיקום תוכן 2"/>
          <p:cNvSpPr txBox="1">
            <a:spLocks/>
          </p:cNvSpPr>
          <p:nvPr/>
        </p:nvSpPr>
        <p:spPr>
          <a:xfrm>
            <a:off x="457200" y="767879"/>
            <a:ext cx="7931224" cy="5661517"/>
          </a:xfrm>
          <a:prstGeom prst="rect">
            <a:avLst/>
          </a:prstGeom>
        </p:spPr>
        <p:txBody>
          <a:bodyPr vert="horz" lIns="91440" tIns="45720" rIns="91440" bIns="45720" rtlCol="1">
            <a:normAutofit/>
          </a:bodyPr>
          <a:lstStyle/>
          <a:p>
            <a:pPr lvl="0" algn="l" rtl="0"/>
            <a:endParaRPr lang="en-US" sz="3200" dirty="0"/>
          </a:p>
          <a:p>
            <a:pPr algn="l" defTabSz="752475" rtl="0" eaLnBrk="0" hangingPunct="0">
              <a:defRPr/>
            </a:pPr>
            <a:endParaRPr lang="en-US" sz="3200" b="1" dirty="0"/>
          </a:p>
          <a:p>
            <a:pPr algn="l" defTabSz="752475" rtl="0" eaLnBrk="0" hangingPunct="0">
              <a:defRPr/>
            </a:pPr>
            <a:endParaRPr lang="en-US" sz="1400" b="1" dirty="0"/>
          </a:p>
        </p:txBody>
      </p:sp>
    </p:spTree>
    <p:extLst>
      <p:ext uri="{BB962C8B-B14F-4D97-AF65-F5344CB8AC3E}">
        <p14:creationId xmlns:p14="http://schemas.microsoft.com/office/powerpoint/2010/main" val="4213775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0" y="767879"/>
                <a:ext cx="8388424" cy="5973489"/>
              </a:xfrm>
            </p:spPr>
            <p:txBody>
              <a:bodyPr>
                <a:noAutofit/>
              </a:bodyPr>
              <a:lstStyle/>
              <a:p>
                <a:pPr algn="l" defTabSz="752475" rtl="0">
                  <a:lnSpc>
                    <a:spcPct val="114000"/>
                  </a:lnSpc>
                  <a:defRPr/>
                </a:pPr>
                <a:r>
                  <a:rPr lang="en-US" sz="2600" dirty="0"/>
                  <a:t>Train/Test </a:t>
                </a:r>
              </a:p>
              <a:p>
                <a:pPr lvl="1" algn="l" defTabSz="752475" rtl="0">
                  <a:lnSpc>
                    <a:spcPct val="114000"/>
                  </a:lnSpc>
                  <a:defRPr/>
                </a:pPr>
                <a:r>
                  <a:rPr lang="en-US" sz="2400" dirty="0" smtClean="0"/>
                  <a:t>Using timestamps</a:t>
                </a:r>
                <a:endParaRPr lang="en-US" sz="2400" dirty="0"/>
              </a:p>
              <a:p>
                <a:pPr lvl="1" algn="l" defTabSz="752475" rtl="0">
                  <a:lnSpc>
                    <a:spcPct val="114000"/>
                  </a:lnSpc>
                  <a:defRPr/>
                </a:pPr>
                <a:r>
                  <a:rPr lang="en-US" sz="2400" dirty="0" smtClean="0"/>
                  <a:t>Training data -  </a:t>
                </a:r>
                <a:r>
                  <a:rPr lang="en-US" sz="2400" dirty="0"/>
                  <a:t>consisted of 80% of the </a:t>
                </a:r>
                <a:r>
                  <a:rPr lang="en-US" sz="2400" dirty="0" smtClean="0"/>
                  <a:t>ratings</a:t>
                </a:r>
              </a:p>
              <a:p>
                <a:pPr lvl="1" algn="l" defTabSz="752475" rtl="0">
                  <a:lnSpc>
                    <a:spcPct val="114000"/>
                  </a:lnSpc>
                  <a:defRPr/>
                </a:pPr>
                <a:r>
                  <a:rPr lang="en-US" sz="2400" dirty="0" smtClean="0"/>
                  <a:t>Testing data -  </a:t>
                </a:r>
                <a:r>
                  <a:rPr lang="en-US" sz="2400" dirty="0"/>
                  <a:t>consisted of the remaining 20%. </a:t>
                </a:r>
                <a:endParaRPr lang="en-US" sz="2400" dirty="0" smtClean="0"/>
              </a:p>
              <a:p>
                <a:pPr algn="l" defTabSz="752475" rtl="0">
                  <a:lnSpc>
                    <a:spcPct val="114000"/>
                  </a:lnSpc>
                  <a:defRPr/>
                </a:pPr>
                <a:r>
                  <a:rPr lang="en-US" sz="2600" dirty="0" smtClean="0"/>
                  <a:t>Evaluation metric:</a:t>
                </a:r>
              </a:p>
              <a:p>
                <a:pPr lvl="1" algn="l" defTabSz="752475" rtl="0">
                  <a:lnSpc>
                    <a:spcPct val="114000"/>
                  </a:lnSpc>
                  <a:defRPr/>
                </a:pPr>
                <a14:m>
                  <m:oMath xmlns:m="http://schemas.openxmlformats.org/officeDocument/2006/math">
                    <m:r>
                      <a:rPr lang="en-US" sz="2400" i="1">
                        <a:latin typeface="Cambria Math"/>
                      </a:rPr>
                      <m:t>𝑀𝐴𝐸</m:t>
                    </m:r>
                    <m:r>
                      <a:rPr lang="en-US" sz="2400" i="1">
                        <a:latin typeface="Cambria Math"/>
                      </a:rPr>
                      <m:t>=</m:t>
                    </m:r>
                    <m:f>
                      <m:fPr>
                        <m:ctrlPr>
                          <a:rPr lang="en-US" sz="2400" i="1">
                            <a:latin typeface="Cambria Math" panose="02040503050406030204" pitchFamily="18" charset="0"/>
                          </a:rPr>
                        </m:ctrlPr>
                      </m:fPr>
                      <m:num>
                        <m:nary>
                          <m:naryPr>
                            <m:chr m:val="∑"/>
                            <m:limLoc m:val="undOvr"/>
                            <m:ctrlPr>
                              <a:rPr lang="en-US" sz="2400" i="1">
                                <a:latin typeface="Cambria Math" panose="02040503050406030204" pitchFamily="18" charset="0"/>
                              </a:rPr>
                            </m:ctrlPr>
                          </m:naryPr>
                          <m:sub>
                            <m:r>
                              <a:rPr lang="en-US" sz="2400" i="1">
                                <a:latin typeface="Cambria Math"/>
                              </a:rPr>
                              <m:t>𝑖</m:t>
                            </m:r>
                            <m:r>
                              <a:rPr lang="en-US" sz="2400" i="1">
                                <a:latin typeface="Cambria Math"/>
                              </a:rPr>
                              <m:t>=</m:t>
                            </m:r>
                            <m:r>
                              <a:rPr lang="en-US" sz="2400" i="1">
                                <a:latin typeface="Cambria Math"/>
                              </a:rPr>
                              <m:t>1</m:t>
                            </m:r>
                          </m:sub>
                          <m:sup>
                            <m:r>
                              <a:rPr lang="en-US" sz="2400" i="1">
                                <a:latin typeface="Cambria Math"/>
                              </a:rPr>
                              <m:t>𝑇</m:t>
                            </m:r>
                          </m:sup>
                          <m:e>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a:rPr>
                                      <m:t>𝑃</m:t>
                                    </m:r>
                                  </m:e>
                                  <m:sub>
                                    <m:r>
                                      <a:rPr lang="en-US" sz="2400" i="1">
                                        <a:latin typeface="Cambria Math"/>
                                      </a:rPr>
                                      <m:t>𝑖</m:t>
                                    </m:r>
                                  </m:sub>
                                </m:sSub>
                                <m:r>
                                  <a:rPr lang="en-US" sz="2400" i="1">
                                    <a:latin typeface="Cambria Math"/>
                                  </a:rPr>
                                  <m:t>−</m:t>
                                </m:r>
                                <m:sSub>
                                  <m:sSubPr>
                                    <m:ctrlPr>
                                      <a:rPr lang="en-US" sz="2400" i="1">
                                        <a:latin typeface="Cambria Math" panose="02040503050406030204" pitchFamily="18" charset="0"/>
                                      </a:rPr>
                                    </m:ctrlPr>
                                  </m:sSubPr>
                                  <m:e>
                                    <m:r>
                                      <a:rPr lang="en-US" sz="2400" i="1">
                                        <a:latin typeface="Cambria Math"/>
                                      </a:rPr>
                                      <m:t>𝑅</m:t>
                                    </m:r>
                                  </m:e>
                                  <m:sub>
                                    <m:r>
                                      <a:rPr lang="en-US" sz="2400" i="1">
                                        <a:latin typeface="Cambria Math"/>
                                      </a:rPr>
                                      <m:t>𝑖</m:t>
                                    </m:r>
                                  </m:sub>
                                </m:sSub>
                              </m:e>
                            </m:d>
                          </m:e>
                        </m:nary>
                      </m:num>
                      <m:den>
                        <m:r>
                          <a:rPr lang="en-US" sz="2400" i="1">
                            <a:latin typeface="Cambria Math"/>
                          </a:rPr>
                          <m:t>𝑇</m:t>
                        </m:r>
                      </m:den>
                    </m:f>
                  </m:oMath>
                </a14:m>
                <a:endParaRPr lang="en-US" sz="2400" dirty="0" smtClean="0"/>
              </a:p>
              <a:p>
                <a:pPr algn="l" defTabSz="752475" rtl="0">
                  <a:lnSpc>
                    <a:spcPct val="114000"/>
                  </a:lnSpc>
                  <a:defRPr/>
                </a:pPr>
                <a:endParaRPr lang="en-US" sz="2400" dirty="0">
                  <a:sym typeface="Hoefler Text" charset="0"/>
                </a:endParaRP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0" y="767879"/>
                <a:ext cx="8388424" cy="5973489"/>
              </a:xfrm>
              <a:blipFill rotWithShape="1">
                <a:blip r:embed="rId3" cstate="print"/>
                <a:stretch>
                  <a:fillRect l="-1090" t="-306"/>
                </a:stretch>
              </a:blipFill>
            </p:spPr>
            <p:txBody>
              <a:bodyPr/>
              <a:lstStyle/>
              <a:p>
                <a:r>
                  <a:rPr lang="he-IL">
                    <a:noFill/>
                  </a:rPr>
                  <a:t> </a:t>
                </a:r>
              </a:p>
            </p:txBody>
          </p:sp>
        </mc:Fallback>
      </mc:AlternateContent>
      <p:sp>
        <p:nvSpPr>
          <p:cNvPr id="4" name="מציין מיקום של מספר שקופית 3"/>
          <p:cNvSpPr>
            <a:spLocks noGrp="1"/>
          </p:cNvSpPr>
          <p:nvPr>
            <p:ph type="sldNum" sz="quarter" idx="12"/>
          </p:nvPr>
        </p:nvSpPr>
        <p:spPr>
          <a:xfrm>
            <a:off x="8532440" y="5648960"/>
            <a:ext cx="548640" cy="396240"/>
          </a:xfrm>
        </p:spPr>
        <p:txBody>
          <a:bodyPr/>
          <a:lstStyle/>
          <a:p>
            <a:fld id="{DAF22AC9-109E-4E4D-92F9-530E51D9A3A2}" type="slidenum">
              <a:rPr lang="he-IL" smtClean="0"/>
              <a:pPr/>
              <a:t>42</a:t>
            </a:fld>
            <a:endParaRPr lang="he-IL" dirty="0"/>
          </a:p>
        </p:txBody>
      </p:sp>
      <p:sp>
        <p:nvSpPr>
          <p:cNvPr id="11" name="כותרת 1"/>
          <p:cNvSpPr txBox="1">
            <a:spLocks/>
          </p:cNvSpPr>
          <p:nvPr/>
        </p:nvSpPr>
        <p:spPr>
          <a:xfrm>
            <a:off x="107504" y="47799"/>
            <a:ext cx="8229600" cy="720080"/>
          </a:xfrm>
          <a:prstGeom prst="rect">
            <a:avLst/>
          </a:prstGeom>
        </p:spPr>
        <p:txBody>
          <a:bodyPr vert="horz" lIns="91440" tIns="45720" rIns="91440" bIns="45720" rtlCol="1" anchor="ctr">
            <a:noAutofit/>
          </a:bodyPr>
          <a:lstStyle/>
          <a:p>
            <a:pPr marL="342900" marR="0" lvl="0" indent="-342900" algn="ctr" defTabSz="914400" rtl="1" eaLnBrk="1" fontAlgn="auto" latinLnBrk="0" hangingPunct="1">
              <a:lnSpc>
                <a:spcPct val="100000"/>
              </a:lnSpc>
              <a:spcBef>
                <a:spcPct val="20000"/>
              </a:spcBef>
              <a:spcAft>
                <a:spcPts val="0"/>
              </a:spcAft>
              <a:buClrTx/>
              <a:buSzTx/>
              <a:buFontTx/>
              <a:buNone/>
              <a:tabLst/>
              <a:defRPr/>
            </a:pPr>
            <a:r>
              <a:rPr lang="en-US" sz="3200" b="1" kern="0" dirty="0" smtClean="0">
                <a:solidFill>
                  <a:srgbClr val="00B0F0"/>
                </a:solidFill>
                <a:latin typeface="+mj-lt"/>
                <a:ea typeface="+mj-ea"/>
                <a:cs typeface="+mj-cs"/>
              </a:rPr>
              <a:t>Evaluation Procedure</a:t>
            </a:r>
            <a:endParaRPr lang="en-US" sz="3200" b="1" kern="0" noProof="0" dirty="0" smtClean="0">
              <a:solidFill>
                <a:srgbClr val="00B0F0"/>
              </a:solidFill>
              <a:latin typeface="+mj-lt"/>
              <a:ea typeface="+mj-ea"/>
              <a:cs typeface="+mj-cs"/>
            </a:endParaRPr>
          </a:p>
        </p:txBody>
      </p:sp>
      <p:sp>
        <p:nvSpPr>
          <p:cNvPr id="7" name="מציין מיקום תוכן 2"/>
          <p:cNvSpPr txBox="1">
            <a:spLocks/>
          </p:cNvSpPr>
          <p:nvPr/>
        </p:nvSpPr>
        <p:spPr>
          <a:xfrm>
            <a:off x="457200" y="767879"/>
            <a:ext cx="7931224" cy="5661517"/>
          </a:xfrm>
          <a:prstGeom prst="rect">
            <a:avLst/>
          </a:prstGeom>
        </p:spPr>
        <p:txBody>
          <a:bodyPr vert="horz" lIns="91440" tIns="45720" rIns="91440" bIns="45720" rtlCol="1">
            <a:normAutofit/>
          </a:bodyPr>
          <a:lstStyle/>
          <a:p>
            <a:pPr lvl="0" algn="l" rtl="0"/>
            <a:endParaRPr lang="en-US" sz="3200" dirty="0"/>
          </a:p>
          <a:p>
            <a:pPr algn="l" defTabSz="752475" rtl="0" eaLnBrk="0" hangingPunct="0">
              <a:defRPr/>
            </a:pPr>
            <a:endParaRPr lang="en-US" sz="3200" b="1" dirty="0"/>
          </a:p>
          <a:p>
            <a:pPr algn="l" defTabSz="752475" rtl="0" eaLnBrk="0" hangingPunct="0">
              <a:defRPr/>
            </a:pPr>
            <a:endParaRPr lang="en-US" sz="1400" b="1" dirty="0"/>
          </a:p>
        </p:txBody>
      </p:sp>
    </p:spTree>
    <p:extLst>
      <p:ext uri="{BB962C8B-B14F-4D97-AF65-F5344CB8AC3E}">
        <p14:creationId xmlns:p14="http://schemas.microsoft.com/office/powerpoint/2010/main" val="2588640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n-US" dirty="0" smtClean="0"/>
              <a:t>Comparison Results</a:t>
            </a:r>
            <a:endParaRPr lang="he-IL" dirty="0"/>
          </a:p>
        </p:txBody>
      </p:sp>
      <p:sp>
        <p:nvSpPr>
          <p:cNvPr id="3" name="Content Placeholder 2"/>
          <p:cNvSpPr>
            <a:spLocks noGrp="1"/>
          </p:cNvSpPr>
          <p:nvPr>
            <p:ph idx="1"/>
          </p:nvPr>
        </p:nvSpPr>
        <p:spPr/>
        <p:txBody>
          <a:bodyPr/>
          <a:lstStyle/>
          <a:p>
            <a:endParaRPr lang="he-IL"/>
          </a:p>
        </p:txBody>
      </p:sp>
      <p:graphicFrame>
        <p:nvGraphicFramePr>
          <p:cNvPr id="5" name="Chart 4"/>
          <p:cNvGraphicFramePr>
            <a:graphicFrameLocks/>
          </p:cNvGraphicFramePr>
          <p:nvPr>
            <p:extLst>
              <p:ext uri="{D42A27DB-BD31-4B8C-83A1-F6EECF244321}">
                <p14:modId xmlns:p14="http://schemas.microsoft.com/office/powerpoint/2010/main" val="2181067174"/>
              </p:ext>
            </p:extLst>
          </p:nvPr>
        </p:nvGraphicFramePr>
        <p:xfrm>
          <a:off x="1331640" y="1268760"/>
          <a:ext cx="6334126" cy="54006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56896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251520" y="1772816"/>
            <a:ext cx="8640960" cy="4353347"/>
          </a:xfrm>
        </p:spPr>
        <p:txBody>
          <a:bodyPr>
            <a:noAutofit/>
          </a:bodyPr>
          <a:lstStyle/>
          <a:p>
            <a:pPr marL="514350" lvl="0" indent="-514350" algn="l" rtl="0" fontAlgn="base">
              <a:spcAft>
                <a:spcPct val="0"/>
              </a:spcAft>
              <a:buClr>
                <a:schemeClr val="bg2"/>
              </a:buClr>
              <a:buSzPct val="75000"/>
              <a:buNone/>
              <a:defRPr/>
            </a:pPr>
            <a:r>
              <a:rPr lang="en-US" sz="2400" dirty="0" smtClean="0"/>
              <a:t>	</a:t>
            </a:r>
            <a:endParaRPr lang="en-US" sz="2800" kern="0" dirty="0" smtClean="0"/>
          </a:p>
          <a:p>
            <a:pPr algn="l" rtl="0">
              <a:spcBef>
                <a:spcPts val="1200"/>
              </a:spcBef>
              <a:buNone/>
            </a:pPr>
            <a:endParaRPr lang="en-US" sz="2800" dirty="0" smtClean="0"/>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pPr/>
              <a:t>44</a:t>
            </a:fld>
            <a:endParaRPr lang="he-IL"/>
          </a:p>
        </p:txBody>
      </p:sp>
      <p:sp>
        <p:nvSpPr>
          <p:cNvPr id="11" name="כותרת 1"/>
          <p:cNvSpPr txBox="1">
            <a:spLocks/>
          </p:cNvSpPr>
          <p:nvPr/>
        </p:nvSpPr>
        <p:spPr>
          <a:xfrm>
            <a:off x="395536" y="116632"/>
            <a:ext cx="7560840" cy="792088"/>
          </a:xfrm>
          <a:prstGeom prst="rect">
            <a:avLst/>
          </a:prstGeom>
        </p:spPr>
        <p:txBody>
          <a:bodyPr vert="horz" lIns="91440" tIns="45720" rIns="91440" bIns="45720" rtlCol="1" anchor="ctr">
            <a:noAutofit/>
          </a:bodyPr>
          <a:lstStyle/>
          <a:p>
            <a:pPr lvl="0" algn="ctr" rtl="0"/>
            <a:r>
              <a:rPr lang="en-US" sz="3200" dirty="0"/>
              <a:t>Curse of Sources</a:t>
            </a:r>
            <a:endParaRPr lang="en-US" sz="3200" b="1" dirty="0" smtClean="0">
              <a:solidFill>
                <a:srgbClr val="00B0F0"/>
              </a:solidFill>
            </a:endParaRPr>
          </a:p>
        </p:txBody>
      </p:sp>
      <p:sp>
        <p:nvSpPr>
          <p:cNvPr id="7" name="מציין מיקום תוכן 2"/>
          <p:cNvSpPr txBox="1">
            <a:spLocks/>
          </p:cNvSpPr>
          <p:nvPr/>
        </p:nvSpPr>
        <p:spPr>
          <a:xfrm>
            <a:off x="395536" y="6021288"/>
            <a:ext cx="8388424" cy="504056"/>
          </a:xfrm>
          <a:prstGeom prst="rect">
            <a:avLst/>
          </a:prstGeom>
        </p:spPr>
        <p:txBody>
          <a:bodyPr vert="horz" lIns="91440" tIns="45720" rIns="91440" bIns="45720" rtlCol="1">
            <a:noAutofit/>
          </a:bodyPr>
          <a:lstStyle/>
          <a:p>
            <a:pPr algn="l" rtl="0"/>
            <a:r>
              <a:rPr lang="en-US" sz="2400" dirty="0" smtClean="0"/>
              <a:t>Too many sources leads to over-fitting.</a:t>
            </a:r>
          </a:p>
          <a:p>
            <a:pPr algn="l" rtl="0"/>
            <a:r>
              <a:rPr lang="en-US" sz="2400" dirty="0" smtClean="0"/>
              <a:t>Not all given source domains should be used.</a:t>
            </a:r>
          </a:p>
          <a:p>
            <a:pPr lvl="1" algn="l" rtl="0"/>
            <a:endParaRPr lang="en-US" sz="2400" dirty="0"/>
          </a:p>
          <a:p>
            <a:pPr marL="342900" indent="-342900" algn="l" defTabSz="752475" rtl="0" eaLnBrk="0" hangingPunct="0">
              <a:buFont typeface="Arial" pitchFamily="34" charset="0"/>
              <a:buChar char="•"/>
              <a:defRPr/>
            </a:pPr>
            <a:endParaRPr lang="en-US" sz="2200" b="1" dirty="0"/>
          </a:p>
        </p:txBody>
      </p:sp>
      <p:graphicFrame>
        <p:nvGraphicFramePr>
          <p:cNvPr id="8" name="Chart 7"/>
          <p:cNvGraphicFramePr>
            <a:graphicFrameLocks/>
          </p:cNvGraphicFramePr>
          <p:nvPr>
            <p:extLst>
              <p:ext uri="{D42A27DB-BD31-4B8C-83A1-F6EECF244321}">
                <p14:modId xmlns:p14="http://schemas.microsoft.com/office/powerpoint/2010/main" val="2679566718"/>
              </p:ext>
            </p:extLst>
          </p:nvPr>
        </p:nvGraphicFramePr>
        <p:xfrm>
          <a:off x="251520" y="908720"/>
          <a:ext cx="8280919" cy="504055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306419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 in Practice</a:t>
            </a:r>
            <a:endParaRPr lang="he-IL" dirty="0"/>
          </a:p>
        </p:txBody>
      </p:sp>
      <p:sp>
        <p:nvSpPr>
          <p:cNvPr id="3" name="Content Placeholder 2"/>
          <p:cNvSpPr>
            <a:spLocks noGrp="1"/>
          </p:cNvSpPr>
          <p:nvPr>
            <p:ph idx="1"/>
          </p:nvPr>
        </p:nvSpPr>
        <p:spPr/>
        <p:txBody>
          <a:bodyPr/>
          <a:lstStyle/>
          <a:p>
            <a:endParaRPr lang="he-IL"/>
          </a:p>
        </p:txBody>
      </p:sp>
      <p:graphicFrame>
        <p:nvGraphicFramePr>
          <p:cNvPr id="4" name="Chart 3"/>
          <p:cNvGraphicFramePr>
            <a:graphicFrameLocks/>
          </p:cNvGraphicFramePr>
          <p:nvPr>
            <p:extLst>
              <p:ext uri="{D42A27DB-BD31-4B8C-83A1-F6EECF244321}">
                <p14:modId xmlns:p14="http://schemas.microsoft.com/office/powerpoint/2010/main" val="3462427760"/>
              </p:ext>
            </p:extLst>
          </p:nvPr>
        </p:nvGraphicFramePr>
        <p:xfrm>
          <a:off x="107504" y="1556792"/>
          <a:ext cx="8928992" cy="4752528"/>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83568" y="6237312"/>
            <a:ext cx="7992888" cy="646331"/>
          </a:xfrm>
          <a:prstGeom prst="rect">
            <a:avLst/>
          </a:prstGeom>
          <a:noFill/>
        </p:spPr>
        <p:txBody>
          <a:bodyPr wrap="square" rtlCol="1">
            <a:spAutoFit/>
          </a:bodyPr>
          <a:lstStyle/>
          <a:p>
            <a:pPr algn="l" rtl="0"/>
            <a:r>
              <a:rPr lang="en-US" dirty="0" smtClean="0"/>
              <a:t>Talmud converges </a:t>
            </a:r>
            <a:r>
              <a:rPr lang="en-US" dirty="0"/>
              <a:t>to a </a:t>
            </a:r>
            <a:r>
              <a:rPr lang="en-US" dirty="0" smtClean="0"/>
              <a:t>local minimum </a:t>
            </a:r>
            <a:r>
              <a:rPr lang="en-US" dirty="0"/>
              <a:t>in </a:t>
            </a:r>
            <a:r>
              <a:rPr lang="en-US" dirty="0" smtClean="0"/>
              <a:t>a few iterations; </a:t>
            </a:r>
          </a:p>
          <a:p>
            <a:pPr algn="l" rtl="0"/>
            <a:r>
              <a:rPr lang="en-US" dirty="0" smtClean="0"/>
              <a:t>In </a:t>
            </a:r>
            <a:r>
              <a:rPr lang="en-US" dirty="0"/>
              <a:t>our empirical tests </a:t>
            </a:r>
            <a:r>
              <a:rPr lang="en-US" dirty="0" smtClean="0"/>
              <a:t>it </a:t>
            </a:r>
            <a:r>
              <a:rPr lang="en-US" dirty="0"/>
              <a:t>usually takes less than ten </a:t>
            </a:r>
            <a:r>
              <a:rPr lang="en-US" dirty="0" smtClean="0"/>
              <a:t>iterations</a:t>
            </a:r>
            <a:endParaRPr lang="he-IL" dirty="0"/>
          </a:p>
        </p:txBody>
      </p:sp>
    </p:spTree>
    <p:extLst>
      <p:ext uri="{BB962C8B-B14F-4D97-AF65-F5344CB8AC3E}">
        <p14:creationId xmlns:p14="http://schemas.microsoft.com/office/powerpoint/2010/main" val="3414031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1"/>
          </p:nvPr>
        </p:nvSpPr>
        <p:spPr/>
        <p:txBody>
          <a:bodyPr/>
          <a:lstStyle/>
          <a:p>
            <a:fld id="{BBFCFDFE-CEE7-49E5-8528-20E4BC5C9AF7}" type="slidenum">
              <a:rPr lang="he-IL" altLang="en-US" smtClean="0">
                <a:solidFill>
                  <a:srgbClr val="000000"/>
                </a:solidFill>
              </a:rPr>
              <a:pPr/>
              <a:t>46</a:t>
            </a:fld>
            <a:endParaRPr lang="de-DE" altLang="en-US">
              <a:solidFill>
                <a:srgbClr val="000000"/>
              </a:solidFill>
            </a:endParaRPr>
          </a:p>
        </p:txBody>
      </p:sp>
      <p:sp>
        <p:nvSpPr>
          <p:cNvPr id="5" name="Rectangle 4"/>
          <p:cNvSpPr/>
          <p:nvPr/>
        </p:nvSpPr>
        <p:spPr>
          <a:xfrm rot="1088683">
            <a:off x="219379" y="2967335"/>
            <a:ext cx="8705268"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and then </a:t>
            </a:r>
            <a:r>
              <a:rPr lang="en-US" sz="5400" b="0" i="1" cap="none" spc="0" dirty="0" smtClean="0">
                <a:ln w="0"/>
                <a:solidFill>
                  <a:schemeClr val="accent1"/>
                </a:solidFill>
                <a:effectLst>
                  <a:outerShdw blurRad="38100" dist="25400" dir="5400000" algn="ctr" rotWithShape="0">
                    <a:srgbClr val="6E747A">
                      <a:alpha val="43000"/>
                    </a:srgbClr>
                  </a:outerShdw>
                </a:effectLst>
              </a:rPr>
              <a:t>deep learning </a:t>
            </a:r>
            <a:r>
              <a:rPr lang="en-US" sz="5400" dirty="0">
                <a:ln w="0"/>
                <a:solidFill>
                  <a:schemeClr val="accent1"/>
                </a:solidFill>
                <a:effectLst>
                  <a:outerShdw blurRad="38100" dist="25400" dir="5400000" algn="ctr" rotWithShape="0">
                    <a:srgbClr val="6E747A">
                      <a:alpha val="43000"/>
                    </a:srgbClr>
                  </a:outerShdw>
                </a:effectLst>
              </a:rPr>
              <a:t>c</a:t>
            </a:r>
            <a:r>
              <a:rPr lang="en-US" sz="5400" b="0" cap="none" spc="0" dirty="0" smtClean="0">
                <a:ln w="0"/>
                <a:solidFill>
                  <a:schemeClr val="accent1"/>
                </a:solidFill>
                <a:effectLst>
                  <a:outerShdw blurRad="38100" dist="25400" dir="5400000" algn="ctr" rotWithShape="0">
                    <a:srgbClr val="6E747A">
                      <a:alpha val="43000"/>
                    </a:srgbClr>
                  </a:outerShdw>
                </a:effectLst>
              </a:rPr>
              <a:t>omes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8782458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SVD Implementation</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9525" y="1657350"/>
            <a:ext cx="9124950" cy="3543300"/>
          </a:xfrm>
          <a:prstGeom prst="rect">
            <a:avLst/>
          </a:prstGeom>
        </p:spPr>
      </p:pic>
      <p:cxnSp>
        <p:nvCxnSpPr>
          <p:cNvPr id="8" name="Straight Arrow Connector 7"/>
          <p:cNvCxnSpPr/>
          <p:nvPr/>
        </p:nvCxnSpPr>
        <p:spPr>
          <a:xfrm flipV="1">
            <a:off x="3923928" y="2636912"/>
            <a:ext cx="1440160"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580112" y="2636912"/>
            <a:ext cx="1512169" cy="936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716016" y="2852936"/>
            <a:ext cx="1512168" cy="369332"/>
          </a:xfrm>
          <a:prstGeom prst="rect">
            <a:avLst/>
          </a:prstGeom>
          <a:noFill/>
        </p:spPr>
        <p:txBody>
          <a:bodyPr wrap="square" rtlCol="0">
            <a:spAutoFit/>
          </a:bodyPr>
          <a:lstStyle/>
          <a:p>
            <a:pPr algn="ctr" rtl="0" eaLnBrk="0" fontAlgn="base" hangingPunct="0">
              <a:spcBef>
                <a:spcPct val="0"/>
              </a:spcBef>
              <a:spcAft>
                <a:spcPct val="0"/>
              </a:spcAft>
            </a:pPr>
            <a:r>
              <a:rPr lang="en-US" dirty="0" smtClean="0">
                <a:solidFill>
                  <a:prstClr val="black"/>
                </a:solidFill>
                <a:latin typeface="Times New Roman" pitchFamily="18" charset="0"/>
              </a:rPr>
              <a:t>dot product</a:t>
            </a:r>
            <a:endParaRPr lang="en-US" dirty="0">
              <a:solidFill>
                <a:prstClr val="black"/>
              </a:solidFill>
              <a:latin typeface="Times New Roman" pitchFamily="18" charset="0"/>
            </a:endParaRPr>
          </a:p>
        </p:txBody>
      </p:sp>
      <p:sp>
        <p:nvSpPr>
          <p:cNvPr id="16" name="Oval 15"/>
          <p:cNvSpPr/>
          <p:nvPr/>
        </p:nvSpPr>
        <p:spPr>
          <a:xfrm>
            <a:off x="5396230" y="2603803"/>
            <a:ext cx="130924" cy="1580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eaLnBrk="0" fontAlgn="base" hangingPunct="0">
              <a:spcBef>
                <a:spcPct val="0"/>
              </a:spcBef>
              <a:spcAft>
                <a:spcPct val="0"/>
              </a:spcAft>
            </a:pPr>
            <a:endParaRPr lang="en-US" sz="2400">
              <a:solidFill>
                <a:prstClr val="white"/>
              </a:solidFill>
            </a:endParaRPr>
          </a:p>
        </p:txBody>
      </p:sp>
    </p:spTree>
    <p:extLst>
      <p:ext uri="{BB962C8B-B14F-4D97-AF65-F5344CB8AC3E}">
        <p14:creationId xmlns:p14="http://schemas.microsoft.com/office/powerpoint/2010/main" val="1720748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Implementation</a:t>
            </a:r>
            <a:endParaRPr lang="en-US" dirty="0"/>
          </a:p>
        </p:txBody>
      </p:sp>
      <p:sp>
        <p:nvSpPr>
          <p:cNvPr id="3" name="Content Placeholder 2"/>
          <p:cNvSpPr>
            <a:spLocks noGrp="1"/>
          </p:cNvSpPr>
          <p:nvPr>
            <p:ph idx="1"/>
          </p:nvPr>
        </p:nvSpPr>
        <p:spPr/>
        <p:txBody>
          <a:bodyPr/>
          <a:lstStyle/>
          <a:p>
            <a:endParaRPr lang="en-US"/>
          </a:p>
        </p:txBody>
      </p:sp>
      <p:pic>
        <p:nvPicPr>
          <p:cNvPr id="532482" name="Picture 2" descr="https://pbs.twimg.com/media/C9OOYnGVYAAHuj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22958" cy="576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3727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rtl="0"/>
            <a:r>
              <a:rPr lang="en-US" dirty="0" smtClean="0"/>
              <a:t>How to win Netflix Prize with a few lines of code:</a:t>
            </a:r>
            <a:endParaRPr lang="en-US" dirty="0"/>
          </a:p>
        </p:txBody>
      </p:sp>
      <p:sp>
        <p:nvSpPr>
          <p:cNvPr id="3" name="Content Placeholder 2"/>
          <p:cNvSpPr>
            <a:spLocks noGrp="1"/>
          </p:cNvSpPr>
          <p:nvPr>
            <p:ph idx="1"/>
          </p:nvPr>
        </p:nvSpPr>
        <p:spPr/>
        <p:txBody>
          <a:bodyPr>
            <a:normAutofit fontScale="47500" lnSpcReduction="20000"/>
          </a:bodyPr>
          <a:lstStyle/>
          <a:p>
            <a:pPr marL="0" indent="0" algn="l" rtl="0">
              <a:buNone/>
            </a:pPr>
            <a:r>
              <a:rPr lang="en-US" dirty="0" err="1"/>
              <a:t>movie_count</a:t>
            </a:r>
            <a:r>
              <a:rPr lang="en-US" dirty="0"/>
              <a:t> = 17771</a:t>
            </a:r>
          </a:p>
          <a:p>
            <a:pPr marL="0" indent="0" algn="l" rtl="0">
              <a:buNone/>
            </a:pPr>
            <a:r>
              <a:rPr lang="en-US" dirty="0" err="1"/>
              <a:t>user_count</a:t>
            </a:r>
            <a:r>
              <a:rPr lang="en-US" dirty="0"/>
              <a:t> = 2649430</a:t>
            </a:r>
          </a:p>
          <a:p>
            <a:pPr marL="0" indent="0" algn="l" rtl="0">
              <a:buNone/>
            </a:pPr>
            <a:r>
              <a:rPr lang="en-US" dirty="0" err="1"/>
              <a:t>model_left</a:t>
            </a:r>
            <a:r>
              <a:rPr lang="en-US" dirty="0"/>
              <a:t> = Sequential()</a:t>
            </a:r>
          </a:p>
          <a:p>
            <a:pPr marL="0" indent="0" algn="l" rtl="0">
              <a:buNone/>
            </a:pPr>
            <a:r>
              <a:rPr lang="en-US" dirty="0" err="1"/>
              <a:t>model_left.add</a:t>
            </a:r>
            <a:r>
              <a:rPr lang="en-US" dirty="0"/>
              <a:t>(Embedding(</a:t>
            </a:r>
            <a:r>
              <a:rPr lang="en-US" dirty="0" err="1"/>
              <a:t>movie_count</a:t>
            </a:r>
            <a:r>
              <a:rPr lang="en-US" dirty="0"/>
              <a:t>, 60, </a:t>
            </a:r>
            <a:r>
              <a:rPr lang="en-US" dirty="0" err="1"/>
              <a:t>input_length</a:t>
            </a:r>
            <a:r>
              <a:rPr lang="en-US" dirty="0"/>
              <a:t>=1))</a:t>
            </a:r>
          </a:p>
          <a:p>
            <a:pPr marL="0" indent="0" algn="l" rtl="0">
              <a:buNone/>
            </a:pPr>
            <a:r>
              <a:rPr lang="en-US" dirty="0" err="1"/>
              <a:t>model_right</a:t>
            </a:r>
            <a:r>
              <a:rPr lang="en-US" dirty="0"/>
              <a:t> = Sequential()</a:t>
            </a:r>
          </a:p>
          <a:p>
            <a:pPr marL="0" indent="0" algn="l" rtl="0">
              <a:buNone/>
            </a:pPr>
            <a:r>
              <a:rPr lang="en-US" dirty="0" err="1"/>
              <a:t>model_right.add</a:t>
            </a:r>
            <a:r>
              <a:rPr lang="en-US" dirty="0"/>
              <a:t>(Embedding(</a:t>
            </a:r>
            <a:r>
              <a:rPr lang="en-US" dirty="0" err="1"/>
              <a:t>user_count</a:t>
            </a:r>
            <a:r>
              <a:rPr lang="en-US" dirty="0"/>
              <a:t>, 20, </a:t>
            </a:r>
            <a:r>
              <a:rPr lang="en-US" dirty="0" err="1"/>
              <a:t>input_length</a:t>
            </a:r>
            <a:r>
              <a:rPr lang="en-US" dirty="0"/>
              <a:t>=1))</a:t>
            </a:r>
          </a:p>
          <a:p>
            <a:pPr marL="0" indent="0" algn="l" rtl="0">
              <a:buNone/>
            </a:pPr>
            <a:r>
              <a:rPr lang="en-US" dirty="0"/>
              <a:t>model = Sequential()</a:t>
            </a:r>
          </a:p>
          <a:p>
            <a:pPr marL="0" indent="0" algn="l" rtl="0">
              <a:buNone/>
            </a:pPr>
            <a:r>
              <a:rPr lang="en-US" dirty="0" err="1"/>
              <a:t>model.add</a:t>
            </a:r>
            <a:r>
              <a:rPr lang="en-US" dirty="0"/>
              <a:t>(Merge([</a:t>
            </a:r>
            <a:r>
              <a:rPr lang="en-US" dirty="0" err="1"/>
              <a:t>model_left</a:t>
            </a:r>
            <a:r>
              <a:rPr lang="en-US" dirty="0"/>
              <a:t>, </a:t>
            </a:r>
            <a:r>
              <a:rPr lang="en-US" dirty="0" err="1"/>
              <a:t>model_right</a:t>
            </a:r>
            <a:r>
              <a:rPr lang="en-US" dirty="0"/>
              <a:t>], mode='</a:t>
            </a:r>
            <a:r>
              <a:rPr lang="en-US" dirty="0" err="1"/>
              <a:t>concat</a:t>
            </a:r>
            <a:r>
              <a:rPr lang="en-US" dirty="0"/>
              <a:t>'))</a:t>
            </a:r>
          </a:p>
          <a:p>
            <a:pPr marL="0" indent="0" algn="l" rtl="0">
              <a:buNone/>
            </a:pPr>
            <a:r>
              <a:rPr lang="en-US" dirty="0" err="1"/>
              <a:t>model.add</a:t>
            </a:r>
            <a:r>
              <a:rPr lang="en-US" dirty="0"/>
              <a:t>(Flatten())</a:t>
            </a:r>
          </a:p>
          <a:p>
            <a:pPr marL="0" indent="0" algn="l" rtl="0">
              <a:buNone/>
            </a:pPr>
            <a:r>
              <a:rPr lang="en-US" dirty="0" err="1"/>
              <a:t>model.add</a:t>
            </a:r>
            <a:r>
              <a:rPr lang="en-US" dirty="0"/>
              <a:t>(Dense(64))</a:t>
            </a:r>
          </a:p>
          <a:p>
            <a:pPr marL="0" indent="0" algn="l" rtl="0">
              <a:buNone/>
            </a:pPr>
            <a:r>
              <a:rPr lang="en-US" dirty="0" err="1"/>
              <a:t>model.add</a:t>
            </a:r>
            <a:r>
              <a:rPr lang="en-US" dirty="0"/>
              <a:t>(Activation('sigmoid'))</a:t>
            </a:r>
          </a:p>
          <a:p>
            <a:pPr marL="0" indent="0" algn="l" rtl="0">
              <a:buNone/>
            </a:pPr>
            <a:r>
              <a:rPr lang="en-US" dirty="0" err="1"/>
              <a:t>model.add</a:t>
            </a:r>
            <a:r>
              <a:rPr lang="en-US" dirty="0"/>
              <a:t>(Dense(64))</a:t>
            </a:r>
          </a:p>
          <a:p>
            <a:pPr marL="0" indent="0" algn="l" rtl="0">
              <a:buNone/>
            </a:pPr>
            <a:r>
              <a:rPr lang="en-US" dirty="0" err="1"/>
              <a:t>model.add</a:t>
            </a:r>
            <a:r>
              <a:rPr lang="en-US" dirty="0"/>
              <a:t>(Activation('sigmoid'))</a:t>
            </a:r>
          </a:p>
          <a:p>
            <a:pPr marL="0" indent="0" algn="l" rtl="0">
              <a:buNone/>
            </a:pPr>
            <a:r>
              <a:rPr lang="en-US" dirty="0" err="1"/>
              <a:t>model.add</a:t>
            </a:r>
            <a:r>
              <a:rPr lang="en-US" dirty="0"/>
              <a:t>(Dense(64))</a:t>
            </a:r>
          </a:p>
          <a:p>
            <a:pPr marL="0" indent="0" algn="l" rtl="0">
              <a:buNone/>
            </a:pPr>
            <a:r>
              <a:rPr lang="en-US" dirty="0" err="1"/>
              <a:t>model.add</a:t>
            </a:r>
            <a:r>
              <a:rPr lang="en-US" dirty="0"/>
              <a:t>(Activation('sigmoid'))</a:t>
            </a:r>
          </a:p>
          <a:p>
            <a:pPr marL="0" indent="0" algn="l" rtl="0">
              <a:buNone/>
            </a:pPr>
            <a:r>
              <a:rPr lang="en-US" dirty="0" err="1"/>
              <a:t>model.add</a:t>
            </a:r>
            <a:r>
              <a:rPr lang="en-US" dirty="0"/>
              <a:t>(Dense(1))</a:t>
            </a:r>
          </a:p>
          <a:p>
            <a:pPr marL="0" indent="0" algn="l" rtl="0">
              <a:buNone/>
            </a:pPr>
            <a:r>
              <a:rPr lang="en-US" dirty="0" err="1" smtClean="0"/>
              <a:t>model.compile</a:t>
            </a:r>
            <a:r>
              <a:rPr lang="en-US" dirty="0" smtClean="0"/>
              <a:t>(loss</a:t>
            </a:r>
            <a:r>
              <a:rPr lang="en-US" dirty="0"/>
              <a:t>='</a:t>
            </a:r>
            <a:r>
              <a:rPr lang="en-US" dirty="0" err="1"/>
              <a:t>mean_squared_error</a:t>
            </a:r>
            <a:r>
              <a:rPr lang="en-US" dirty="0"/>
              <a:t>', optimizer='</a:t>
            </a:r>
            <a:r>
              <a:rPr lang="en-US" dirty="0" err="1"/>
              <a:t>adadelta</a:t>
            </a:r>
            <a:r>
              <a:rPr lang="en-US" dirty="0" smtClean="0"/>
              <a:t>')</a:t>
            </a:r>
          </a:p>
          <a:p>
            <a:pPr marL="0" indent="0" algn="l" rtl="0">
              <a:buNone/>
            </a:pPr>
            <a:r>
              <a:rPr lang="en-US" dirty="0" err="1"/>
              <a:t>model.fit</a:t>
            </a:r>
            <a:r>
              <a:rPr lang="en-US" dirty="0"/>
              <a:t>([</a:t>
            </a:r>
            <a:r>
              <a:rPr lang="en-US" dirty="0" err="1"/>
              <a:t>tr</a:t>
            </a:r>
            <a:r>
              <a:rPr lang="en-US" dirty="0"/>
              <a:t>[:,0].reshape((L,1)), </a:t>
            </a:r>
            <a:r>
              <a:rPr lang="en-US" dirty="0" err="1"/>
              <a:t>tr</a:t>
            </a:r>
            <a:r>
              <a:rPr lang="en-US" dirty="0"/>
              <a:t>[:,1].reshape((L,1))], </a:t>
            </a:r>
            <a:r>
              <a:rPr lang="en-US" dirty="0" err="1"/>
              <a:t>tr</a:t>
            </a:r>
            <a:r>
              <a:rPr lang="en-US" dirty="0"/>
              <a:t>[:,2].reshape((L,1)), </a:t>
            </a:r>
            <a:r>
              <a:rPr lang="en-US" dirty="0" err="1"/>
              <a:t>batch_size</a:t>
            </a:r>
            <a:r>
              <a:rPr lang="en-US" dirty="0"/>
              <a:t>=24000, </a:t>
            </a:r>
            <a:r>
              <a:rPr lang="en-US" dirty="0" err="1"/>
              <a:t>nb_epoch</a:t>
            </a:r>
            <a:r>
              <a:rPr lang="en-US" dirty="0"/>
              <a:t>=42, </a:t>
            </a:r>
            <a:r>
              <a:rPr lang="en-US" dirty="0" err="1"/>
              <a:t>validation_data</a:t>
            </a:r>
            <a:r>
              <a:rPr lang="en-US" dirty="0"/>
              <a:t>=([ </a:t>
            </a:r>
            <a:r>
              <a:rPr lang="en-US" dirty="0" err="1"/>
              <a:t>ts</a:t>
            </a:r>
            <a:r>
              <a:rPr lang="en-US" dirty="0"/>
              <a:t>[:,0].reshape((M,1)), </a:t>
            </a:r>
            <a:r>
              <a:rPr lang="en-US" dirty="0" err="1"/>
              <a:t>ts</a:t>
            </a:r>
            <a:r>
              <a:rPr lang="en-US" dirty="0" smtClean="0"/>
              <a:t>[:,1].</a:t>
            </a:r>
            <a:r>
              <a:rPr lang="en-US" dirty="0"/>
              <a:t>reshape((M,1))], </a:t>
            </a:r>
            <a:r>
              <a:rPr lang="en-US" dirty="0" err="1"/>
              <a:t>ts</a:t>
            </a:r>
            <a:r>
              <a:rPr lang="en-US" dirty="0"/>
              <a:t>[:,2].reshape((M,1))))</a:t>
            </a:r>
          </a:p>
        </p:txBody>
      </p:sp>
    </p:spTree>
    <p:extLst>
      <p:ext uri="{BB962C8B-B14F-4D97-AF65-F5344CB8AC3E}">
        <p14:creationId xmlns:p14="http://schemas.microsoft.com/office/powerpoint/2010/main" val="31701487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339" name="Rectangle 12"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38" r:id="rId6" imgW="0" imgH="0" progId="">
                  <p:embed/>
                </p:oleObj>
              </mc:Choice>
              <mc:Fallback>
                <p:oleObj r:id="rId6" imgW="0" imgH="0" progId="">
                  <p:embed/>
                  <p:pic>
                    <p:nvPicPr>
                      <p:cNvPr id="0" name="AutoShape 36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88"/>
          <p:cNvSpPr>
            <a:spLocks noChangeArrowheads="1"/>
          </p:cNvSpPr>
          <p:nvPr>
            <p:custDataLst>
              <p:tags r:id="rId3"/>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algn="l" eaLnBrk="0" hangingPunct="0">
              <a:spcBef>
                <a:spcPct val="0"/>
              </a:spcBef>
              <a:buClrTx/>
              <a:buSzTx/>
            </a:pPr>
            <a:r>
              <a:rPr lang="en-US" sz="2800" dirty="0" smtClean="0">
                <a:solidFill>
                  <a:schemeClr val="tx2"/>
                </a:solidFill>
                <a:latin typeface="Arial" charset="0"/>
              </a:rPr>
              <a:t>Recommendation Models</a:t>
            </a:r>
          </a:p>
        </p:txBody>
      </p:sp>
      <p:grpSp>
        <p:nvGrpSpPr>
          <p:cNvPr id="2" name="Group 22"/>
          <p:cNvGrpSpPr>
            <a:grpSpLocks/>
          </p:cNvGrpSpPr>
          <p:nvPr/>
        </p:nvGrpSpPr>
        <p:grpSpPr bwMode="auto">
          <a:xfrm>
            <a:off x="625475" y="1584346"/>
            <a:ext cx="7759700" cy="2365375"/>
            <a:chOff x="566738" y="3697288"/>
            <a:chExt cx="7759700" cy="2365375"/>
          </a:xfrm>
        </p:grpSpPr>
        <p:pic>
          <p:nvPicPr>
            <p:cNvPr id="104471" name="Picture 23"/>
            <p:cNvPicPr>
              <a:picLocks noChangeAspect="1" noChangeArrowheads="1"/>
            </p:cNvPicPr>
            <p:nvPr/>
          </p:nvPicPr>
          <p:blipFill>
            <a:blip r:embed="rId7" cstate="print"/>
            <a:srcRect/>
            <a:stretch>
              <a:fillRect/>
            </a:stretch>
          </p:blipFill>
          <p:spPr bwMode="auto">
            <a:xfrm>
              <a:off x="566738" y="3979863"/>
              <a:ext cx="2471738" cy="1246188"/>
            </a:xfrm>
            <a:prstGeom prst="rect">
              <a:avLst/>
            </a:prstGeom>
            <a:ln>
              <a:noFill/>
            </a:ln>
            <a:effectLst>
              <a:outerShdw blurRad="292100" dist="139700" dir="2700000" algn="tl" rotWithShape="0">
                <a:srgbClr val="333333">
                  <a:alpha val="65000"/>
                </a:srgbClr>
              </a:outerShdw>
            </a:effectLst>
          </p:spPr>
        </p:pic>
        <p:pic>
          <p:nvPicPr>
            <p:cNvPr id="14606"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93963" y="3836988"/>
              <a:ext cx="1528762"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54" name="Picture 6"/>
            <p:cNvPicPr>
              <a:picLocks noChangeAspect="1" noChangeArrowheads="1"/>
            </p:cNvPicPr>
            <p:nvPr/>
          </p:nvPicPr>
          <p:blipFill>
            <a:blip r:embed="rId9" cstate="print"/>
            <a:srcRect/>
            <a:stretch>
              <a:fillRect/>
            </a:stretch>
          </p:blipFill>
          <p:spPr bwMode="auto">
            <a:xfrm>
              <a:off x="4548188" y="3697288"/>
              <a:ext cx="2378075" cy="1490663"/>
            </a:xfrm>
            <a:prstGeom prst="rect">
              <a:avLst/>
            </a:prstGeom>
            <a:ln>
              <a:noFill/>
            </a:ln>
            <a:effectLst>
              <a:outerShdw blurRad="292100" dist="139700" dir="2700000" algn="tl" rotWithShape="0">
                <a:srgbClr val="333333">
                  <a:alpha val="65000"/>
                </a:srgbClr>
              </a:outerShdw>
            </a:effectLst>
          </p:spPr>
        </p:pic>
        <p:pic>
          <p:nvPicPr>
            <p:cNvPr id="104458" name="Picture 10"/>
            <p:cNvPicPr>
              <a:picLocks noChangeAspect="1" noChangeArrowheads="1"/>
            </p:cNvPicPr>
            <p:nvPr/>
          </p:nvPicPr>
          <p:blipFill>
            <a:blip r:embed="rId10" cstate="print"/>
            <a:srcRect/>
            <a:stretch>
              <a:fillRect/>
            </a:stretch>
          </p:blipFill>
          <p:spPr bwMode="auto">
            <a:xfrm>
              <a:off x="1781176" y="3697288"/>
              <a:ext cx="2767012" cy="1838325"/>
            </a:xfrm>
            <a:prstGeom prst="rect">
              <a:avLst/>
            </a:prstGeom>
            <a:ln>
              <a:noFill/>
            </a:ln>
            <a:effectLst>
              <a:outerShdw blurRad="292100" dist="139700" dir="2700000" algn="tl" rotWithShape="0">
                <a:srgbClr val="333333">
                  <a:alpha val="65000"/>
                </a:srgbClr>
              </a:outerShdw>
            </a:effectLst>
          </p:spPr>
        </p:pic>
        <p:pic>
          <p:nvPicPr>
            <p:cNvPr id="104457" name="Picture 9"/>
            <p:cNvPicPr>
              <a:picLocks noChangeAspect="1" noChangeArrowheads="1"/>
            </p:cNvPicPr>
            <p:nvPr/>
          </p:nvPicPr>
          <p:blipFill>
            <a:blip r:embed="rId11" cstate="print"/>
            <a:srcRect/>
            <a:stretch>
              <a:fillRect/>
            </a:stretch>
          </p:blipFill>
          <p:spPr bwMode="auto">
            <a:xfrm>
              <a:off x="2708276" y="5226051"/>
              <a:ext cx="1839912" cy="765175"/>
            </a:xfrm>
            <a:prstGeom prst="rect">
              <a:avLst/>
            </a:prstGeom>
            <a:ln>
              <a:noFill/>
            </a:ln>
            <a:effectLst>
              <a:outerShdw blurRad="292100" dist="139700" dir="2700000" algn="tl" rotWithShape="0">
                <a:srgbClr val="333333">
                  <a:alpha val="65000"/>
                </a:srgbClr>
              </a:outerShdw>
            </a:effectLst>
          </p:spPr>
        </p:pic>
        <p:pic>
          <p:nvPicPr>
            <p:cNvPr id="104459" name="Picture 11"/>
            <p:cNvPicPr>
              <a:picLocks noChangeAspect="1" noChangeArrowheads="1"/>
            </p:cNvPicPr>
            <p:nvPr/>
          </p:nvPicPr>
          <p:blipFill>
            <a:blip r:embed="rId12" cstate="print"/>
            <a:srcRect/>
            <a:stretch>
              <a:fillRect/>
            </a:stretch>
          </p:blipFill>
          <p:spPr bwMode="auto">
            <a:xfrm>
              <a:off x="1055688" y="4791076"/>
              <a:ext cx="1652588" cy="1228725"/>
            </a:xfrm>
            <a:prstGeom prst="rect">
              <a:avLst/>
            </a:prstGeom>
            <a:ln>
              <a:noFill/>
            </a:ln>
            <a:effectLst>
              <a:outerShdw blurRad="292100" dist="139700" dir="2700000" algn="tl" rotWithShape="0">
                <a:srgbClr val="333333">
                  <a:alpha val="65000"/>
                </a:srgbClr>
              </a:outerShdw>
            </a:effectLst>
          </p:spPr>
        </p:pic>
        <p:pic>
          <p:nvPicPr>
            <p:cNvPr id="14611" name="Picture 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68425" y="4376738"/>
              <a:ext cx="1670050" cy="105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60" name="Picture 12"/>
            <p:cNvPicPr>
              <a:picLocks noChangeAspect="1" noChangeArrowheads="1"/>
            </p:cNvPicPr>
            <p:nvPr/>
          </p:nvPicPr>
          <p:blipFill>
            <a:blip r:embed="rId14" cstate="print"/>
            <a:srcRect/>
            <a:stretch>
              <a:fillRect/>
            </a:stretch>
          </p:blipFill>
          <p:spPr bwMode="auto">
            <a:xfrm>
              <a:off x="4547905" y="5535455"/>
              <a:ext cx="1428170" cy="307489"/>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4462" name="Picture 14"/>
            <p:cNvPicPr>
              <a:picLocks noChangeAspect="1" noChangeArrowheads="1"/>
            </p:cNvPicPr>
            <p:nvPr/>
          </p:nvPicPr>
          <p:blipFill>
            <a:blip r:embed="rId15" cstate="print"/>
            <a:srcRect/>
            <a:stretch>
              <a:fillRect/>
            </a:stretch>
          </p:blipFill>
          <p:spPr bwMode="auto">
            <a:xfrm>
              <a:off x="6081713" y="4022726"/>
              <a:ext cx="1997075" cy="1512887"/>
            </a:xfrm>
            <a:prstGeom prst="rect">
              <a:avLst/>
            </a:prstGeom>
            <a:ln>
              <a:noFill/>
            </a:ln>
            <a:effectLst>
              <a:outerShdw blurRad="292100" dist="139700" dir="2700000" algn="tl" rotWithShape="0">
                <a:srgbClr val="333333">
                  <a:alpha val="65000"/>
                </a:srgbClr>
              </a:outerShdw>
            </a:effectLst>
          </p:spPr>
        </p:pic>
        <p:pic>
          <p:nvPicPr>
            <p:cNvPr id="14614" name="Picture 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548188" y="5114925"/>
              <a:ext cx="36544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615" name="Picture 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25850" y="4791075"/>
              <a:ext cx="457676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4616" name="Picture 13"/>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640388" y="4478338"/>
              <a:ext cx="2562225"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04466" name="Picture 18"/>
            <p:cNvPicPr>
              <a:picLocks noChangeAspect="1" noChangeArrowheads="1"/>
            </p:cNvPicPr>
            <p:nvPr/>
          </p:nvPicPr>
          <p:blipFill>
            <a:blip r:embed="rId19" cstate="print"/>
            <a:srcRect/>
            <a:stretch>
              <a:fillRect/>
            </a:stretch>
          </p:blipFill>
          <p:spPr bwMode="auto">
            <a:xfrm>
              <a:off x="6526213" y="4987926"/>
              <a:ext cx="1800225" cy="1003300"/>
            </a:xfrm>
            <a:prstGeom prst="rect">
              <a:avLst/>
            </a:prstGeom>
            <a:ln>
              <a:noFill/>
            </a:ln>
            <a:effectLst>
              <a:outerShdw blurRad="292100" dist="139700" dir="2700000" algn="tl" rotWithShape="0">
                <a:srgbClr val="333333">
                  <a:alpha val="65000"/>
                </a:srgbClr>
              </a:outerShdw>
            </a:effectLst>
          </p:spPr>
        </p:pic>
        <p:pic>
          <p:nvPicPr>
            <p:cNvPr id="104463" name="Picture 15"/>
            <p:cNvPicPr>
              <a:picLocks noChangeAspect="1" noChangeArrowheads="1"/>
            </p:cNvPicPr>
            <p:nvPr/>
          </p:nvPicPr>
          <p:blipFill>
            <a:blip r:embed="rId20" cstate="print"/>
            <a:srcRect/>
            <a:stretch>
              <a:fillRect/>
            </a:stretch>
          </p:blipFill>
          <p:spPr bwMode="auto">
            <a:xfrm>
              <a:off x="5476876" y="5432426"/>
              <a:ext cx="604837" cy="138112"/>
            </a:xfrm>
            <a:prstGeom prst="rect">
              <a:avLst/>
            </a:prstGeom>
            <a:ln>
              <a:noFill/>
            </a:ln>
            <a:effectLst>
              <a:outerShdw blurRad="292100" dist="139700" dir="2700000" algn="tl" rotWithShape="0">
                <a:srgbClr val="333333">
                  <a:alpha val="65000"/>
                </a:srgbClr>
              </a:outerShdw>
            </a:effectLst>
          </p:spPr>
        </p:pic>
        <p:grpSp>
          <p:nvGrpSpPr>
            <p:cNvPr id="14619" name="Group 54"/>
            <p:cNvGrpSpPr>
              <a:grpSpLocks/>
            </p:cNvGrpSpPr>
            <p:nvPr/>
          </p:nvGrpSpPr>
          <p:grpSpPr bwMode="auto">
            <a:xfrm>
              <a:off x="5746750" y="5675313"/>
              <a:ext cx="1025525" cy="387350"/>
              <a:chOff x="5746110" y="5674618"/>
              <a:chExt cx="1025960" cy="387585"/>
            </a:xfrm>
          </p:grpSpPr>
          <p:pic>
            <p:nvPicPr>
              <p:cNvPr id="104469" name="Picture 21"/>
              <p:cNvPicPr>
                <a:picLocks noChangeAspect="1" noChangeArrowheads="1"/>
              </p:cNvPicPr>
              <p:nvPr/>
            </p:nvPicPr>
            <p:blipFill>
              <a:blip r:embed="rId21" cstate="print"/>
              <a:srcRect/>
              <a:stretch>
                <a:fillRect/>
              </a:stretch>
            </p:blipFill>
            <p:spPr bwMode="auto">
              <a:xfrm>
                <a:off x="5746111" y="5674618"/>
                <a:ext cx="1025960" cy="387585"/>
              </a:xfrm>
              <a:prstGeom prst="rect">
                <a:avLst/>
              </a:prstGeom>
              <a:ln>
                <a:noFill/>
              </a:ln>
              <a:effectLst>
                <a:outerShdw blurRad="292100" dist="139700" dir="2700000" algn="tl" rotWithShape="0">
                  <a:srgbClr val="333333">
                    <a:alpha val="65000"/>
                  </a:srgbClr>
                </a:outerShdw>
              </a:effectLst>
            </p:spPr>
          </p:pic>
          <p:pic>
            <p:nvPicPr>
              <p:cNvPr id="104470" name="Picture 22"/>
              <p:cNvPicPr>
                <a:picLocks noChangeAspect="1" noChangeArrowheads="1"/>
              </p:cNvPicPr>
              <p:nvPr/>
            </p:nvPicPr>
            <p:blipFill>
              <a:blip r:embed="rId22" cstate="print"/>
              <a:srcRect/>
              <a:stretch>
                <a:fillRect/>
              </a:stretch>
            </p:blipFill>
            <p:spPr bwMode="auto">
              <a:xfrm>
                <a:off x="5761993" y="5695269"/>
                <a:ext cx="606682" cy="247800"/>
              </a:xfrm>
              <a:prstGeom prst="rect">
                <a:avLst/>
              </a:prstGeom>
              <a:ln>
                <a:noFill/>
              </a:ln>
              <a:effectLst>
                <a:outerShdw blurRad="292100" dist="139700" dir="2700000" algn="tl" rotWithShape="0">
                  <a:srgbClr val="333333">
                    <a:alpha val="65000"/>
                  </a:srgbClr>
                </a:outerShdw>
              </a:effectLst>
            </p:spPr>
          </p:pic>
        </p:grpSp>
      </p:grpSp>
      <p:graphicFrame>
        <p:nvGraphicFramePr>
          <p:cNvPr id="56" name="Table 55"/>
          <p:cNvGraphicFramePr>
            <a:graphicFrameLocks noGrp="1"/>
          </p:cNvGraphicFramePr>
          <p:nvPr>
            <p:extLst>
              <p:ext uri="{D42A27DB-BD31-4B8C-83A1-F6EECF244321}">
                <p14:modId xmlns:p14="http://schemas.microsoft.com/office/powerpoint/2010/main" val="2066908653"/>
              </p:ext>
            </p:extLst>
          </p:nvPr>
        </p:nvGraphicFramePr>
        <p:xfrm>
          <a:off x="304800" y="4289000"/>
          <a:ext cx="8532813" cy="2092328"/>
        </p:xfrm>
        <a:graphic>
          <a:graphicData uri="http://schemas.openxmlformats.org/drawingml/2006/table">
            <a:tbl>
              <a:tblPr/>
              <a:tblGrid>
                <a:gridCol w="1905663"/>
                <a:gridCol w="675860"/>
                <a:gridCol w="272237"/>
                <a:gridCol w="394972"/>
                <a:gridCol w="485708"/>
                <a:gridCol w="426996"/>
                <a:gridCol w="346934"/>
                <a:gridCol w="234848"/>
                <a:gridCol w="304235"/>
                <a:gridCol w="410985"/>
                <a:gridCol w="368284"/>
                <a:gridCol w="346934"/>
                <a:gridCol w="357610"/>
                <a:gridCol w="314911"/>
                <a:gridCol w="480371"/>
                <a:gridCol w="592458"/>
                <a:gridCol w="272210"/>
                <a:gridCol w="341597"/>
              </a:tblGrid>
              <a:tr h="136534">
                <a:tc rowSpan="2">
                  <a:txBody>
                    <a:bodyPr/>
                    <a:lstStyle/>
                    <a:p>
                      <a:pPr algn="ctr" fontAlgn="ctr"/>
                      <a:r>
                        <a:rPr lang="en-US" sz="700" b="1" i="0" u="none" strike="noStrike" baseline="0" dirty="0" smtClean="0">
                          <a:solidFill>
                            <a:srgbClr val="FFFFFF"/>
                          </a:solidFill>
                          <a:latin typeface="+mn-lt"/>
                        </a:rPr>
                        <a:t>Model</a:t>
                      </a:r>
                      <a:endParaRPr lang="en-US" sz="700" b="1"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rowSpan="2">
                  <a:txBody>
                    <a:bodyPr/>
                    <a:lstStyle/>
                    <a:p>
                      <a:pPr algn="ctr" fontAlgn="ctr"/>
                      <a:r>
                        <a:rPr lang="en-US" sz="700" b="1" i="0" u="none" strike="noStrike" baseline="0" dirty="0" smtClean="0">
                          <a:solidFill>
                            <a:srgbClr val="FFFFFF"/>
                          </a:solidFill>
                          <a:latin typeface="+mn-lt"/>
                        </a:rPr>
                        <a:t>Commonness</a:t>
                      </a:r>
                      <a:endParaRPr lang="en-US" sz="700" b="1"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gridSpan="16">
                  <a:txBody>
                    <a:bodyPr/>
                    <a:lstStyle/>
                    <a:p>
                      <a:pPr algn="ctr" fontAlgn="ctr"/>
                      <a:r>
                        <a:rPr lang="en-US" sz="700" b="1" i="0" u="none" strike="noStrike" baseline="0" dirty="0" smtClean="0">
                          <a:solidFill>
                            <a:srgbClr val="FFFFFF"/>
                          </a:solidFill>
                          <a:latin typeface="Tele-GroteskNor"/>
                        </a:rPr>
                        <a:t>Used By:</a:t>
                      </a:r>
                      <a:endParaRPr lang="en-US" sz="700" b="1" i="0" u="none" strike="noStrike" baseline="0" dirty="0">
                        <a:solidFill>
                          <a:srgbClr val="FFFFFF"/>
                        </a:solidFill>
                        <a:latin typeface="Tele-GroteskNor"/>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36534">
                <a:tc vMerge="1">
                  <a:txBody>
                    <a:bodyPr/>
                    <a:lstStyle/>
                    <a:p>
                      <a:endParaRPr lang="en-US"/>
                    </a:p>
                  </a:txBody>
                  <a:tcPr/>
                </a:tc>
                <a:tc vMerge="1">
                  <a:txBody>
                    <a:bodyPr/>
                    <a:lstStyle/>
                    <a:p>
                      <a:endParaRPr lang="en-US"/>
                    </a:p>
                  </a:txBody>
                  <a:tcPr/>
                </a:tc>
                <a:tc>
                  <a:txBody>
                    <a:bodyPr/>
                    <a:lstStyle/>
                    <a:p>
                      <a:pPr algn="ctr" fontAlgn="ctr"/>
                      <a:r>
                        <a:rPr lang="en-US" sz="600" b="0" i="0" u="none" strike="noStrike" baseline="0" dirty="0">
                          <a:solidFill>
                            <a:srgbClr val="FFFFFF"/>
                          </a:solidFill>
                          <a:latin typeface="+mn-lt"/>
                        </a:rPr>
                        <a:t>Jinni</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a:solidFill>
                            <a:srgbClr val="FFFFFF"/>
                          </a:solidFill>
                          <a:latin typeface="+mn-lt"/>
                        </a:rPr>
                        <a:t>Taste Kid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Nanocrowd</a:t>
                      </a:r>
                      <a:r>
                        <a:rPr lang="en-US" sz="600" b="0" i="0" u="none" strike="noStrike" baseline="0" dirty="0">
                          <a:solidFill>
                            <a:srgbClr val="FFFFFF"/>
                          </a:solidFill>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Clerkdogs</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Criticker</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IMDb</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Flixster</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Movielens</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a:solidFill>
                            <a:srgbClr val="FFFFFF"/>
                          </a:solidFill>
                          <a:latin typeface="+mn-lt"/>
                        </a:rPr>
                        <a:t>Netflix</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Shazam</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a:solidFill>
                            <a:srgbClr val="FFFFFF"/>
                          </a:solidFill>
                          <a:latin typeface="+mn-lt"/>
                        </a:rPr>
                        <a:t>Pandora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a:solidFill>
                            <a:srgbClr val="FFFFFF"/>
                          </a:solidFill>
                          <a:latin typeface="+mn-lt"/>
                        </a:rPr>
                        <a:t>LastFM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YooChoose</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a:solidFill>
                            <a:srgbClr val="FFFFFF"/>
                          </a:solidFill>
                          <a:latin typeface="+mn-lt"/>
                        </a:rPr>
                        <a:t>Think Analytics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err="1">
                          <a:solidFill>
                            <a:srgbClr val="FFFFFF"/>
                          </a:solidFill>
                          <a:latin typeface="+mn-lt"/>
                        </a:rPr>
                        <a:t>Itunes</a:t>
                      </a:r>
                      <a:endParaRPr lang="en-US" sz="600" b="0" i="0" u="none" strike="noStrike" baseline="0" dirty="0">
                        <a:solidFill>
                          <a:srgbClr val="FFFFFF"/>
                        </a:solidFill>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c>
                  <a:txBody>
                    <a:bodyPr/>
                    <a:lstStyle/>
                    <a:p>
                      <a:pPr algn="ctr" fontAlgn="ctr"/>
                      <a:r>
                        <a:rPr lang="en-US" sz="600" b="0" i="0" u="none" strike="noStrike" baseline="0" dirty="0">
                          <a:solidFill>
                            <a:srgbClr val="FFFFFF"/>
                          </a:solidFill>
                          <a:latin typeface="+mn-lt"/>
                        </a:rPr>
                        <a:t>Amazon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04040"/>
                    </a:solidFill>
                  </a:tcPr>
                </a:tc>
              </a:tr>
              <a:tr h="136534">
                <a:tc>
                  <a:txBody>
                    <a:bodyPr/>
                    <a:lstStyle/>
                    <a:p>
                      <a:pPr algn="l" fontAlgn="ctr"/>
                      <a:r>
                        <a:rPr lang="en-US" sz="700" b="1" i="0" u="none" strike="noStrike" baseline="0" dirty="0">
                          <a:latin typeface="+mn-lt"/>
                        </a:rPr>
                        <a:t>Collaborative Filtering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dot"/>
                      <a:round/>
                      <a:headEnd type="none" w="med" len="med"/>
                      <a:tailEnd type="none" w="med" len="med"/>
                    </a:lnB>
                  </a:tcPr>
                </a:tc>
              </a:tr>
              <a:tr h="136534">
                <a:tc>
                  <a:txBody>
                    <a:bodyPr/>
                    <a:lstStyle/>
                    <a:p>
                      <a:pPr algn="l" fontAlgn="ctr"/>
                      <a:r>
                        <a:rPr lang="en-US" sz="700" b="1" i="0" u="none" strike="noStrike" baseline="0" dirty="0">
                          <a:latin typeface="+mn-lt"/>
                        </a:rPr>
                        <a:t>Content-Based Techniques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136534">
                <a:tc>
                  <a:txBody>
                    <a:bodyPr/>
                    <a:lstStyle/>
                    <a:p>
                      <a:pPr algn="l" fontAlgn="ctr"/>
                      <a:r>
                        <a:rPr lang="en-US" sz="700" b="1" i="0" u="none" strike="noStrike" baseline="0" dirty="0">
                          <a:latin typeface="+mn-lt"/>
                        </a:rPr>
                        <a:t>Knowledge-Based Techniques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136534">
                <a:tc>
                  <a:txBody>
                    <a:bodyPr/>
                    <a:lstStyle/>
                    <a:p>
                      <a:pPr algn="l" fontAlgn="ctr"/>
                      <a:r>
                        <a:rPr lang="en-US" sz="700" b="1" i="0" u="none" strike="noStrike" baseline="0" dirty="0">
                          <a:latin typeface="+mn-lt"/>
                        </a:rPr>
                        <a:t>Stereotype-Based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260065">
                <a:tc>
                  <a:txBody>
                    <a:bodyPr/>
                    <a:lstStyle/>
                    <a:p>
                      <a:pPr algn="l" fontAlgn="ctr"/>
                      <a:r>
                        <a:rPr lang="en-US" sz="700" b="1" i="0" u="none" strike="noStrike" baseline="0" dirty="0" err="1">
                          <a:latin typeface="+mn-lt"/>
                        </a:rPr>
                        <a:t>Ontologies</a:t>
                      </a:r>
                      <a:r>
                        <a:rPr lang="en-US" sz="700" b="1" i="0" u="none" strike="noStrike" baseline="0" dirty="0">
                          <a:latin typeface="+mn-lt"/>
                        </a:rPr>
                        <a:t> and Semantic Web Technologies for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rtl="0"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136534">
                <a:tc>
                  <a:txBody>
                    <a:bodyPr/>
                    <a:lstStyle/>
                    <a:p>
                      <a:pPr marL="0" marR="0" lvl="0" indent="0" algn="l" defTabSz="914400" rtl="1" eaLnBrk="1" fontAlgn="ctr" latinLnBrk="0" hangingPunct="1">
                        <a:lnSpc>
                          <a:spcPct val="100000"/>
                        </a:lnSpc>
                        <a:spcBef>
                          <a:spcPts val="0"/>
                        </a:spcBef>
                        <a:spcAft>
                          <a:spcPts val="0"/>
                        </a:spcAft>
                        <a:buClrTx/>
                        <a:buSzTx/>
                        <a:buFontTx/>
                        <a:buNone/>
                        <a:tabLst/>
                        <a:defRPr/>
                      </a:pPr>
                      <a:r>
                        <a:rPr lang="en-US" sz="700" b="1" i="0" u="none" strike="noStrike" baseline="0" dirty="0" smtClean="0">
                          <a:latin typeface="+mn-lt"/>
                        </a:rPr>
                        <a:t>Community Based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260065">
                <a:tc>
                  <a:txBody>
                    <a:bodyPr/>
                    <a:lstStyle/>
                    <a:p>
                      <a:pPr algn="l" fontAlgn="ctr"/>
                      <a:r>
                        <a:rPr lang="fr-FR" sz="700" b="1" i="0" u="none" strike="noStrike" baseline="0" dirty="0" err="1" smtClean="0">
                          <a:latin typeface="+mn-lt"/>
                        </a:rPr>
                        <a:t>Demographic</a:t>
                      </a:r>
                      <a:r>
                        <a:rPr lang="fr-FR" sz="700" b="1" i="0" u="none" strike="noStrike" baseline="0" dirty="0" smtClean="0">
                          <a:latin typeface="+mn-lt"/>
                        </a:rPr>
                        <a:t> </a:t>
                      </a:r>
                      <a:r>
                        <a:rPr lang="fr-FR" sz="700" b="1" i="0" u="none" strike="noStrike" baseline="0" dirty="0" err="1" smtClean="0">
                          <a:latin typeface="+mn-lt"/>
                        </a:rPr>
                        <a:t>Based</a:t>
                      </a:r>
                      <a:r>
                        <a:rPr lang="fr-FR" sz="700" b="1" i="0" u="none" strike="noStrike" baseline="0" dirty="0" smtClean="0">
                          <a:latin typeface="+mn-lt"/>
                        </a:rPr>
                        <a:t> </a:t>
                      </a:r>
                      <a:r>
                        <a:rPr lang="fr-FR" sz="700" b="1" i="0" u="none" strike="noStrike" baseline="0" dirty="0" err="1" smtClean="0">
                          <a:latin typeface="+mn-lt"/>
                        </a:rPr>
                        <a:t>Recommender</a:t>
                      </a:r>
                      <a:r>
                        <a:rPr lang="fr-FR" sz="700" b="1" i="0" u="none" strike="noStrike" baseline="0" dirty="0" smtClean="0">
                          <a:latin typeface="+mn-lt"/>
                        </a:rPr>
                        <a:t> </a:t>
                      </a:r>
                      <a:r>
                        <a:rPr lang="fr-FR" sz="700" b="1" i="0" u="none" strike="noStrike" baseline="0" dirty="0" err="1" smtClean="0">
                          <a:latin typeface="+mn-lt"/>
                        </a:rPr>
                        <a:t>Systems</a:t>
                      </a:r>
                      <a:endParaRPr lang="fr-FR"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smtClean="0">
                          <a:latin typeface="+mn-lt"/>
                        </a:rPr>
                        <a:t>v</a:t>
                      </a: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136534">
                <a:tc>
                  <a:txBody>
                    <a:bodyPr/>
                    <a:lstStyle/>
                    <a:p>
                      <a:pPr algn="l" fontAlgn="ctr"/>
                      <a:r>
                        <a:rPr lang="en-US" sz="700" b="1" i="0" u="none" strike="noStrike" baseline="0" dirty="0">
                          <a:latin typeface="+mn-lt"/>
                        </a:rPr>
                        <a:t>Context </a:t>
                      </a:r>
                      <a:r>
                        <a:rPr lang="en-US" sz="700" b="1" i="0" u="none" strike="noStrike" baseline="0" dirty="0" smtClean="0">
                          <a:latin typeface="+mn-lt"/>
                        </a:rPr>
                        <a:t>Aware </a:t>
                      </a:r>
                      <a:r>
                        <a:rPr lang="en-US" sz="700" b="1" i="0" u="none" strike="noStrike" baseline="0" dirty="0">
                          <a:latin typeface="+mn-lt"/>
                        </a:rPr>
                        <a:t>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213360">
                <a:tc>
                  <a:txBody>
                    <a:bodyPr/>
                    <a:lstStyle/>
                    <a:p>
                      <a:pPr algn="l" fontAlgn="ctr"/>
                      <a:r>
                        <a:rPr lang="en-US" sz="700" b="1" i="0" u="none" strike="noStrike" baseline="0" dirty="0">
                          <a:latin typeface="+mn-lt"/>
                        </a:rPr>
                        <a:t>Conversational/Critiquing Recommender Systems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6350" cap="flat" cmpd="sng" algn="ctr">
                      <a:solidFill>
                        <a:srgbClr val="000000"/>
                      </a:solidFill>
                      <a:prstDash val="dot"/>
                      <a:round/>
                      <a:headEnd type="none" w="med" len="med"/>
                      <a:tailEnd type="none" w="med" len="med"/>
                    </a:lnB>
                  </a:tcPr>
                </a:tc>
              </a:tr>
              <a:tr h="266566">
                <a:tc>
                  <a:txBody>
                    <a:bodyPr/>
                    <a:lstStyle/>
                    <a:p>
                      <a:pPr marL="0" marR="0" lvl="0" indent="0" algn="l" defTabSz="914400" rtl="1" eaLnBrk="1" fontAlgn="ctr" latinLnBrk="0" hangingPunct="1">
                        <a:lnSpc>
                          <a:spcPct val="100000"/>
                        </a:lnSpc>
                        <a:spcBef>
                          <a:spcPts val="0"/>
                        </a:spcBef>
                        <a:spcAft>
                          <a:spcPts val="0"/>
                        </a:spcAft>
                        <a:buClrTx/>
                        <a:buSzTx/>
                        <a:buFontTx/>
                        <a:buNone/>
                        <a:tabLst/>
                        <a:defRPr/>
                      </a:pPr>
                      <a:r>
                        <a:rPr lang="en-US" sz="700" b="1" i="0" u="none" strike="noStrike" baseline="0" dirty="0" smtClean="0">
                          <a:latin typeface="+mn-lt"/>
                        </a:rPr>
                        <a:t>Hybrid Techniques</a:t>
                      </a:r>
                    </a:p>
                    <a:p>
                      <a:pPr algn="l"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endParaRPr lang="en-US" sz="700" b="1" i="0" u="none" strike="noStrike" baseline="0" dirty="0">
                        <a:latin typeface="+mn-lt"/>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v</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700" b="1" i="0" u="none" strike="noStrike" baseline="0" dirty="0">
                          <a:latin typeface="+mn-lt"/>
                        </a:rPr>
                        <a:t>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dot"/>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pSp>
        <p:nvGrpSpPr>
          <p:cNvPr id="57" name="Group 85"/>
          <p:cNvGrpSpPr>
            <a:grpSpLocks/>
          </p:cNvGrpSpPr>
          <p:nvPr/>
        </p:nvGrpSpPr>
        <p:grpSpPr bwMode="auto">
          <a:xfrm>
            <a:off x="2505075" y="4577925"/>
            <a:ext cx="101600" cy="1714500"/>
            <a:chOff x="2552700" y="4147461"/>
            <a:chExt cx="101094" cy="1715881"/>
          </a:xfrm>
        </p:grpSpPr>
        <p:grpSp>
          <p:nvGrpSpPr>
            <p:cNvPr id="58" name="Group 50"/>
            <p:cNvGrpSpPr>
              <a:grpSpLocks/>
            </p:cNvGrpSpPr>
            <p:nvPr/>
          </p:nvGrpSpPr>
          <p:grpSpPr bwMode="auto">
            <a:xfrm>
              <a:off x="2552700" y="4147461"/>
              <a:ext cx="100800" cy="100800"/>
              <a:chOff x="756616" y="2038350"/>
              <a:chExt cx="914400" cy="914400"/>
            </a:xfrm>
          </p:grpSpPr>
          <p:sp>
            <p:nvSpPr>
              <p:cNvPr id="91" name="Oval 5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92" name="Pie 91"/>
              <p:cNvSpPr/>
              <p:nvPr/>
            </p:nvSpPr>
            <p:spPr bwMode="auto">
              <a:xfrm rot="5400000">
                <a:off x="761157" y="2033809"/>
                <a:ext cx="907981" cy="917063"/>
              </a:xfrm>
              <a:prstGeom prst="pie">
                <a:avLst>
                  <a:gd name="adj1" fmla="val 10855090"/>
                  <a:gd name="adj2" fmla="val 5431113"/>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60" name="Group 50"/>
            <p:cNvGrpSpPr>
              <a:grpSpLocks/>
            </p:cNvGrpSpPr>
            <p:nvPr/>
          </p:nvGrpSpPr>
          <p:grpSpPr bwMode="auto">
            <a:xfrm>
              <a:off x="2552700" y="4283665"/>
              <a:ext cx="100800" cy="100800"/>
              <a:chOff x="756616" y="2038350"/>
              <a:chExt cx="914400" cy="914400"/>
            </a:xfrm>
          </p:grpSpPr>
          <p:sp>
            <p:nvSpPr>
              <p:cNvPr id="89" name="Oval 5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90" name="Pie 89"/>
              <p:cNvSpPr/>
              <p:nvPr/>
            </p:nvSpPr>
            <p:spPr bwMode="auto">
              <a:xfrm rot="5400000">
                <a:off x="761157" y="2037722"/>
                <a:ext cx="907981" cy="917063"/>
              </a:xfrm>
              <a:prstGeom prst="pie">
                <a:avLst>
                  <a:gd name="adj1" fmla="val 10855090"/>
                  <a:gd name="adj2" fmla="val 5431113"/>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61" name="Group 40"/>
            <p:cNvGrpSpPr>
              <a:grpSpLocks/>
            </p:cNvGrpSpPr>
            <p:nvPr/>
          </p:nvGrpSpPr>
          <p:grpSpPr bwMode="auto">
            <a:xfrm>
              <a:off x="2552700" y="4419869"/>
              <a:ext cx="100800" cy="100800"/>
              <a:chOff x="756616" y="2038350"/>
              <a:chExt cx="914400" cy="914400"/>
            </a:xfrm>
          </p:grpSpPr>
          <p:sp>
            <p:nvSpPr>
              <p:cNvPr id="87"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88" name="Pie 87"/>
              <p:cNvSpPr/>
              <p:nvPr/>
            </p:nvSpPr>
            <p:spPr bwMode="auto">
              <a:xfrm rot="5400000">
                <a:off x="753948" y="2034418"/>
                <a:ext cx="922398"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63" name="Group 53"/>
            <p:cNvGrpSpPr>
              <a:grpSpLocks/>
            </p:cNvGrpSpPr>
            <p:nvPr/>
          </p:nvGrpSpPr>
          <p:grpSpPr bwMode="auto">
            <a:xfrm>
              <a:off x="2552700" y="4761798"/>
              <a:ext cx="100800" cy="100800"/>
              <a:chOff x="756616" y="2038350"/>
              <a:chExt cx="914400" cy="914400"/>
            </a:xfrm>
          </p:grpSpPr>
          <p:sp>
            <p:nvSpPr>
              <p:cNvPr id="85" name="Oval 54"/>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86" name="Pie 85"/>
              <p:cNvSpPr/>
              <p:nvPr/>
            </p:nvSpPr>
            <p:spPr bwMode="auto">
              <a:xfrm rot="5400000">
                <a:off x="761148" y="2038530"/>
                <a:ext cx="907990" cy="917063"/>
              </a:xfrm>
              <a:prstGeom prst="pie">
                <a:avLst>
                  <a:gd name="adj1" fmla="val 10855090"/>
                  <a:gd name="adj2" fmla="val 16223761"/>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64" name="Group 40"/>
            <p:cNvGrpSpPr>
              <a:grpSpLocks/>
            </p:cNvGrpSpPr>
            <p:nvPr/>
          </p:nvGrpSpPr>
          <p:grpSpPr bwMode="auto">
            <a:xfrm>
              <a:off x="2552700" y="4556367"/>
              <a:ext cx="100800" cy="100800"/>
              <a:chOff x="756616" y="2038350"/>
              <a:chExt cx="914400" cy="914400"/>
            </a:xfrm>
          </p:grpSpPr>
          <p:sp>
            <p:nvSpPr>
              <p:cNvPr id="83"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84" name="Pie 83"/>
              <p:cNvSpPr/>
              <p:nvPr/>
            </p:nvSpPr>
            <p:spPr bwMode="auto">
              <a:xfrm rot="5400000">
                <a:off x="753948" y="2035661"/>
                <a:ext cx="922398"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67" name="Group 40"/>
            <p:cNvGrpSpPr>
              <a:grpSpLocks/>
            </p:cNvGrpSpPr>
            <p:nvPr/>
          </p:nvGrpSpPr>
          <p:grpSpPr bwMode="auto">
            <a:xfrm>
              <a:off x="2552700" y="4960581"/>
              <a:ext cx="100800" cy="100800"/>
              <a:chOff x="756616" y="2038350"/>
              <a:chExt cx="914400" cy="914400"/>
            </a:xfrm>
          </p:grpSpPr>
          <p:sp>
            <p:nvSpPr>
              <p:cNvPr id="81"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82" name="Pie 81"/>
              <p:cNvSpPr/>
              <p:nvPr/>
            </p:nvSpPr>
            <p:spPr bwMode="auto">
              <a:xfrm rot="5400000">
                <a:off x="761157" y="2036842"/>
                <a:ext cx="907981"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sp>
          <p:nvSpPr>
            <p:cNvPr id="68" name="Oval 57"/>
            <p:cNvSpPr>
              <a:spLocks noChangeArrowheads="1"/>
            </p:cNvSpPr>
            <p:nvPr/>
          </p:nvSpPr>
          <p:spPr bwMode="auto">
            <a:xfrm>
              <a:off x="2552700" y="5149639"/>
              <a:ext cx="100800" cy="100800"/>
            </a:xfrm>
            <a:prstGeom prst="ellipse">
              <a:avLst/>
            </a:prstGeom>
            <a:solidFill>
              <a:schemeClr val="bg1"/>
            </a:solidFill>
            <a:ln w="0" algn="ctr">
              <a:solidFill>
                <a:schemeClr val="tx1"/>
              </a:solidFill>
              <a:round/>
              <a:headEnd/>
              <a:tailEnd/>
            </a:ln>
          </p:spPr>
          <p:txBody>
            <a:bodyPr/>
            <a:lstStyle/>
            <a:p>
              <a:pPr marL="220663" indent="-220663"/>
              <a:endParaRPr lang="en-US"/>
            </a:p>
          </p:txBody>
        </p:sp>
        <p:grpSp>
          <p:nvGrpSpPr>
            <p:cNvPr id="70" name="Group 40"/>
            <p:cNvGrpSpPr>
              <a:grpSpLocks/>
            </p:cNvGrpSpPr>
            <p:nvPr/>
          </p:nvGrpSpPr>
          <p:grpSpPr bwMode="auto">
            <a:xfrm>
              <a:off x="2552994" y="5356365"/>
              <a:ext cx="100800" cy="100800"/>
              <a:chOff x="756616" y="2038350"/>
              <a:chExt cx="914400" cy="914400"/>
            </a:xfrm>
          </p:grpSpPr>
          <p:sp>
            <p:nvSpPr>
              <p:cNvPr id="79"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80" name="Pie 79"/>
              <p:cNvSpPr/>
              <p:nvPr/>
            </p:nvSpPr>
            <p:spPr bwMode="auto">
              <a:xfrm rot="5400000">
                <a:off x="758485" y="2035235"/>
                <a:ext cx="907990"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71" name="Group 53"/>
            <p:cNvGrpSpPr>
              <a:grpSpLocks/>
            </p:cNvGrpSpPr>
            <p:nvPr/>
          </p:nvGrpSpPr>
          <p:grpSpPr bwMode="auto">
            <a:xfrm>
              <a:off x="2552700" y="5531287"/>
              <a:ext cx="100800" cy="100800"/>
              <a:chOff x="756616" y="2038350"/>
              <a:chExt cx="914400" cy="914400"/>
            </a:xfrm>
          </p:grpSpPr>
          <p:sp>
            <p:nvSpPr>
              <p:cNvPr id="77" name="Oval 54"/>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78" name="Pie 77"/>
              <p:cNvSpPr/>
              <p:nvPr/>
            </p:nvSpPr>
            <p:spPr bwMode="auto">
              <a:xfrm rot="5400000">
                <a:off x="761148" y="2033818"/>
                <a:ext cx="907990" cy="917063"/>
              </a:xfrm>
              <a:prstGeom prst="pie">
                <a:avLst>
                  <a:gd name="adj1" fmla="val 10855090"/>
                  <a:gd name="adj2" fmla="val 16223761"/>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nvGrpSpPr>
            <p:cNvPr id="73" name="Group 40"/>
            <p:cNvGrpSpPr>
              <a:grpSpLocks/>
            </p:cNvGrpSpPr>
            <p:nvPr/>
          </p:nvGrpSpPr>
          <p:grpSpPr bwMode="auto">
            <a:xfrm>
              <a:off x="2552700" y="5762542"/>
              <a:ext cx="100800" cy="100800"/>
              <a:chOff x="756616" y="2038350"/>
              <a:chExt cx="914400" cy="914400"/>
            </a:xfrm>
          </p:grpSpPr>
          <p:sp>
            <p:nvSpPr>
              <p:cNvPr id="74" name="Oval 41"/>
              <p:cNvSpPr>
                <a:spLocks noChangeArrowheads="1"/>
              </p:cNvSpPr>
              <p:nvPr/>
            </p:nvSpPr>
            <p:spPr bwMode="auto">
              <a:xfrm>
                <a:off x="756616" y="2038350"/>
                <a:ext cx="914400" cy="914400"/>
              </a:xfrm>
              <a:prstGeom prst="ellipse">
                <a:avLst/>
              </a:prstGeom>
              <a:solidFill>
                <a:schemeClr val="bg1"/>
              </a:solidFill>
              <a:ln w="0" algn="ctr">
                <a:solidFill>
                  <a:schemeClr val="tx1"/>
                </a:solidFill>
                <a:round/>
                <a:headEnd/>
                <a:tailEnd/>
              </a:ln>
            </p:spPr>
            <p:txBody>
              <a:bodyPr/>
              <a:lstStyle/>
              <a:p>
                <a:pPr marL="220663" indent="-220663"/>
                <a:endParaRPr lang="en-US"/>
              </a:p>
            </p:txBody>
          </p:sp>
          <p:sp>
            <p:nvSpPr>
              <p:cNvPr id="76" name="Pie 75"/>
              <p:cNvSpPr/>
              <p:nvPr/>
            </p:nvSpPr>
            <p:spPr bwMode="auto">
              <a:xfrm rot="5400000">
                <a:off x="761148" y="2040228"/>
                <a:ext cx="907990" cy="917063"/>
              </a:xfrm>
              <a:prstGeom prst="pie">
                <a:avLst>
                  <a:gd name="adj1" fmla="val 10855090"/>
                  <a:gd name="adj2" fmla="val 20706"/>
                </a:avLst>
              </a:prstGeom>
              <a:solidFill>
                <a:schemeClr val="tx1">
                  <a:lumMod val="75000"/>
                  <a:lumOff val="25000"/>
                </a:schemeClr>
              </a:solidFill>
              <a:ln w="0" cap="flat" cmpd="sng" algn="ctr">
                <a:solidFill>
                  <a:schemeClr val="tx1"/>
                </a:solidFill>
                <a:prstDash val="solid"/>
                <a:round/>
                <a:headEnd type="none" w="med" len="med"/>
                <a:tailEnd type="none" w="med" len="med"/>
              </a:ln>
              <a:effectLst/>
            </p:spPr>
            <p:txBody>
              <a:bodyPr/>
              <a:lstStyle/>
              <a:p>
                <a:pPr marL="220663" indent="-220663">
                  <a:defRPr/>
                </a:pPr>
                <a:endParaRPr lang="en-US"/>
              </a:p>
            </p:txBody>
          </p:sp>
        </p:grpSp>
      </p:grpSp>
    </p:spTree>
    <p:extLst>
      <p:ext uri="{BB962C8B-B14F-4D97-AF65-F5344CB8AC3E}">
        <p14:creationId xmlns:p14="http://schemas.microsoft.com/office/powerpoint/2010/main" val="31879877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47" presetClass="entr" presetSubtype="0"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1000"/>
                                        <p:tgtEl>
                                          <p:spTgt spid="56"/>
                                        </p:tgtEl>
                                      </p:cBhvr>
                                    </p:animEffect>
                                    <p:anim calcmode="lin" valueType="num">
                                      <p:cBhvr>
                                        <p:cTn id="13" dur="1000" fill="hold"/>
                                        <p:tgtEl>
                                          <p:spTgt spid="56"/>
                                        </p:tgtEl>
                                        <p:attrNameLst>
                                          <p:attrName>ppt_x</p:attrName>
                                        </p:attrNameLst>
                                      </p:cBhvr>
                                      <p:tavLst>
                                        <p:tav tm="0">
                                          <p:val>
                                            <p:strVal val="#ppt_x"/>
                                          </p:val>
                                        </p:tav>
                                        <p:tav tm="100000">
                                          <p:val>
                                            <p:strVal val="#ppt_x"/>
                                          </p:val>
                                        </p:tav>
                                      </p:tavLst>
                                    </p:anim>
                                    <p:anim calcmode="lin" valueType="num">
                                      <p:cBhvr>
                                        <p:cTn id="14" dur="1000" fill="hold"/>
                                        <p:tgtEl>
                                          <p:spTgt spid="56"/>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Item2Vec: Item Embedding</a:t>
            </a:r>
            <a:endParaRPr lang="en-US" dirty="0"/>
          </a:p>
        </p:txBody>
      </p:sp>
      <p:sp>
        <p:nvSpPr>
          <p:cNvPr id="3" name="Content Placeholder 2"/>
          <p:cNvSpPr>
            <a:spLocks noGrp="1"/>
          </p:cNvSpPr>
          <p:nvPr>
            <p:ph idx="1"/>
          </p:nvPr>
        </p:nvSpPr>
        <p:spPr/>
        <p:txBody>
          <a:bodyPr/>
          <a:lstStyle/>
          <a:p>
            <a:pPr algn="l" rtl="0"/>
            <a:r>
              <a:rPr lang="en-US" dirty="0" smtClean="0"/>
              <a:t>Represent </a:t>
            </a:r>
            <a:r>
              <a:rPr lang="en-US" dirty="0"/>
              <a:t>each </a:t>
            </a:r>
            <a:r>
              <a:rPr lang="en-US" dirty="0" smtClean="0"/>
              <a:t>item </a:t>
            </a:r>
            <a:r>
              <a:rPr lang="en-US" dirty="0"/>
              <a:t>with a low-dimensional vector</a:t>
            </a:r>
          </a:p>
          <a:p>
            <a:pPr algn="l" rtl="0"/>
            <a:r>
              <a:rPr lang="en-US" dirty="0" smtClean="0"/>
              <a:t>Item </a:t>
            </a:r>
            <a:r>
              <a:rPr lang="en-US" dirty="0"/>
              <a:t>similarity = vector similarity</a:t>
            </a:r>
          </a:p>
          <a:p>
            <a:pPr algn="l" rtl="0"/>
            <a:r>
              <a:rPr lang="en-US" dirty="0" smtClean="0"/>
              <a:t>Learned from users’ sessions.</a:t>
            </a:r>
          </a:p>
          <a:p>
            <a:pPr algn="l" rtl="0"/>
            <a:r>
              <a:rPr lang="en-US" dirty="0" smtClean="0"/>
              <a:t>Inspired by Word2Vec</a:t>
            </a:r>
          </a:p>
          <a:p>
            <a:pPr lvl="1" algn="l" rtl="0"/>
            <a:r>
              <a:rPr lang="en-US" dirty="0" smtClean="0"/>
              <a:t>Words = Items</a:t>
            </a:r>
          </a:p>
          <a:p>
            <a:pPr lvl="1" algn="l" rtl="0"/>
            <a:r>
              <a:rPr lang="en-US" dirty="0" smtClean="0"/>
              <a:t>Sentences = Users’ Sessions</a:t>
            </a:r>
          </a:p>
          <a:p>
            <a:pPr algn="l" rtl="0"/>
            <a:endParaRPr lang="en-US" dirty="0"/>
          </a:p>
          <a:p>
            <a:pPr algn="l" rtl="0"/>
            <a:endParaRPr lang="en-US" dirty="0"/>
          </a:p>
        </p:txBody>
      </p:sp>
    </p:spTree>
    <p:extLst>
      <p:ext uri="{BB962C8B-B14F-4D97-AF65-F5344CB8AC3E}">
        <p14:creationId xmlns:p14="http://schemas.microsoft.com/office/powerpoint/2010/main" val="28964346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a:t>
            </a:r>
            <a:r>
              <a:rPr lang="en-US" dirty="0"/>
              <a:t>Bag of </a:t>
            </a:r>
            <a:r>
              <a:rPr lang="en-US" dirty="0" smtClean="0"/>
              <a:t>Items</a:t>
            </a:r>
            <a:endParaRPr lang="en-US" dirty="0"/>
          </a:p>
        </p:txBody>
      </p:sp>
      <p:sp>
        <p:nvSpPr>
          <p:cNvPr id="3" name="Content Placeholder 2"/>
          <p:cNvSpPr>
            <a:spLocks noGrp="1"/>
          </p:cNvSpPr>
          <p:nvPr>
            <p:ph idx="1"/>
          </p:nvPr>
        </p:nvSpPr>
        <p:spPr/>
        <p:txBody>
          <a:bodyPr/>
          <a:lstStyle/>
          <a:p>
            <a:r>
              <a:rPr lang="en-US" dirty="0"/>
              <a:t>E.g. g</a:t>
            </a:r>
            <a:r>
              <a:rPr lang="en-US" dirty="0" smtClean="0"/>
              <a:t>iven a user’s session of (I</a:t>
            </a:r>
            <a:r>
              <a:rPr lang="en-US" baseline="-25000" dirty="0" smtClean="0"/>
              <a:t>1</a:t>
            </a:r>
            <a:r>
              <a:rPr lang="en-US" dirty="0" smtClean="0"/>
              <a:t>, I</a:t>
            </a:r>
            <a:r>
              <a:rPr lang="en-US" baseline="-25000" dirty="0" smtClean="0"/>
              <a:t>2</a:t>
            </a:r>
            <a:r>
              <a:rPr lang="en-US" dirty="0" smtClean="0"/>
              <a:t>, I</a:t>
            </a:r>
            <a:r>
              <a:rPr lang="en-US" baseline="-25000" dirty="0" smtClean="0"/>
              <a:t>3</a:t>
            </a:r>
            <a:r>
              <a:rPr lang="en-US" dirty="0" smtClean="0"/>
              <a:t>,I</a:t>
            </a:r>
            <a:r>
              <a:rPr lang="en-US" baseline="-25000" dirty="0" smtClean="0"/>
              <a:t>4</a:t>
            </a:r>
            <a:r>
              <a:rPr lang="en-US" dirty="0" smtClean="0"/>
              <a:t>,I</a:t>
            </a:r>
            <a:r>
              <a:rPr lang="en-US" baseline="-25000" dirty="0" smtClean="0"/>
              <a:t>5</a:t>
            </a:r>
            <a:r>
              <a:rPr lang="en-US" dirty="0" smtClean="0"/>
              <a:t>)</a:t>
            </a:r>
            <a:endParaRPr lang="en-US" dirty="0"/>
          </a:p>
          <a:p>
            <a:pPr lvl="1"/>
            <a:r>
              <a:rPr lang="en-US" dirty="0"/>
              <a:t>Window size = 2</a:t>
            </a:r>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51</a:t>
            </a:fld>
            <a:endParaRPr lang="en-US" dirty="0">
              <a:solidFill>
                <a:prstClr val="black">
                  <a:tint val="75000"/>
                </a:prstClr>
              </a:solidFill>
            </a:endParaRPr>
          </a:p>
        </p:txBody>
      </p:sp>
      <p:pic>
        <p:nvPicPr>
          <p:cNvPr id="5" name="Picture 4"/>
          <p:cNvPicPr>
            <a:picLocks noChangeAspect="1"/>
          </p:cNvPicPr>
          <p:nvPr/>
        </p:nvPicPr>
        <p:blipFill>
          <a:blip r:embed="rId2"/>
          <a:stretch>
            <a:fillRect/>
          </a:stretch>
        </p:blipFill>
        <p:spPr>
          <a:xfrm>
            <a:off x="3293269" y="2715558"/>
            <a:ext cx="2878931" cy="3356630"/>
          </a:xfrm>
          <a:prstGeom prst="rect">
            <a:avLst/>
          </a:prstGeom>
        </p:spPr>
      </p:pic>
      <p:sp>
        <p:nvSpPr>
          <p:cNvPr id="6" name="TextBox 5"/>
          <p:cNvSpPr txBox="1"/>
          <p:nvPr/>
        </p:nvSpPr>
        <p:spPr>
          <a:xfrm>
            <a:off x="2600325" y="3157537"/>
            <a:ext cx="316112" cy="300082"/>
          </a:xfrm>
          <a:prstGeom prst="rect">
            <a:avLst/>
          </a:prstGeom>
          <a:noFill/>
        </p:spPr>
        <p:txBody>
          <a:bodyPr wrap="none" rtlCol="0">
            <a:spAutoFit/>
          </a:bodyPr>
          <a:lstStyle/>
          <a:p>
            <a:pPr algn="l" defTabSz="457200" rtl="0"/>
            <a:r>
              <a:rPr lang="en-US" sz="1350" dirty="0" smtClean="0">
                <a:solidFill>
                  <a:srgbClr val="FF0000"/>
                </a:solidFill>
              </a:rPr>
              <a:t>I1</a:t>
            </a:r>
            <a:endParaRPr lang="en-US" sz="1350" dirty="0">
              <a:solidFill>
                <a:srgbClr val="FF0000"/>
              </a:solidFill>
            </a:endParaRPr>
          </a:p>
        </p:txBody>
      </p:sp>
      <p:sp>
        <p:nvSpPr>
          <p:cNvPr id="7" name="TextBox 6"/>
          <p:cNvSpPr txBox="1"/>
          <p:nvPr/>
        </p:nvSpPr>
        <p:spPr>
          <a:xfrm>
            <a:off x="2600325" y="3793331"/>
            <a:ext cx="316112" cy="300082"/>
          </a:xfrm>
          <a:prstGeom prst="rect">
            <a:avLst/>
          </a:prstGeom>
          <a:noFill/>
        </p:spPr>
        <p:txBody>
          <a:bodyPr wrap="none" rtlCol="0">
            <a:spAutoFit/>
          </a:bodyPr>
          <a:lstStyle/>
          <a:p>
            <a:pPr algn="l" defTabSz="457200" rtl="0"/>
            <a:r>
              <a:rPr lang="en-US" sz="1350" dirty="0" smtClean="0">
                <a:solidFill>
                  <a:srgbClr val="FF0000"/>
                </a:solidFill>
              </a:rPr>
              <a:t>I2</a:t>
            </a:r>
            <a:endParaRPr lang="en-US" sz="1350" dirty="0">
              <a:solidFill>
                <a:srgbClr val="FF0000"/>
              </a:solidFill>
            </a:endParaRPr>
          </a:p>
        </p:txBody>
      </p:sp>
      <p:sp>
        <p:nvSpPr>
          <p:cNvPr id="8" name="TextBox 7"/>
          <p:cNvSpPr txBox="1"/>
          <p:nvPr/>
        </p:nvSpPr>
        <p:spPr>
          <a:xfrm>
            <a:off x="2597326" y="4988897"/>
            <a:ext cx="316112" cy="300082"/>
          </a:xfrm>
          <a:prstGeom prst="rect">
            <a:avLst/>
          </a:prstGeom>
          <a:noFill/>
        </p:spPr>
        <p:txBody>
          <a:bodyPr wrap="none" rtlCol="0">
            <a:spAutoFit/>
          </a:bodyPr>
          <a:lstStyle/>
          <a:p>
            <a:pPr algn="l" defTabSz="457200" rtl="0"/>
            <a:r>
              <a:rPr lang="en-US" sz="1350" dirty="0" smtClean="0">
                <a:solidFill>
                  <a:srgbClr val="FF0000"/>
                </a:solidFill>
              </a:rPr>
              <a:t>I4</a:t>
            </a:r>
            <a:endParaRPr lang="en-US" sz="1350" dirty="0">
              <a:solidFill>
                <a:srgbClr val="FF0000"/>
              </a:solidFill>
            </a:endParaRPr>
          </a:p>
        </p:txBody>
      </p:sp>
      <p:sp>
        <p:nvSpPr>
          <p:cNvPr id="9" name="TextBox 8"/>
          <p:cNvSpPr txBox="1"/>
          <p:nvPr/>
        </p:nvSpPr>
        <p:spPr>
          <a:xfrm>
            <a:off x="2600325" y="5571768"/>
            <a:ext cx="316112" cy="300082"/>
          </a:xfrm>
          <a:prstGeom prst="rect">
            <a:avLst/>
          </a:prstGeom>
          <a:noFill/>
        </p:spPr>
        <p:txBody>
          <a:bodyPr wrap="none" rtlCol="0">
            <a:spAutoFit/>
          </a:bodyPr>
          <a:lstStyle/>
          <a:p>
            <a:pPr algn="l" defTabSz="457200" rtl="0"/>
            <a:r>
              <a:rPr lang="en-US" sz="1350" dirty="0" smtClean="0">
                <a:solidFill>
                  <a:srgbClr val="FF0000"/>
                </a:solidFill>
              </a:rPr>
              <a:t>I5</a:t>
            </a:r>
            <a:endParaRPr lang="en-US" sz="1350" dirty="0">
              <a:solidFill>
                <a:srgbClr val="FF0000"/>
              </a:solidFill>
            </a:endParaRPr>
          </a:p>
        </p:txBody>
      </p:sp>
      <p:sp>
        <p:nvSpPr>
          <p:cNvPr id="10" name="TextBox 9"/>
          <p:cNvSpPr txBox="1"/>
          <p:nvPr/>
        </p:nvSpPr>
        <p:spPr>
          <a:xfrm>
            <a:off x="6748063" y="4393873"/>
            <a:ext cx="316112" cy="300082"/>
          </a:xfrm>
          <a:prstGeom prst="rect">
            <a:avLst/>
          </a:prstGeom>
          <a:noFill/>
        </p:spPr>
        <p:txBody>
          <a:bodyPr wrap="none" rtlCol="0">
            <a:spAutoFit/>
          </a:bodyPr>
          <a:lstStyle/>
          <a:p>
            <a:pPr algn="l" defTabSz="457200" rtl="0"/>
            <a:r>
              <a:rPr lang="en-US" sz="1350" dirty="0" smtClean="0">
                <a:solidFill>
                  <a:srgbClr val="ED7D31">
                    <a:lumMod val="75000"/>
                  </a:srgbClr>
                </a:solidFill>
              </a:rPr>
              <a:t>I3</a:t>
            </a:r>
            <a:endParaRPr lang="en-US" sz="1350" dirty="0">
              <a:solidFill>
                <a:srgbClr val="ED7D31">
                  <a:lumMod val="75000"/>
                </a:srgbClr>
              </a:solidFill>
            </a:endParaRPr>
          </a:p>
        </p:txBody>
      </p:sp>
    </p:spTree>
    <p:extLst>
      <p:ext uri="{BB962C8B-B14F-4D97-AF65-F5344CB8AC3E}">
        <p14:creationId xmlns:p14="http://schemas.microsoft.com/office/powerpoint/2010/main" val="130596232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52</a:t>
            </a:fld>
            <a:endParaRPr lang="en-US" dirty="0">
              <a:solidFill>
                <a:prstClr val="black">
                  <a:tint val="75000"/>
                </a:prstClr>
              </a:solidFill>
            </a:endParaRPr>
          </a:p>
        </p:txBody>
      </p:sp>
      <p:grpSp>
        <p:nvGrpSpPr>
          <p:cNvPr id="20" name="Group 19"/>
          <p:cNvGrpSpPr/>
          <p:nvPr/>
        </p:nvGrpSpPr>
        <p:grpSpPr>
          <a:xfrm>
            <a:off x="1838114" y="1789805"/>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grpSp>
        <p:nvGrpSpPr>
          <p:cNvPr id="21" name="Group 20"/>
          <p:cNvGrpSpPr/>
          <p:nvPr/>
        </p:nvGrpSpPr>
        <p:grpSpPr>
          <a:xfrm>
            <a:off x="1838115" y="39405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32" name="TextBox 31"/>
          <p:cNvSpPr txBox="1"/>
          <p:nvPr/>
        </p:nvSpPr>
        <p:spPr>
          <a:xfrm>
            <a:off x="1430062" y="2453691"/>
            <a:ext cx="316112" cy="300082"/>
          </a:xfrm>
          <a:prstGeom prst="rect">
            <a:avLst/>
          </a:prstGeom>
          <a:noFill/>
        </p:spPr>
        <p:txBody>
          <a:bodyPr wrap="none" rtlCol="0">
            <a:spAutoFit/>
          </a:bodyPr>
          <a:lstStyle/>
          <a:p>
            <a:pPr algn="l" defTabSz="457200" rtl="0"/>
            <a:r>
              <a:rPr lang="en-US" sz="1350" dirty="0" smtClean="0">
                <a:solidFill>
                  <a:prstClr val="black"/>
                </a:solidFill>
              </a:rPr>
              <a:t>I2</a:t>
            </a:r>
            <a:endParaRPr lang="en-US" sz="1350" dirty="0">
              <a:solidFill>
                <a:prstClr val="black"/>
              </a:solidFill>
            </a:endParaRPr>
          </a:p>
        </p:txBody>
      </p:sp>
      <p:sp>
        <p:nvSpPr>
          <p:cNvPr id="33" name="TextBox 32"/>
          <p:cNvSpPr txBox="1"/>
          <p:nvPr/>
        </p:nvSpPr>
        <p:spPr>
          <a:xfrm>
            <a:off x="1430061" y="4653796"/>
            <a:ext cx="316112" cy="300082"/>
          </a:xfrm>
          <a:prstGeom prst="rect">
            <a:avLst/>
          </a:prstGeom>
          <a:noFill/>
        </p:spPr>
        <p:txBody>
          <a:bodyPr wrap="none" rtlCol="0">
            <a:spAutoFit/>
          </a:bodyPr>
          <a:lstStyle/>
          <a:p>
            <a:pPr algn="l" defTabSz="457200" rtl="0"/>
            <a:r>
              <a:rPr lang="en-US" sz="1350" dirty="0" smtClean="0">
                <a:solidFill>
                  <a:prstClr val="black"/>
                </a:solidFill>
              </a:rPr>
              <a:t>I4</a:t>
            </a:r>
            <a:endParaRPr lang="en-US" sz="1350" dirty="0">
              <a:solidFill>
                <a:prstClr val="black"/>
              </a:solidFill>
            </a:endParaRPr>
          </a:p>
        </p:txBody>
      </p:sp>
      <p:grpSp>
        <p:nvGrpSpPr>
          <p:cNvPr id="46" name="Group 45"/>
          <p:cNvGrpSpPr/>
          <p:nvPr/>
        </p:nvGrpSpPr>
        <p:grpSpPr>
          <a:xfrm>
            <a:off x="4433457" y="31516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grpSp>
      <p:grpSp>
        <p:nvGrpSpPr>
          <p:cNvPr id="57" name="Group 56"/>
          <p:cNvGrpSpPr/>
          <p:nvPr/>
        </p:nvGrpSpPr>
        <p:grpSpPr>
          <a:xfrm>
            <a:off x="7035093" y="2859653"/>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68" name="TextBox 67"/>
          <p:cNvSpPr txBox="1"/>
          <p:nvPr/>
        </p:nvSpPr>
        <p:spPr>
          <a:xfrm>
            <a:off x="1493289" y="1412588"/>
            <a:ext cx="942374" cy="300082"/>
          </a:xfrm>
          <a:prstGeom prst="rect">
            <a:avLst/>
          </a:prstGeom>
          <a:noFill/>
        </p:spPr>
        <p:txBody>
          <a:bodyPr wrap="none" rtlCol="0">
            <a:spAutoFit/>
          </a:bodyPr>
          <a:lstStyle/>
          <a:p>
            <a:pPr algn="l" defTabSz="457200" rtl="0"/>
            <a:r>
              <a:rPr lang="en-US" sz="1350" dirty="0">
                <a:solidFill>
                  <a:prstClr val="black"/>
                </a:solidFill>
              </a:rPr>
              <a:t>Input layer</a:t>
            </a:r>
          </a:p>
        </p:txBody>
      </p:sp>
      <p:cxnSp>
        <p:nvCxnSpPr>
          <p:cNvPr id="70" name="Straight Connector 69"/>
          <p:cNvCxnSpPr/>
          <p:nvPr/>
        </p:nvCxnSpPr>
        <p:spPr>
          <a:xfrm>
            <a:off x="2043855" y="1789805"/>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2043854" y="31487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037562" y="3570993"/>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043854" y="4232595"/>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088632" y="2379569"/>
            <a:ext cx="1075423" cy="300082"/>
          </a:xfrm>
          <a:prstGeom prst="rect">
            <a:avLst/>
          </a:prstGeom>
          <a:noFill/>
        </p:spPr>
        <p:txBody>
          <a:bodyPr wrap="none" rtlCol="0">
            <a:spAutoFit/>
          </a:bodyPr>
          <a:lstStyle/>
          <a:p>
            <a:pPr algn="l" defTabSz="457200" rtl="0"/>
            <a:r>
              <a:rPr lang="en-US" sz="1350" dirty="0">
                <a:solidFill>
                  <a:prstClr val="black"/>
                </a:solidFill>
              </a:rPr>
              <a:t>Hidden layer</a:t>
            </a:r>
          </a:p>
        </p:txBody>
      </p:sp>
      <p:sp>
        <p:nvSpPr>
          <p:cNvPr id="83" name="TextBox 82"/>
          <p:cNvSpPr txBox="1"/>
          <p:nvPr/>
        </p:nvSpPr>
        <p:spPr>
          <a:xfrm>
            <a:off x="7464152" y="3597454"/>
            <a:ext cx="316112" cy="300082"/>
          </a:xfrm>
          <a:prstGeom prst="rect">
            <a:avLst/>
          </a:prstGeom>
          <a:noFill/>
        </p:spPr>
        <p:txBody>
          <a:bodyPr wrap="none" rtlCol="0">
            <a:spAutoFit/>
          </a:bodyPr>
          <a:lstStyle/>
          <a:p>
            <a:pPr algn="l" defTabSz="457200" rtl="0"/>
            <a:r>
              <a:rPr lang="en-US" sz="1350" dirty="0" smtClean="0">
                <a:solidFill>
                  <a:prstClr val="black"/>
                </a:solidFill>
              </a:rPr>
              <a:t>I2</a:t>
            </a:r>
            <a:endParaRPr lang="en-US" sz="1350" dirty="0">
              <a:solidFill>
                <a:prstClr val="black"/>
              </a:solidFill>
            </a:endParaRPr>
          </a:p>
        </p:txBody>
      </p:sp>
      <p:cxnSp>
        <p:nvCxnSpPr>
          <p:cNvPr id="84" name="Straight Connector 83"/>
          <p:cNvCxnSpPr/>
          <p:nvPr/>
        </p:nvCxnSpPr>
        <p:spPr>
          <a:xfrm flipV="1">
            <a:off x="4639197" y="28587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639197" y="4221532"/>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623544" y="2424158"/>
            <a:ext cx="1072217" cy="300082"/>
          </a:xfrm>
          <a:prstGeom prst="rect">
            <a:avLst/>
          </a:prstGeom>
          <a:noFill/>
        </p:spPr>
        <p:txBody>
          <a:bodyPr wrap="none" rtlCol="0">
            <a:spAutoFit/>
          </a:bodyPr>
          <a:lstStyle/>
          <a:p>
            <a:pPr algn="l" defTabSz="457200" rtl="0"/>
            <a:r>
              <a:rPr lang="en-US" sz="1350" dirty="0">
                <a:solidFill>
                  <a:prstClr val="black"/>
                </a:solidFill>
              </a:rPr>
              <a:t>Output layer</a:t>
            </a:r>
          </a:p>
        </p:txBody>
      </p:sp>
      <mc:AlternateContent xmlns:mc="http://schemas.openxmlformats.org/markup-compatibility/2006" xmlns:a14="http://schemas.microsoft.com/office/drawing/2010/main">
        <mc:Choice Requires="a14">
          <p:sp>
            <p:nvSpPr>
              <p:cNvPr id="71" name="TextBox 70"/>
              <p:cNvSpPr txBox="1"/>
              <p:nvPr/>
            </p:nvSpPr>
            <p:spPr>
              <a:xfrm>
                <a:off x="2249594" y="2451367"/>
                <a:ext cx="906402" cy="415498"/>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Sub>
                    </m:oMath>
                  </m:oMathPara>
                </a14:m>
                <a:endParaRPr lang="en-US" sz="2100" dirty="0">
                  <a:solidFill>
                    <a:prstClr val="black"/>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2249594" y="2451367"/>
                <a:ext cx="906402" cy="4154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2270889" y="4384725"/>
                <a:ext cx="906402" cy="415498"/>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Sub>
                    </m:oMath>
                  </m:oMathPara>
                </a14:m>
                <a:endParaRPr lang="en-US" sz="2100" dirty="0">
                  <a:solidFill>
                    <a:prstClr val="black"/>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2270889" y="4384725"/>
                <a:ext cx="906402" cy="415498"/>
              </a:xfrm>
              <a:prstGeom prst="rect">
                <a:avLst/>
              </a:prstGeom>
              <a:blipFill>
                <a:blip r:embed="rId3"/>
                <a:stretch>
                  <a:fillRect/>
                </a:stretch>
              </a:blipFill>
            </p:spPr>
            <p:txBody>
              <a:bodyPr/>
              <a:lstStyle/>
              <a:p>
                <a:r>
                  <a:rPr lang="en-US">
                    <a:noFill/>
                  </a:rPr>
                  <a:t> </a:t>
                </a:r>
              </a:p>
            </p:txBody>
          </p:sp>
        </mc:Fallback>
      </mc:AlternateContent>
      <p:sp>
        <p:nvSpPr>
          <p:cNvPr id="74" name="TextBox 73"/>
          <p:cNvSpPr txBox="1"/>
          <p:nvPr/>
        </p:nvSpPr>
        <p:spPr>
          <a:xfrm>
            <a:off x="1198629" y="3329992"/>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5" name="TextBox 74"/>
          <p:cNvSpPr txBox="1"/>
          <p:nvPr/>
        </p:nvSpPr>
        <p:spPr>
          <a:xfrm>
            <a:off x="1198629" y="5456182"/>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7" name="TextBox 76"/>
          <p:cNvSpPr txBox="1"/>
          <p:nvPr/>
        </p:nvSpPr>
        <p:spPr>
          <a:xfrm>
            <a:off x="4256683" y="4359966"/>
            <a:ext cx="619080" cy="300082"/>
          </a:xfrm>
          <a:prstGeom prst="rect">
            <a:avLst/>
          </a:prstGeom>
          <a:noFill/>
        </p:spPr>
        <p:txBody>
          <a:bodyPr wrap="none" rtlCol="0">
            <a:spAutoFit/>
          </a:bodyPr>
          <a:lstStyle/>
          <a:p>
            <a:pPr algn="l" defTabSz="457200" rtl="0"/>
            <a:r>
              <a:rPr lang="en-US" sz="1350" dirty="0">
                <a:solidFill>
                  <a:prstClr val="black"/>
                </a:solidFill>
              </a:rPr>
              <a:t>N-dim</a:t>
            </a:r>
          </a:p>
        </p:txBody>
      </p:sp>
      <mc:AlternateContent xmlns:mc="http://schemas.openxmlformats.org/markup-compatibility/2006" xmlns:a14="http://schemas.microsoft.com/office/drawing/2010/main">
        <mc:Choice Requires="a14">
          <p:sp>
            <p:nvSpPr>
              <p:cNvPr id="78" name="TextBox 77"/>
              <p:cNvSpPr txBox="1"/>
              <p:nvPr/>
            </p:nvSpPr>
            <p:spPr>
              <a:xfrm>
                <a:off x="5584219" y="3469545"/>
                <a:ext cx="1011111" cy="415498"/>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𝑊</m:t>
                          </m:r>
                          <m:r>
                            <a:rPr lang="en-US" sz="2100" i="1">
                              <a:solidFill>
                                <a:prstClr val="black"/>
                              </a:solidFill>
                              <a:latin typeface="Cambria Math" panose="02040503050406030204" pitchFamily="18" charset="0"/>
                            </a:rPr>
                            <m:t>′</m:t>
                          </m:r>
                        </m:e>
                        <m:sub>
                          <m:r>
                            <a:rPr lang="en-US" sz="2100" i="1">
                              <a:solidFill>
                                <a:prstClr val="black"/>
                              </a:solidFill>
                              <a:latin typeface="Cambria Math" panose="02040503050406030204" pitchFamily="18" charset="0"/>
                            </a:rPr>
                            <m:t>𝑁</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𝑉</m:t>
                          </m:r>
                        </m:sub>
                      </m:sSub>
                    </m:oMath>
                  </m:oMathPara>
                </a14:m>
                <a:endParaRPr lang="en-US" sz="2100" dirty="0">
                  <a:solidFill>
                    <a:prstClr val="black"/>
                  </a:solidFill>
                </a:endParaRPr>
              </a:p>
            </p:txBody>
          </p:sp>
        </mc:Choice>
        <mc:Fallback xmlns="">
          <p:sp>
            <p:nvSpPr>
              <p:cNvPr id="78" name="TextBox 77"/>
              <p:cNvSpPr txBox="1">
                <a:spLocks noRot="1" noChangeAspect="1" noMove="1" noResize="1" noEditPoints="1" noAdjustHandles="1" noChangeArrowheads="1" noChangeShapeType="1" noTextEdit="1"/>
              </p:cNvSpPr>
              <p:nvPr/>
            </p:nvSpPr>
            <p:spPr>
              <a:xfrm>
                <a:off x="5584219" y="3469545"/>
                <a:ext cx="1011111" cy="415498"/>
              </a:xfrm>
              <a:prstGeom prst="rect">
                <a:avLst/>
              </a:prstGeom>
              <a:blipFill>
                <a:blip r:embed="rId4"/>
                <a:stretch>
                  <a:fillRect/>
                </a:stretch>
              </a:blipFill>
            </p:spPr>
            <p:txBody>
              <a:bodyPr/>
              <a:lstStyle/>
              <a:p>
                <a:r>
                  <a:rPr lang="en-US">
                    <a:noFill/>
                  </a:rPr>
                  <a:t> </a:t>
                </a:r>
              </a:p>
            </p:txBody>
          </p:sp>
        </mc:Fallback>
      </mc:AlternateContent>
      <p:sp>
        <p:nvSpPr>
          <p:cNvPr id="80" name="TextBox 79"/>
          <p:cNvSpPr txBox="1"/>
          <p:nvPr/>
        </p:nvSpPr>
        <p:spPr>
          <a:xfrm>
            <a:off x="7356959" y="4408603"/>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69" name="TextBox 68"/>
          <p:cNvSpPr txBox="1"/>
          <p:nvPr/>
        </p:nvSpPr>
        <p:spPr>
          <a:xfrm>
            <a:off x="269647" y="6225948"/>
            <a:ext cx="2320828" cy="300082"/>
          </a:xfrm>
          <a:prstGeom prst="rect">
            <a:avLst/>
          </a:prstGeom>
          <a:noFill/>
        </p:spPr>
        <p:txBody>
          <a:bodyPr wrap="none" rtlCol="0">
            <a:spAutoFit/>
          </a:bodyPr>
          <a:lstStyle/>
          <a:p>
            <a:pPr algn="l" defTabSz="457200" rtl="0"/>
            <a:r>
              <a:rPr lang="en-US" sz="1350" dirty="0">
                <a:solidFill>
                  <a:prstClr val="black"/>
                </a:solidFill>
              </a:rPr>
              <a:t>V</a:t>
            </a:r>
            <a:r>
              <a:rPr lang="en-US" sz="1350" dirty="0" smtClean="0">
                <a:solidFill>
                  <a:prstClr val="black"/>
                </a:solidFill>
              </a:rPr>
              <a:t> is the </a:t>
            </a:r>
            <a:r>
              <a:rPr lang="en-US" sz="1350" dirty="0">
                <a:solidFill>
                  <a:prstClr val="black"/>
                </a:solidFill>
              </a:rPr>
              <a:t>size of </a:t>
            </a:r>
            <a:r>
              <a:rPr lang="en-US" sz="1350" dirty="0" smtClean="0">
                <a:solidFill>
                  <a:prstClr val="black"/>
                </a:solidFill>
              </a:rPr>
              <a:t>product catalog</a:t>
            </a:r>
            <a:endParaRPr lang="en-US" sz="1350" dirty="0">
              <a:solidFill>
                <a:prstClr val="black"/>
              </a:solidFill>
            </a:endParaRPr>
          </a:p>
        </p:txBody>
      </p:sp>
      <p:sp>
        <p:nvSpPr>
          <p:cNvPr id="81" name="TextBox 80"/>
          <p:cNvSpPr txBox="1"/>
          <p:nvPr/>
        </p:nvSpPr>
        <p:spPr>
          <a:xfrm>
            <a:off x="3677804" y="1106081"/>
            <a:ext cx="1968103" cy="300082"/>
          </a:xfrm>
          <a:prstGeom prst="rect">
            <a:avLst/>
          </a:prstGeom>
          <a:noFill/>
        </p:spPr>
        <p:txBody>
          <a:bodyPr wrap="none" rtlCol="0">
            <a:spAutoFit/>
          </a:bodyPr>
          <a:lstStyle/>
          <a:p>
            <a:pPr algn="l" defTabSz="457200" rtl="0"/>
            <a:r>
              <a:rPr lang="en-US" sz="1350" dirty="0">
                <a:solidFill>
                  <a:srgbClr val="FF0000"/>
                </a:solidFill>
              </a:rPr>
              <a:t>We must learn W and W</a:t>
            </a:r>
            <a:r>
              <a:rPr lang="en-US" sz="1350" baseline="30000" dirty="0">
                <a:solidFill>
                  <a:srgbClr val="FF0000"/>
                </a:solidFill>
              </a:rPr>
              <a:t>’</a:t>
            </a:r>
            <a:r>
              <a:rPr lang="en-US" sz="1350" dirty="0">
                <a:solidFill>
                  <a:srgbClr val="FF0000"/>
                </a:solidFill>
              </a:rPr>
              <a:t> </a:t>
            </a:r>
          </a:p>
        </p:txBody>
      </p:sp>
      <p:cxnSp>
        <p:nvCxnSpPr>
          <p:cNvPr id="3" name="Straight Arrow Connector 2"/>
          <p:cNvCxnSpPr>
            <a:stCxn id="81" idx="2"/>
            <a:endCxn id="71" idx="3"/>
          </p:cNvCxnSpPr>
          <p:nvPr/>
        </p:nvCxnSpPr>
        <p:spPr>
          <a:xfrm flipH="1">
            <a:off x="3155996" y="1406163"/>
            <a:ext cx="1505860" cy="1252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81" idx="2"/>
            <a:endCxn id="78" idx="0"/>
          </p:cNvCxnSpPr>
          <p:nvPr/>
        </p:nvCxnSpPr>
        <p:spPr>
          <a:xfrm>
            <a:off x="4661856" y="1406163"/>
            <a:ext cx="1427919" cy="2063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320963" y="4877575"/>
            <a:ext cx="2517805" cy="300082"/>
          </a:xfrm>
          <a:prstGeom prst="rect">
            <a:avLst/>
          </a:prstGeom>
          <a:noFill/>
        </p:spPr>
        <p:txBody>
          <a:bodyPr wrap="none" rtlCol="0">
            <a:spAutoFit/>
          </a:bodyPr>
          <a:lstStyle/>
          <a:p>
            <a:pPr algn="l" defTabSz="457200" rtl="0"/>
            <a:r>
              <a:rPr lang="en-US" sz="1350" dirty="0" smtClean="0">
                <a:solidFill>
                  <a:prstClr val="black"/>
                </a:solidFill>
              </a:rPr>
              <a:t>N is the </a:t>
            </a:r>
            <a:r>
              <a:rPr lang="en-US" sz="1350" dirty="0">
                <a:solidFill>
                  <a:prstClr val="black"/>
                </a:solidFill>
              </a:rPr>
              <a:t>size of </a:t>
            </a:r>
            <a:r>
              <a:rPr lang="en-US" sz="1350" dirty="0" smtClean="0">
                <a:solidFill>
                  <a:prstClr val="black"/>
                </a:solidFill>
              </a:rPr>
              <a:t>embedding vector</a:t>
            </a:r>
            <a:endParaRPr lang="en-US" sz="1350" dirty="0">
              <a:solidFill>
                <a:prstClr val="black"/>
              </a:solidFill>
            </a:endParaRPr>
          </a:p>
        </p:txBody>
      </p:sp>
    </p:spTree>
    <p:extLst>
      <p:ext uri="{BB962C8B-B14F-4D97-AF65-F5344CB8AC3E}">
        <p14:creationId xmlns:p14="http://schemas.microsoft.com/office/powerpoint/2010/main" val="28874842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53</a:t>
            </a:fld>
            <a:endParaRPr lang="en-US" dirty="0">
              <a:solidFill>
                <a:prstClr val="black">
                  <a:tint val="75000"/>
                </a:prstClr>
              </a:solidFill>
            </a:endParaRPr>
          </a:p>
        </p:txBody>
      </p:sp>
      <p:grpSp>
        <p:nvGrpSpPr>
          <p:cNvPr id="20" name="Group 19"/>
          <p:cNvGrpSpPr/>
          <p:nvPr/>
        </p:nvGrpSpPr>
        <p:grpSpPr>
          <a:xfrm>
            <a:off x="1836685" y="1781204"/>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grpSp>
        <p:nvGrpSpPr>
          <p:cNvPr id="21" name="Group 20"/>
          <p:cNvGrpSpPr/>
          <p:nvPr/>
        </p:nvGrpSpPr>
        <p:grpSpPr>
          <a:xfrm>
            <a:off x="1836686" y="39319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32" name="TextBox 31"/>
          <p:cNvSpPr txBox="1"/>
          <p:nvPr/>
        </p:nvSpPr>
        <p:spPr>
          <a:xfrm>
            <a:off x="1428632" y="2445091"/>
            <a:ext cx="346570" cy="300082"/>
          </a:xfrm>
          <a:prstGeom prst="rect">
            <a:avLst/>
          </a:prstGeom>
          <a:noFill/>
        </p:spPr>
        <p:txBody>
          <a:bodyPr wrap="none" rtlCol="0">
            <a:spAutoFit/>
          </a:bodyPr>
          <a:lstStyle/>
          <a:p>
            <a:pPr algn="l" defTabSz="457200" rtl="0"/>
            <a:r>
              <a:rPr lang="en-US" sz="1350" dirty="0" smtClean="0">
                <a:solidFill>
                  <a:prstClr val="black"/>
                </a:solidFill>
              </a:rPr>
              <a:t>x</a:t>
            </a:r>
            <a:r>
              <a:rPr lang="en-US" sz="1350" baseline="-25000" dirty="0">
                <a:solidFill>
                  <a:prstClr val="black"/>
                </a:solidFill>
              </a:rPr>
              <a:t>I</a:t>
            </a:r>
            <a:r>
              <a:rPr lang="en-US" sz="1350" baseline="-25000" dirty="0" smtClean="0">
                <a:solidFill>
                  <a:prstClr val="black"/>
                </a:solidFill>
              </a:rPr>
              <a:t>2</a:t>
            </a:r>
            <a:endParaRPr lang="en-US" sz="1350" dirty="0">
              <a:solidFill>
                <a:prstClr val="black"/>
              </a:solidFill>
            </a:endParaRPr>
          </a:p>
        </p:txBody>
      </p:sp>
      <p:sp>
        <p:nvSpPr>
          <p:cNvPr id="33" name="TextBox 32"/>
          <p:cNvSpPr txBox="1"/>
          <p:nvPr/>
        </p:nvSpPr>
        <p:spPr>
          <a:xfrm>
            <a:off x="1428632" y="4645195"/>
            <a:ext cx="346570" cy="300082"/>
          </a:xfrm>
          <a:prstGeom prst="rect">
            <a:avLst/>
          </a:prstGeom>
          <a:noFill/>
        </p:spPr>
        <p:txBody>
          <a:bodyPr wrap="none" rtlCol="0">
            <a:spAutoFit/>
          </a:bodyPr>
          <a:lstStyle/>
          <a:p>
            <a:pPr algn="l" defTabSz="457200" rtl="0"/>
            <a:r>
              <a:rPr lang="en-US" sz="1350" dirty="0" smtClean="0">
                <a:solidFill>
                  <a:prstClr val="black"/>
                </a:solidFill>
              </a:rPr>
              <a:t>x</a:t>
            </a:r>
            <a:r>
              <a:rPr lang="en-US" sz="1350" baseline="-25000" dirty="0">
                <a:solidFill>
                  <a:prstClr val="black"/>
                </a:solidFill>
              </a:rPr>
              <a:t>I</a:t>
            </a:r>
            <a:r>
              <a:rPr lang="en-US" sz="1350" baseline="-25000" dirty="0" smtClean="0">
                <a:solidFill>
                  <a:prstClr val="black"/>
                </a:solidFill>
              </a:rPr>
              <a:t>4</a:t>
            </a:r>
            <a:endParaRPr lang="en-US" sz="1350" dirty="0">
              <a:solidFill>
                <a:prstClr val="black"/>
              </a:solidFill>
            </a:endParaRPr>
          </a:p>
        </p:txBody>
      </p:sp>
      <p:grpSp>
        <p:nvGrpSpPr>
          <p:cNvPr id="46" name="Group 45"/>
          <p:cNvGrpSpPr/>
          <p:nvPr/>
        </p:nvGrpSpPr>
        <p:grpSpPr>
          <a:xfrm>
            <a:off x="4433456" y="31430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grpSp>
      <p:grpSp>
        <p:nvGrpSpPr>
          <p:cNvPr id="57" name="Group 56"/>
          <p:cNvGrpSpPr/>
          <p:nvPr/>
        </p:nvGrpSpPr>
        <p:grpSpPr>
          <a:xfrm>
            <a:off x="7035092" y="2851052"/>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68" name="TextBox 67"/>
          <p:cNvSpPr txBox="1"/>
          <p:nvPr/>
        </p:nvSpPr>
        <p:spPr>
          <a:xfrm>
            <a:off x="1491859" y="1403988"/>
            <a:ext cx="942374" cy="300082"/>
          </a:xfrm>
          <a:prstGeom prst="rect">
            <a:avLst/>
          </a:prstGeom>
          <a:noFill/>
        </p:spPr>
        <p:txBody>
          <a:bodyPr wrap="none" rtlCol="0">
            <a:spAutoFit/>
          </a:bodyPr>
          <a:lstStyle/>
          <a:p>
            <a:pPr algn="l" defTabSz="457200" rtl="0"/>
            <a:r>
              <a:rPr lang="en-US" sz="1350" dirty="0">
                <a:solidFill>
                  <a:prstClr val="black"/>
                </a:solidFill>
              </a:rPr>
              <a:t>Input layer</a:t>
            </a:r>
          </a:p>
        </p:txBody>
      </p:sp>
      <p:cxnSp>
        <p:nvCxnSpPr>
          <p:cNvPr id="70" name="Straight Connector 69"/>
          <p:cNvCxnSpPr/>
          <p:nvPr/>
        </p:nvCxnSpPr>
        <p:spPr>
          <a:xfrm>
            <a:off x="2043854" y="1781205"/>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2043854" y="31401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037561" y="3562393"/>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043854" y="4223995"/>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081434" y="4582242"/>
            <a:ext cx="1075423" cy="300082"/>
          </a:xfrm>
          <a:prstGeom prst="rect">
            <a:avLst/>
          </a:prstGeom>
          <a:noFill/>
        </p:spPr>
        <p:txBody>
          <a:bodyPr wrap="none" rtlCol="0">
            <a:spAutoFit/>
          </a:bodyPr>
          <a:lstStyle/>
          <a:p>
            <a:pPr algn="l" defTabSz="457200" rtl="0"/>
            <a:r>
              <a:rPr lang="en-US" sz="1350" dirty="0">
                <a:solidFill>
                  <a:prstClr val="black"/>
                </a:solidFill>
              </a:rPr>
              <a:t>Hidden layer</a:t>
            </a:r>
          </a:p>
        </p:txBody>
      </p:sp>
      <p:sp>
        <p:nvSpPr>
          <p:cNvPr id="83" name="TextBox 82"/>
          <p:cNvSpPr txBox="1"/>
          <p:nvPr/>
        </p:nvSpPr>
        <p:spPr>
          <a:xfrm>
            <a:off x="7464151" y="3588853"/>
            <a:ext cx="316112" cy="300082"/>
          </a:xfrm>
          <a:prstGeom prst="rect">
            <a:avLst/>
          </a:prstGeom>
          <a:noFill/>
        </p:spPr>
        <p:txBody>
          <a:bodyPr wrap="none" rtlCol="0">
            <a:spAutoFit/>
          </a:bodyPr>
          <a:lstStyle/>
          <a:p>
            <a:pPr algn="l" defTabSz="457200" rtl="0"/>
            <a:r>
              <a:rPr lang="en-US" sz="1350" dirty="0" smtClean="0">
                <a:solidFill>
                  <a:prstClr val="black"/>
                </a:solidFill>
              </a:rPr>
              <a:t>I3</a:t>
            </a:r>
            <a:endParaRPr lang="en-US" sz="1350" dirty="0">
              <a:solidFill>
                <a:prstClr val="black"/>
              </a:solidFill>
            </a:endParaRPr>
          </a:p>
        </p:txBody>
      </p:sp>
      <p:cxnSp>
        <p:nvCxnSpPr>
          <p:cNvPr id="84" name="Straight Connector 83"/>
          <p:cNvCxnSpPr/>
          <p:nvPr/>
        </p:nvCxnSpPr>
        <p:spPr>
          <a:xfrm flipV="1">
            <a:off x="4639196" y="28501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639196" y="4212932"/>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623543" y="2415558"/>
            <a:ext cx="1072217" cy="300082"/>
          </a:xfrm>
          <a:prstGeom prst="rect">
            <a:avLst/>
          </a:prstGeom>
          <a:noFill/>
        </p:spPr>
        <p:txBody>
          <a:bodyPr wrap="none" rtlCol="0">
            <a:spAutoFit/>
          </a:bodyPr>
          <a:lstStyle/>
          <a:p>
            <a:pPr algn="l" defTabSz="457200" rtl="0"/>
            <a:r>
              <a:rPr lang="en-US" sz="1350" dirty="0">
                <a:solidFill>
                  <a:prstClr val="black"/>
                </a:solidFill>
              </a:rPr>
              <a:t>Output layer</a:t>
            </a:r>
          </a:p>
        </p:txBody>
      </p:sp>
      <p:sp>
        <p:nvSpPr>
          <p:cNvPr id="74" name="TextBox 73"/>
          <p:cNvSpPr txBox="1"/>
          <p:nvPr/>
        </p:nvSpPr>
        <p:spPr>
          <a:xfrm>
            <a:off x="1197200" y="3321391"/>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5" name="TextBox 74"/>
          <p:cNvSpPr txBox="1"/>
          <p:nvPr/>
        </p:nvSpPr>
        <p:spPr>
          <a:xfrm>
            <a:off x="1197200" y="5447581"/>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7" name="TextBox 76"/>
          <p:cNvSpPr txBox="1"/>
          <p:nvPr/>
        </p:nvSpPr>
        <p:spPr>
          <a:xfrm>
            <a:off x="4271741" y="4845890"/>
            <a:ext cx="619080" cy="300082"/>
          </a:xfrm>
          <a:prstGeom prst="rect">
            <a:avLst/>
          </a:prstGeom>
          <a:noFill/>
        </p:spPr>
        <p:txBody>
          <a:bodyPr wrap="none" rtlCol="0">
            <a:spAutoFit/>
          </a:bodyPr>
          <a:lstStyle/>
          <a:p>
            <a:pPr algn="l" defTabSz="457200" rtl="0"/>
            <a:r>
              <a:rPr lang="en-US" sz="1350" dirty="0">
                <a:solidFill>
                  <a:prstClr val="black"/>
                </a:solidFill>
              </a:rPr>
              <a:t>N-dim</a:t>
            </a:r>
          </a:p>
        </p:txBody>
      </p:sp>
      <p:sp>
        <p:nvSpPr>
          <p:cNvPr id="80" name="TextBox 79"/>
          <p:cNvSpPr txBox="1"/>
          <p:nvPr/>
        </p:nvSpPr>
        <p:spPr>
          <a:xfrm>
            <a:off x="7356958" y="4400003"/>
            <a:ext cx="604653" cy="300082"/>
          </a:xfrm>
          <a:prstGeom prst="rect">
            <a:avLst/>
          </a:prstGeom>
          <a:noFill/>
        </p:spPr>
        <p:txBody>
          <a:bodyPr wrap="none" rtlCol="0">
            <a:spAutoFit/>
          </a:bodyPr>
          <a:lstStyle/>
          <a:p>
            <a:pPr algn="l" defTabSz="457200" rtl="0"/>
            <a:r>
              <a:rPr lang="en-US" sz="1350" dirty="0">
                <a:solidFill>
                  <a:prstClr val="black"/>
                </a:solidFill>
              </a:rPr>
              <a:t>V-dim</a:t>
            </a:r>
          </a:p>
        </p:txBody>
      </p:sp>
      <mc:AlternateContent xmlns:mc="http://schemas.openxmlformats.org/markup-compatibility/2006" xmlns:a14="http://schemas.microsoft.com/office/drawing/2010/main">
        <mc:Choice Requires="a14">
          <p:sp>
            <p:nvSpPr>
              <p:cNvPr id="98" name="TextBox 97"/>
              <p:cNvSpPr txBox="1"/>
              <p:nvPr/>
            </p:nvSpPr>
            <p:spPr>
              <a:xfrm rot="1413182">
                <a:off x="2154282" y="2789620"/>
                <a:ext cx="2257156" cy="422039"/>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smtClean="0">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𝑇</m:t>
                          </m:r>
                        </m:sup>
                      </m:sSubSup>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𝑥</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2</m:t>
                          </m:r>
                        </m:sub>
                      </m:sSub>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𝑣</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2</m:t>
                          </m:r>
                        </m:sub>
                      </m:sSub>
                    </m:oMath>
                  </m:oMathPara>
                </a14:m>
                <a:endParaRPr lang="en-US" sz="2100" dirty="0">
                  <a:solidFill>
                    <a:prstClr val="black"/>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rot="1413182">
                <a:off x="2154282" y="2789620"/>
                <a:ext cx="2257156" cy="42203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rot="19631347">
                <a:off x="2183232" y="4232326"/>
                <a:ext cx="2257156" cy="422039"/>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smtClean="0">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𝑇</m:t>
                          </m:r>
                        </m:sup>
                      </m:sSubSup>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𝑥</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4</m:t>
                          </m:r>
                        </m:sub>
                      </m:sSub>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𝑣</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4</m:t>
                          </m:r>
                        </m:sub>
                      </m:sSub>
                    </m:oMath>
                  </m:oMathPara>
                </a14:m>
                <a:endParaRPr lang="en-US" sz="2100" dirty="0">
                  <a:solidFill>
                    <a:prstClr val="black"/>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rot="19631347">
                <a:off x="2183232" y="4232326"/>
                <a:ext cx="2257156" cy="422039"/>
              </a:xfrm>
              <a:prstGeom prst="rect">
                <a:avLst/>
              </a:prstGeom>
              <a:blipFill rotWithShape="0">
                <a:blip r:embed="rId3"/>
                <a:stretch>
                  <a:fillRect/>
                </a:stretch>
              </a:blipFill>
            </p:spPr>
            <p:txBody>
              <a:bodyPr/>
              <a:lstStyle/>
              <a:p>
                <a:r>
                  <a:rPr lang="en-US">
                    <a:noFill/>
                  </a:rPr>
                  <a:t> </a:t>
                </a:r>
              </a:p>
            </p:txBody>
          </p:sp>
        </mc:Fallback>
      </mc:AlternateContent>
      <p:sp>
        <p:nvSpPr>
          <p:cNvPr id="100" name="TextBox 99"/>
          <p:cNvSpPr txBox="1"/>
          <p:nvPr/>
        </p:nvSpPr>
        <p:spPr>
          <a:xfrm>
            <a:off x="3921245" y="3579316"/>
            <a:ext cx="271228" cy="300082"/>
          </a:xfrm>
          <a:prstGeom prst="rect">
            <a:avLst/>
          </a:prstGeom>
          <a:noFill/>
        </p:spPr>
        <p:txBody>
          <a:bodyPr wrap="none" rtlCol="0">
            <a:spAutoFit/>
          </a:bodyPr>
          <a:lstStyle/>
          <a:p>
            <a:pPr algn="l" defTabSz="457200" rtl="0"/>
            <a:r>
              <a:rPr lang="en-US" sz="1350" dirty="0">
                <a:solidFill>
                  <a:prstClr val="black"/>
                </a:solidFill>
              </a:rPr>
              <a:t>+</a:t>
            </a:r>
          </a:p>
        </p:txBody>
      </p:sp>
      <p:graphicFrame>
        <p:nvGraphicFramePr>
          <p:cNvPr id="2" name="Table 1"/>
          <p:cNvGraphicFramePr>
            <a:graphicFrameLocks noGrp="1"/>
          </p:cNvGraphicFramePr>
          <p:nvPr>
            <p:extLst/>
          </p:nvPr>
        </p:nvGraphicFramePr>
        <p:xfrm>
          <a:off x="2536924" y="1255867"/>
          <a:ext cx="2468880" cy="1234440"/>
        </p:xfrm>
        <a:graphic>
          <a:graphicData uri="http://schemas.openxmlformats.org/drawingml/2006/table">
            <a:tbl>
              <a:tblPr firstRow="1" bandRow="1">
                <a:tableStyleId>{69CF1AB2-1976-4502-BF36-3FF5EA218861}</a:tableStyleId>
              </a:tblPr>
              <a:tblGrid>
                <a:gridCol w="246888">
                  <a:extLst>
                    <a:ext uri="{9D8B030D-6E8A-4147-A177-3AD203B41FA5}">
                      <a16:colId xmlns="" xmlns:a16="http://schemas.microsoft.com/office/drawing/2014/main" val="4253241636"/>
                    </a:ext>
                  </a:extLst>
                </a:gridCol>
                <a:gridCol w="246888">
                  <a:extLst>
                    <a:ext uri="{9D8B030D-6E8A-4147-A177-3AD203B41FA5}">
                      <a16:colId xmlns="" xmlns:a16="http://schemas.microsoft.com/office/drawing/2014/main" val="4278168359"/>
                    </a:ext>
                  </a:extLst>
                </a:gridCol>
                <a:gridCol w="246888">
                  <a:extLst>
                    <a:ext uri="{9D8B030D-6E8A-4147-A177-3AD203B41FA5}">
                      <a16:colId xmlns="" xmlns:a16="http://schemas.microsoft.com/office/drawing/2014/main" val="1775200123"/>
                    </a:ext>
                  </a:extLst>
                </a:gridCol>
                <a:gridCol w="246888">
                  <a:extLst>
                    <a:ext uri="{9D8B030D-6E8A-4147-A177-3AD203B41FA5}">
                      <a16:colId xmlns="" xmlns:a16="http://schemas.microsoft.com/office/drawing/2014/main" val="3058570661"/>
                    </a:ext>
                  </a:extLst>
                </a:gridCol>
                <a:gridCol w="246888">
                  <a:extLst>
                    <a:ext uri="{9D8B030D-6E8A-4147-A177-3AD203B41FA5}">
                      <a16:colId xmlns="" xmlns:a16="http://schemas.microsoft.com/office/drawing/2014/main" val="3635929464"/>
                    </a:ext>
                  </a:extLst>
                </a:gridCol>
                <a:gridCol w="246888">
                  <a:extLst>
                    <a:ext uri="{9D8B030D-6E8A-4147-A177-3AD203B41FA5}">
                      <a16:colId xmlns="" xmlns:a16="http://schemas.microsoft.com/office/drawing/2014/main" val="1060927547"/>
                    </a:ext>
                  </a:extLst>
                </a:gridCol>
                <a:gridCol w="246888">
                  <a:extLst>
                    <a:ext uri="{9D8B030D-6E8A-4147-A177-3AD203B41FA5}">
                      <a16:colId xmlns="" xmlns:a16="http://schemas.microsoft.com/office/drawing/2014/main" val="2648937507"/>
                    </a:ext>
                  </a:extLst>
                </a:gridCol>
                <a:gridCol w="246888">
                  <a:extLst>
                    <a:ext uri="{9D8B030D-6E8A-4147-A177-3AD203B41FA5}">
                      <a16:colId xmlns="" xmlns:a16="http://schemas.microsoft.com/office/drawing/2014/main" val="3865230097"/>
                    </a:ext>
                  </a:extLst>
                </a:gridCol>
                <a:gridCol w="246888">
                  <a:extLst>
                    <a:ext uri="{9D8B030D-6E8A-4147-A177-3AD203B41FA5}">
                      <a16:colId xmlns="" xmlns:a16="http://schemas.microsoft.com/office/drawing/2014/main" val="2604712063"/>
                    </a:ext>
                  </a:extLst>
                </a:gridCol>
                <a:gridCol w="246888">
                  <a:extLst>
                    <a:ext uri="{9D8B030D-6E8A-4147-A177-3AD203B41FA5}">
                      <a16:colId xmlns="" xmlns:a16="http://schemas.microsoft.com/office/drawing/2014/main" val="3797226581"/>
                    </a:ext>
                  </a:extLst>
                </a:gridCol>
              </a:tblGrid>
              <a:tr h="246888">
                <a:tc>
                  <a:txBody>
                    <a:bodyPr/>
                    <a:lstStyle/>
                    <a:p>
                      <a:pPr algn="ctr"/>
                      <a:r>
                        <a:rPr lang="en-US" sz="900" b="0" dirty="0"/>
                        <a:t>0.1</a:t>
                      </a:r>
                    </a:p>
                  </a:txBody>
                  <a:tcPr marL="0" marR="0" marT="0" marB="0" anchor="ctr">
                    <a:solidFill>
                      <a:schemeClr val="bg1"/>
                    </a:solidFill>
                  </a:tcPr>
                </a:tc>
                <a:tc>
                  <a:txBody>
                    <a:bodyPr/>
                    <a:lstStyle/>
                    <a:p>
                      <a:pPr algn="ctr"/>
                      <a:r>
                        <a:rPr lang="en-US" sz="900" b="1" dirty="0">
                          <a:solidFill>
                            <a:srgbClr val="FF0000"/>
                          </a:solidFill>
                        </a:rPr>
                        <a:t>2.4</a:t>
                      </a:r>
                    </a:p>
                  </a:txBody>
                  <a:tcPr marL="0" marR="0" marT="0" marB="0" anchor="ctr">
                    <a:solidFill>
                      <a:schemeClr val="bg1"/>
                    </a:solidFill>
                  </a:tcPr>
                </a:tc>
                <a:tc>
                  <a:txBody>
                    <a:bodyPr/>
                    <a:lstStyle/>
                    <a:p>
                      <a:pPr algn="ctr"/>
                      <a:r>
                        <a:rPr lang="en-US" sz="900" b="0" dirty="0"/>
                        <a:t>1.6</a:t>
                      </a:r>
                    </a:p>
                  </a:txBody>
                  <a:tcPr marL="0" marR="0" marT="0" marB="0" anchor="ctr">
                    <a:solidFill>
                      <a:schemeClr val="bg1"/>
                    </a:solidFill>
                  </a:tcPr>
                </a:tc>
                <a:tc>
                  <a:txBody>
                    <a:bodyPr/>
                    <a:lstStyle/>
                    <a:p>
                      <a:pPr algn="ctr"/>
                      <a:r>
                        <a:rPr lang="en-US" sz="900" b="0" dirty="0"/>
                        <a:t>1.8</a:t>
                      </a:r>
                    </a:p>
                  </a:txBody>
                  <a:tcPr marL="0" marR="0" marT="0" marB="0" anchor="ctr">
                    <a:solidFill>
                      <a:schemeClr val="bg1"/>
                    </a:solidFill>
                  </a:tcPr>
                </a:tc>
                <a:tc>
                  <a:txBody>
                    <a:bodyPr/>
                    <a:lstStyle/>
                    <a:p>
                      <a:pPr algn="ctr"/>
                      <a:r>
                        <a:rPr lang="en-US" sz="900" b="0" dirty="0"/>
                        <a:t>0.5</a:t>
                      </a:r>
                    </a:p>
                  </a:txBody>
                  <a:tcPr marL="0" marR="0" marT="0" marB="0" anchor="ctr">
                    <a:solidFill>
                      <a:schemeClr val="bg1"/>
                    </a:solidFill>
                  </a:tcPr>
                </a:tc>
                <a:tc>
                  <a:txBody>
                    <a:bodyPr/>
                    <a:lstStyle/>
                    <a:p>
                      <a:pPr algn="ctr"/>
                      <a:r>
                        <a:rPr lang="en-US" sz="900" b="0" dirty="0"/>
                        <a:t>0.9</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3.2</a:t>
                      </a:r>
                    </a:p>
                  </a:txBody>
                  <a:tcPr marL="0" marR="0" marT="0" marB="0" anchor="ctr">
                    <a:solidFill>
                      <a:schemeClr val="bg1"/>
                    </a:solidFill>
                  </a:tcPr>
                </a:tc>
                <a:extLst>
                  <a:ext uri="{0D108BD9-81ED-4DB2-BD59-A6C34878D82A}">
                    <a16:rowId xmlns="" xmlns:a16="http://schemas.microsoft.com/office/drawing/2014/main" val="1811048262"/>
                  </a:ext>
                </a:extLst>
              </a:tr>
              <a:tr h="246888">
                <a:tc>
                  <a:txBody>
                    <a:bodyPr/>
                    <a:lstStyle/>
                    <a:p>
                      <a:pPr algn="ctr"/>
                      <a:r>
                        <a:rPr lang="en-US" sz="900" b="0" dirty="0"/>
                        <a:t>0.5</a:t>
                      </a:r>
                    </a:p>
                  </a:txBody>
                  <a:tcPr marL="0" marR="0" marT="0" marB="0" anchor="ctr">
                    <a:solidFill>
                      <a:schemeClr val="bg1"/>
                    </a:solidFill>
                  </a:tcPr>
                </a:tc>
                <a:tc>
                  <a:txBody>
                    <a:bodyPr/>
                    <a:lstStyle/>
                    <a:p>
                      <a:pPr algn="ctr"/>
                      <a:r>
                        <a:rPr lang="en-US" sz="900" b="1" dirty="0">
                          <a:solidFill>
                            <a:srgbClr val="FF0000"/>
                          </a:solidFill>
                        </a:rPr>
                        <a:t>2.6</a:t>
                      </a:r>
                    </a:p>
                  </a:txBody>
                  <a:tcPr marL="0" marR="0" marT="0" marB="0" anchor="ctr">
                    <a:solidFill>
                      <a:schemeClr val="bg1"/>
                    </a:solidFill>
                  </a:tcPr>
                </a:tc>
                <a:tc>
                  <a:txBody>
                    <a:bodyPr/>
                    <a:lstStyle/>
                    <a:p>
                      <a:pPr algn="ctr"/>
                      <a:r>
                        <a:rPr lang="en-US" sz="900" b="0" dirty="0"/>
                        <a:t>1.4</a:t>
                      </a:r>
                    </a:p>
                  </a:txBody>
                  <a:tcPr marL="0" marR="0" marT="0" marB="0" anchor="ctr">
                    <a:solidFill>
                      <a:schemeClr val="bg1"/>
                    </a:solidFill>
                  </a:tcPr>
                </a:tc>
                <a:tc>
                  <a:txBody>
                    <a:bodyPr/>
                    <a:lstStyle/>
                    <a:p>
                      <a:pPr algn="ctr"/>
                      <a:r>
                        <a:rPr lang="en-US" sz="900" b="0" dirty="0"/>
                        <a:t>2.9</a:t>
                      </a:r>
                    </a:p>
                  </a:txBody>
                  <a:tcPr marL="0" marR="0" marT="0" marB="0" anchor="ctr">
                    <a:solidFill>
                      <a:schemeClr val="bg1"/>
                    </a:solidFill>
                  </a:tcPr>
                </a:tc>
                <a:tc>
                  <a:txBody>
                    <a:bodyPr/>
                    <a:lstStyle/>
                    <a:p>
                      <a:pPr algn="ctr"/>
                      <a:r>
                        <a:rPr lang="en-US" sz="900" b="0" dirty="0"/>
                        <a:t>1.5</a:t>
                      </a:r>
                    </a:p>
                  </a:txBody>
                  <a:tcPr marL="0" marR="0" marT="0" marB="0" anchor="ctr">
                    <a:solidFill>
                      <a:schemeClr val="bg1"/>
                    </a:solidFill>
                  </a:tcPr>
                </a:tc>
                <a:tc>
                  <a:txBody>
                    <a:bodyPr/>
                    <a:lstStyle/>
                    <a:p>
                      <a:pPr algn="ctr"/>
                      <a:r>
                        <a:rPr lang="en-US" sz="900" b="0" dirty="0"/>
                        <a:t>3.6</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6.1</a:t>
                      </a:r>
                    </a:p>
                  </a:txBody>
                  <a:tcPr marL="0" marR="0" marT="0" marB="0" anchor="ctr">
                    <a:solidFill>
                      <a:schemeClr val="bg1"/>
                    </a:solidFill>
                  </a:tcPr>
                </a:tc>
                <a:extLst>
                  <a:ext uri="{0D108BD9-81ED-4DB2-BD59-A6C34878D82A}">
                    <a16:rowId xmlns="" xmlns:a16="http://schemas.microsoft.com/office/drawing/2014/main" val="1623160804"/>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 xmlns:a16="http://schemas.microsoft.com/office/drawing/2014/main" val="4268311445"/>
                  </a:ext>
                </a:extLst>
              </a:tr>
              <a:tr h="246888">
                <a:tc>
                  <a:txBody>
                    <a:bodyPr/>
                    <a:lstStyle/>
                    <a:p>
                      <a:pPr algn="ctr"/>
                      <a:r>
                        <a:rPr lang="en-US" sz="900" b="0" dirty="0"/>
                        <a:t>…</a:t>
                      </a:r>
                    </a:p>
                  </a:txBody>
                  <a:tcPr marL="0" marR="0" marT="0" marB="0" anchor="ctr">
                    <a:solidFill>
                      <a:schemeClr val="bg1"/>
                    </a:solidFill>
                  </a:tcPr>
                </a:tc>
                <a:tc>
                  <a:txBody>
                    <a:bodyPr/>
                    <a:lstStyle/>
                    <a:p>
                      <a:pPr algn="ctr"/>
                      <a:r>
                        <a:rPr lang="en-US" sz="900" b="1" dirty="0">
                          <a:solidFill>
                            <a:srgbClr val="FF0000"/>
                          </a:solidFill>
                        </a:rPr>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extLst>
                  <a:ext uri="{0D108BD9-81ED-4DB2-BD59-A6C34878D82A}">
                    <a16:rowId xmlns="" xmlns:a16="http://schemas.microsoft.com/office/drawing/2014/main" val="3457582356"/>
                  </a:ext>
                </a:extLst>
              </a:tr>
              <a:tr h="246888">
                <a:tc>
                  <a:txBody>
                    <a:bodyPr/>
                    <a:lstStyle/>
                    <a:p>
                      <a:pPr algn="ctr"/>
                      <a:r>
                        <a:rPr lang="en-US" sz="900" b="0" dirty="0"/>
                        <a:t>0.6</a:t>
                      </a:r>
                    </a:p>
                  </a:txBody>
                  <a:tcPr marL="0" marR="0" marT="0" marB="0" anchor="ctr">
                    <a:solidFill>
                      <a:schemeClr val="bg1"/>
                    </a:solidFill>
                  </a:tcPr>
                </a:tc>
                <a:tc>
                  <a:txBody>
                    <a:bodyPr/>
                    <a:lstStyle/>
                    <a:p>
                      <a:pPr algn="ctr"/>
                      <a:r>
                        <a:rPr lang="en-US" sz="900" b="1" dirty="0">
                          <a:solidFill>
                            <a:srgbClr val="FF0000"/>
                          </a:solidFill>
                        </a:rPr>
                        <a:t>1.8</a:t>
                      </a:r>
                    </a:p>
                  </a:txBody>
                  <a:tcPr marL="0" marR="0" marT="0" marB="0" anchor="ctr">
                    <a:solidFill>
                      <a:schemeClr val="bg1"/>
                    </a:solidFill>
                  </a:tcPr>
                </a:tc>
                <a:tc>
                  <a:txBody>
                    <a:bodyPr/>
                    <a:lstStyle/>
                    <a:p>
                      <a:pPr algn="ctr"/>
                      <a:r>
                        <a:rPr lang="en-US" sz="900" b="0" dirty="0"/>
                        <a:t>2.7</a:t>
                      </a:r>
                    </a:p>
                  </a:txBody>
                  <a:tcPr marL="0" marR="0" marT="0" marB="0" anchor="ctr">
                    <a:solidFill>
                      <a:schemeClr val="bg1"/>
                    </a:solidFill>
                  </a:tcPr>
                </a:tc>
                <a:tc>
                  <a:txBody>
                    <a:bodyPr/>
                    <a:lstStyle/>
                    <a:p>
                      <a:pPr algn="ctr"/>
                      <a:r>
                        <a:rPr lang="en-US" sz="900" b="0" dirty="0"/>
                        <a:t>1.9</a:t>
                      </a:r>
                    </a:p>
                  </a:txBody>
                  <a:tcPr marL="0" marR="0" marT="0" marB="0" anchor="ctr">
                    <a:solidFill>
                      <a:schemeClr val="bg1"/>
                    </a:solidFill>
                  </a:tcPr>
                </a:tc>
                <a:tc>
                  <a:txBody>
                    <a:bodyPr/>
                    <a:lstStyle/>
                    <a:p>
                      <a:pPr algn="ctr"/>
                      <a:r>
                        <a:rPr lang="en-US" sz="900" b="0" dirty="0"/>
                        <a:t>2.4</a:t>
                      </a:r>
                    </a:p>
                  </a:txBody>
                  <a:tcPr marL="0" marR="0" marT="0" marB="0" anchor="ctr">
                    <a:solidFill>
                      <a:schemeClr val="bg1"/>
                    </a:solidFill>
                  </a:tcPr>
                </a:tc>
                <a:tc>
                  <a:txBody>
                    <a:bodyPr/>
                    <a:lstStyle/>
                    <a:p>
                      <a:pPr algn="ctr"/>
                      <a:r>
                        <a:rPr lang="en-US" sz="900" b="0" dirty="0"/>
                        <a:t>2.0</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a:t>
                      </a:r>
                    </a:p>
                  </a:txBody>
                  <a:tcPr marL="0" marR="0" marT="0" marB="0" anchor="ctr">
                    <a:solidFill>
                      <a:schemeClr val="bg1"/>
                    </a:solidFill>
                  </a:tcPr>
                </a:tc>
                <a:tc>
                  <a:txBody>
                    <a:bodyPr/>
                    <a:lstStyle/>
                    <a:p>
                      <a:pPr algn="ctr"/>
                      <a:r>
                        <a:rPr lang="en-US" sz="900" b="0" dirty="0"/>
                        <a:t>1.2</a:t>
                      </a:r>
                    </a:p>
                  </a:txBody>
                  <a:tcPr marL="0" marR="0" marT="0" marB="0" anchor="ctr">
                    <a:solidFill>
                      <a:schemeClr val="bg1"/>
                    </a:solidFill>
                  </a:tcPr>
                </a:tc>
                <a:extLst>
                  <a:ext uri="{0D108BD9-81ED-4DB2-BD59-A6C34878D82A}">
                    <a16:rowId xmlns="" xmlns:a16="http://schemas.microsoft.com/office/drawing/2014/main" val="633999658"/>
                  </a:ext>
                </a:extLst>
              </a:tr>
            </a:tbl>
          </a:graphicData>
        </a:graphic>
      </p:graphicFrame>
      <mc:AlternateContent xmlns:mc="http://schemas.openxmlformats.org/markup-compatibility/2006" xmlns:a14="http://schemas.microsoft.com/office/drawing/2010/main">
        <mc:Choice Requires="a14">
          <p:sp>
            <p:nvSpPr>
              <p:cNvPr id="157" name="TextBox 156"/>
              <p:cNvSpPr txBox="1"/>
              <p:nvPr/>
            </p:nvSpPr>
            <p:spPr>
              <a:xfrm>
                <a:off x="5053939" y="1734834"/>
                <a:ext cx="346570" cy="300082"/>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m:t>
                      </m:r>
                    </m:oMath>
                  </m:oMathPara>
                </a14:m>
                <a:endParaRPr lang="en-US" sz="1350" dirty="0">
                  <a:solidFill>
                    <a:prstClr val="black"/>
                  </a:solidFill>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5053939" y="1734834"/>
                <a:ext cx="346570" cy="300082"/>
              </a:xfrm>
              <a:prstGeom prst="rect">
                <a:avLst/>
              </a:prstGeom>
              <a:blipFill>
                <a:blip r:embed="rId5"/>
                <a:stretch>
                  <a:fillRect/>
                </a:stretch>
              </a:blipFill>
            </p:spPr>
            <p:txBody>
              <a:bodyPr/>
              <a:lstStyle/>
              <a:p>
                <a:r>
                  <a:rPr lang="en-US">
                    <a:noFill/>
                  </a:rPr>
                  <a:t> </a:t>
                </a:r>
              </a:p>
            </p:txBody>
          </p:sp>
        </mc:Fallback>
      </mc:AlternateContent>
      <p:grpSp>
        <p:nvGrpSpPr>
          <p:cNvPr id="159" name="Group 158"/>
          <p:cNvGrpSpPr/>
          <p:nvPr/>
        </p:nvGrpSpPr>
        <p:grpSpPr>
          <a:xfrm>
            <a:off x="5404082" y="1253174"/>
            <a:ext cx="205740" cy="1783080"/>
            <a:chOff x="1800225" y="419100"/>
            <a:chExt cx="182880" cy="1828800"/>
          </a:xfrm>
        </p:grpSpPr>
        <p:sp>
          <p:nvSpPr>
            <p:cNvPr id="160" name="Rectangle 159"/>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1" name="Rectangle 160"/>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162" name="Rectangle 161"/>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3" name="Rectangle 162"/>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4" name="Rectangle 163"/>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5" name="Rectangle 16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6" name="Rectangle 16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7" name="Rectangle 16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8" name="Rectangle 16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169" name="Rectangle 16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mc:AlternateContent xmlns:mc="http://schemas.openxmlformats.org/markup-compatibility/2006" xmlns:a14="http://schemas.microsoft.com/office/drawing/2010/main">
        <mc:Choice Requires="a14">
          <p:sp>
            <p:nvSpPr>
              <p:cNvPr id="170" name="TextBox 169"/>
              <p:cNvSpPr txBox="1"/>
              <p:nvPr/>
            </p:nvSpPr>
            <p:spPr>
              <a:xfrm>
                <a:off x="3364441" y="843212"/>
                <a:ext cx="3087512" cy="422039"/>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smtClean="0">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𝑇</m:t>
                          </m:r>
                        </m:sup>
                      </m:sSubSup>
                      <m:r>
                        <a:rPr lang="en-US" sz="2100" i="1">
                          <a:solidFill>
                            <a:prstClr val="black"/>
                          </a:solidFill>
                          <a:latin typeface="Cambria Math" panose="02040503050406030204" pitchFamily="18" charset="0"/>
                        </a:rPr>
                        <m:t>              ×</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𝑥</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1</m:t>
                          </m:r>
                        </m:sub>
                      </m:sSub>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𝑣</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1</m:t>
                          </m:r>
                        </m:sub>
                      </m:sSub>
                    </m:oMath>
                  </m:oMathPara>
                </a14:m>
                <a:endParaRPr lang="en-US" sz="2100" dirty="0">
                  <a:solidFill>
                    <a:prstClr val="black"/>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3364441" y="843212"/>
                <a:ext cx="3087512" cy="422039"/>
              </a:xfrm>
              <a:prstGeom prst="rect">
                <a:avLst/>
              </a:prstGeom>
              <a:blipFill rotWithShape="0">
                <a:blip r:embed="rId6"/>
                <a:stretch>
                  <a:fillRect/>
                </a:stretch>
              </a:blipFill>
            </p:spPr>
            <p:txBody>
              <a:bodyPr/>
              <a:lstStyle/>
              <a:p>
                <a:r>
                  <a:rPr lang="en-US">
                    <a:noFill/>
                  </a:rPr>
                  <a:t> </a:t>
                </a:r>
              </a:p>
            </p:txBody>
          </p:sp>
        </mc:Fallback>
      </mc:AlternateContent>
      <p:graphicFrame>
        <p:nvGraphicFramePr>
          <p:cNvPr id="3" name="Table 2"/>
          <p:cNvGraphicFramePr>
            <a:graphicFrameLocks noGrp="1"/>
          </p:cNvGraphicFramePr>
          <p:nvPr>
            <p:extLst/>
          </p:nvPr>
        </p:nvGraphicFramePr>
        <p:xfrm>
          <a:off x="6114243" y="1257515"/>
          <a:ext cx="246888" cy="1234440"/>
        </p:xfrm>
        <a:graphic>
          <a:graphicData uri="http://schemas.openxmlformats.org/drawingml/2006/table">
            <a:tbl>
              <a:tblPr firstRow="1" bandRow="1">
                <a:tableStyleId>{69CF1AB2-1976-4502-BF36-3FF5EA218861}</a:tableStyleId>
              </a:tblPr>
              <a:tblGrid>
                <a:gridCol w="246888">
                  <a:extLst>
                    <a:ext uri="{9D8B030D-6E8A-4147-A177-3AD203B41FA5}">
                      <a16:colId xmlns="" xmlns:a16="http://schemas.microsoft.com/office/drawing/2014/main" val="4255159121"/>
                    </a:ext>
                  </a:extLst>
                </a:gridCol>
              </a:tblGrid>
              <a:tr h="246888">
                <a:tc>
                  <a:txBody>
                    <a:bodyPr/>
                    <a:lstStyle/>
                    <a:p>
                      <a:pPr algn="ctr"/>
                      <a:r>
                        <a:rPr lang="en-US" sz="900" b="1" dirty="0">
                          <a:solidFill>
                            <a:srgbClr val="FF0000"/>
                          </a:solidFill>
                        </a:rPr>
                        <a:t>2.4</a:t>
                      </a:r>
                    </a:p>
                  </a:txBody>
                  <a:tcPr marL="0" marR="0" marT="0" marB="0" anchor="ctr">
                    <a:solidFill>
                      <a:schemeClr val="bg1"/>
                    </a:solidFill>
                  </a:tcPr>
                </a:tc>
                <a:extLst>
                  <a:ext uri="{0D108BD9-81ED-4DB2-BD59-A6C34878D82A}">
                    <a16:rowId xmlns="" xmlns:a16="http://schemas.microsoft.com/office/drawing/2014/main" val="2404443869"/>
                  </a:ext>
                </a:extLst>
              </a:tr>
              <a:tr h="246888">
                <a:tc>
                  <a:txBody>
                    <a:bodyPr/>
                    <a:lstStyle/>
                    <a:p>
                      <a:pPr algn="ctr"/>
                      <a:r>
                        <a:rPr lang="en-US" sz="900" b="1" dirty="0">
                          <a:solidFill>
                            <a:srgbClr val="FF0000"/>
                          </a:solidFill>
                        </a:rPr>
                        <a:t>2.6</a:t>
                      </a:r>
                    </a:p>
                  </a:txBody>
                  <a:tcPr marL="0" marR="0" marT="0" marB="0" anchor="ctr">
                    <a:solidFill>
                      <a:schemeClr val="bg1"/>
                    </a:solidFill>
                  </a:tcPr>
                </a:tc>
                <a:extLst>
                  <a:ext uri="{0D108BD9-81ED-4DB2-BD59-A6C34878D82A}">
                    <a16:rowId xmlns="" xmlns:a16="http://schemas.microsoft.com/office/drawing/2014/main" val="404524459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 xmlns:a16="http://schemas.microsoft.com/office/drawing/2014/main" val="2752563613"/>
                  </a:ext>
                </a:extLst>
              </a:tr>
              <a:tr h="246888">
                <a:tc>
                  <a:txBody>
                    <a:bodyPr/>
                    <a:lstStyle/>
                    <a:p>
                      <a:pPr algn="ctr"/>
                      <a:r>
                        <a:rPr lang="en-US" sz="900" b="1" dirty="0">
                          <a:solidFill>
                            <a:srgbClr val="FF0000"/>
                          </a:solidFill>
                        </a:rPr>
                        <a:t>…</a:t>
                      </a:r>
                    </a:p>
                  </a:txBody>
                  <a:tcPr marL="0" marR="0" marT="0" marB="0" anchor="ctr">
                    <a:solidFill>
                      <a:schemeClr val="bg1"/>
                    </a:solidFill>
                  </a:tcPr>
                </a:tc>
                <a:extLst>
                  <a:ext uri="{0D108BD9-81ED-4DB2-BD59-A6C34878D82A}">
                    <a16:rowId xmlns="" xmlns:a16="http://schemas.microsoft.com/office/drawing/2014/main" val="201681552"/>
                  </a:ext>
                </a:extLst>
              </a:tr>
              <a:tr h="246888">
                <a:tc>
                  <a:txBody>
                    <a:bodyPr/>
                    <a:lstStyle/>
                    <a:p>
                      <a:pPr algn="ctr"/>
                      <a:r>
                        <a:rPr lang="en-US" sz="900" b="1" dirty="0">
                          <a:solidFill>
                            <a:srgbClr val="FF0000"/>
                          </a:solidFill>
                        </a:rPr>
                        <a:t>1.8</a:t>
                      </a:r>
                    </a:p>
                  </a:txBody>
                  <a:tcPr marL="0" marR="0" marT="0" marB="0" anchor="ctr">
                    <a:solidFill>
                      <a:schemeClr val="bg1"/>
                    </a:solidFill>
                  </a:tcPr>
                </a:tc>
                <a:extLst>
                  <a:ext uri="{0D108BD9-81ED-4DB2-BD59-A6C34878D82A}">
                    <a16:rowId xmlns="" xmlns:a16="http://schemas.microsoft.com/office/drawing/2014/main" val="177053094"/>
                  </a:ext>
                </a:extLst>
              </a:tr>
            </a:tbl>
          </a:graphicData>
        </a:graphic>
      </p:graphicFrame>
      <mc:AlternateContent xmlns:mc="http://schemas.openxmlformats.org/markup-compatibility/2006" xmlns:a14="http://schemas.microsoft.com/office/drawing/2010/main">
        <mc:Choice Requires="a14">
          <p:sp>
            <p:nvSpPr>
              <p:cNvPr id="171" name="TextBox 170"/>
              <p:cNvSpPr txBox="1"/>
              <p:nvPr/>
            </p:nvSpPr>
            <p:spPr>
              <a:xfrm>
                <a:off x="5706094" y="1744978"/>
                <a:ext cx="352982" cy="300082"/>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r>
                        <a:rPr lang="en-US" sz="1350" i="1">
                          <a:solidFill>
                            <a:prstClr val="black"/>
                          </a:solidFill>
                          <a:latin typeface="Cambria Math" panose="02040503050406030204" pitchFamily="18" charset="0"/>
                        </a:rPr>
                        <m:t>=</m:t>
                      </m:r>
                    </m:oMath>
                  </m:oMathPara>
                </a14:m>
                <a:endParaRPr lang="en-US" sz="1350" dirty="0">
                  <a:solidFill>
                    <a:prstClr val="black"/>
                  </a:solidFill>
                </a:endParaRPr>
              </a:p>
            </p:txBody>
          </p:sp>
        </mc:Choice>
        <mc:Fallback xmlns="">
          <p:sp>
            <p:nvSpPr>
              <p:cNvPr id="171" name="TextBox 170"/>
              <p:cNvSpPr txBox="1">
                <a:spLocks noRot="1" noChangeAspect="1" noMove="1" noResize="1" noEditPoints="1" noAdjustHandles="1" noChangeArrowheads="1" noChangeShapeType="1" noTextEdit="1"/>
              </p:cNvSpPr>
              <p:nvPr/>
            </p:nvSpPr>
            <p:spPr>
              <a:xfrm>
                <a:off x="5706094" y="1744978"/>
                <a:ext cx="352982" cy="30008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1922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57"/>
                                        </p:tgtEl>
                                        <p:attrNameLst>
                                          <p:attrName>style.visibility</p:attrName>
                                        </p:attrNameLst>
                                      </p:cBhvr>
                                      <p:to>
                                        <p:strVal val="visible"/>
                                      </p:to>
                                    </p:set>
                                    <p:animEffect transition="in" filter="wipe(down)">
                                      <p:cBhvr>
                                        <p:cTn id="10" dur="500"/>
                                        <p:tgtEl>
                                          <p:spTgt spid="157"/>
                                        </p:tgtEl>
                                      </p:cBhvr>
                                    </p:animEffect>
                                  </p:childTnLst>
                                </p:cTn>
                              </p:par>
                              <p:par>
                                <p:cTn id="11" presetID="22" presetClass="entr" presetSubtype="4" fill="hold" nodeType="withEffect">
                                  <p:stCondLst>
                                    <p:cond delay="0"/>
                                  </p:stCondLst>
                                  <p:childTnLst>
                                    <p:set>
                                      <p:cBhvr>
                                        <p:cTn id="12" dur="1" fill="hold">
                                          <p:stCondLst>
                                            <p:cond delay="0"/>
                                          </p:stCondLst>
                                        </p:cTn>
                                        <p:tgtEl>
                                          <p:spTgt spid="159"/>
                                        </p:tgtEl>
                                        <p:attrNameLst>
                                          <p:attrName>style.visibility</p:attrName>
                                        </p:attrNameLst>
                                      </p:cBhvr>
                                      <p:to>
                                        <p:strVal val="visible"/>
                                      </p:to>
                                    </p:set>
                                    <p:animEffect transition="in" filter="wipe(down)">
                                      <p:cBhvr>
                                        <p:cTn id="13" dur="500"/>
                                        <p:tgtEl>
                                          <p:spTgt spid="159"/>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70"/>
                                        </p:tgtEl>
                                        <p:attrNameLst>
                                          <p:attrName>style.visibility</p:attrName>
                                        </p:attrNameLst>
                                      </p:cBhvr>
                                      <p:to>
                                        <p:strVal val="visible"/>
                                      </p:to>
                                    </p:set>
                                    <p:animEffect transition="in" filter="wipe(down)">
                                      <p:cBhvr>
                                        <p:cTn id="16" dur="500"/>
                                        <p:tgtEl>
                                          <p:spTgt spid="170"/>
                                        </p:tgtEl>
                                      </p:cBhvr>
                                    </p:animEffect>
                                  </p:childTnLst>
                                </p:cTn>
                              </p:par>
                              <p:par>
                                <p:cTn id="17" presetID="2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1"/>
                                        </p:tgtEl>
                                        <p:attrNameLst>
                                          <p:attrName>style.visibility</p:attrName>
                                        </p:attrNameLst>
                                      </p:cBhvr>
                                      <p:to>
                                        <p:strVal val="visible"/>
                                      </p:to>
                                    </p:set>
                                    <p:animEffect transition="in" filter="wipe(down)">
                                      <p:cBhvr>
                                        <p:cTn id="22"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p:bldP spid="170" grpId="0"/>
      <p:bldP spid="17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54</a:t>
            </a:fld>
            <a:endParaRPr lang="en-US" dirty="0">
              <a:solidFill>
                <a:prstClr val="black">
                  <a:tint val="75000"/>
                </a:prstClr>
              </a:solidFill>
            </a:endParaRPr>
          </a:p>
        </p:txBody>
      </p:sp>
      <p:grpSp>
        <p:nvGrpSpPr>
          <p:cNvPr id="20" name="Group 19"/>
          <p:cNvGrpSpPr/>
          <p:nvPr/>
        </p:nvGrpSpPr>
        <p:grpSpPr>
          <a:xfrm>
            <a:off x="1836685" y="1781204"/>
            <a:ext cx="205740" cy="1783080"/>
            <a:chOff x="1800225" y="419100"/>
            <a:chExt cx="182880" cy="1828800"/>
          </a:xfrm>
        </p:grpSpPr>
        <p:sp>
          <p:nvSpPr>
            <p:cNvPr id="9" name="Rectangle 8"/>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0" name="Rectangle 9"/>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11" name="Rectangle 10"/>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2" name="Rectangle 11"/>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3" name="Rectangle 12"/>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5" name="Rectangle 14"/>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6" name="Rectangle 15"/>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7" name="Rectangle 16"/>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18" name="Rectangle 17"/>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19" name="Rectangle 18"/>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grpSp>
        <p:nvGrpSpPr>
          <p:cNvPr id="21" name="Group 20"/>
          <p:cNvGrpSpPr/>
          <p:nvPr/>
        </p:nvGrpSpPr>
        <p:grpSpPr>
          <a:xfrm>
            <a:off x="1836686" y="3931964"/>
            <a:ext cx="205740" cy="1783080"/>
            <a:chOff x="1800225" y="419100"/>
            <a:chExt cx="182880" cy="1828800"/>
          </a:xfrm>
        </p:grpSpPr>
        <p:sp>
          <p:nvSpPr>
            <p:cNvPr id="22" name="Rectangle 21"/>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3" name="Rectangle 22"/>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4" name="Rectangle 23"/>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5" name="Rectangle 24"/>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26" name="Rectangle 25"/>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7" name="Rectangle 26"/>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8" name="Rectangle 27"/>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29" name="Rectangle 28"/>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30" name="Rectangle 29"/>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31" name="Rectangle 30"/>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32" name="TextBox 31"/>
          <p:cNvSpPr txBox="1"/>
          <p:nvPr/>
        </p:nvSpPr>
        <p:spPr>
          <a:xfrm>
            <a:off x="1428632" y="2445091"/>
            <a:ext cx="346570" cy="300082"/>
          </a:xfrm>
          <a:prstGeom prst="rect">
            <a:avLst/>
          </a:prstGeom>
          <a:noFill/>
        </p:spPr>
        <p:txBody>
          <a:bodyPr wrap="none" rtlCol="0">
            <a:spAutoFit/>
          </a:bodyPr>
          <a:lstStyle/>
          <a:p>
            <a:pPr algn="l" defTabSz="457200" rtl="0"/>
            <a:r>
              <a:rPr lang="en-US" sz="1350" dirty="0" smtClean="0">
                <a:solidFill>
                  <a:prstClr val="black"/>
                </a:solidFill>
              </a:rPr>
              <a:t>x</a:t>
            </a:r>
            <a:r>
              <a:rPr lang="en-US" sz="1350" baseline="-25000" dirty="0">
                <a:solidFill>
                  <a:prstClr val="black"/>
                </a:solidFill>
              </a:rPr>
              <a:t>I</a:t>
            </a:r>
            <a:r>
              <a:rPr lang="en-US" sz="1350" baseline="-25000" dirty="0" smtClean="0">
                <a:solidFill>
                  <a:prstClr val="black"/>
                </a:solidFill>
              </a:rPr>
              <a:t>2</a:t>
            </a:r>
            <a:endParaRPr lang="en-US" sz="1350" dirty="0">
              <a:solidFill>
                <a:prstClr val="black"/>
              </a:solidFill>
            </a:endParaRPr>
          </a:p>
        </p:txBody>
      </p:sp>
      <p:sp>
        <p:nvSpPr>
          <p:cNvPr id="33" name="TextBox 32"/>
          <p:cNvSpPr txBox="1"/>
          <p:nvPr/>
        </p:nvSpPr>
        <p:spPr>
          <a:xfrm>
            <a:off x="1428632" y="4645195"/>
            <a:ext cx="346570" cy="300082"/>
          </a:xfrm>
          <a:prstGeom prst="rect">
            <a:avLst/>
          </a:prstGeom>
          <a:noFill/>
        </p:spPr>
        <p:txBody>
          <a:bodyPr wrap="none" rtlCol="0">
            <a:spAutoFit/>
          </a:bodyPr>
          <a:lstStyle/>
          <a:p>
            <a:pPr algn="l" defTabSz="457200" rtl="0"/>
            <a:r>
              <a:rPr lang="en-US" sz="1350" dirty="0" smtClean="0">
                <a:solidFill>
                  <a:prstClr val="black"/>
                </a:solidFill>
              </a:rPr>
              <a:t>x</a:t>
            </a:r>
            <a:r>
              <a:rPr lang="en-US" sz="1350" baseline="-25000" dirty="0">
                <a:solidFill>
                  <a:prstClr val="black"/>
                </a:solidFill>
              </a:rPr>
              <a:t>I</a:t>
            </a:r>
            <a:r>
              <a:rPr lang="en-US" sz="1350" baseline="-25000" dirty="0" smtClean="0">
                <a:solidFill>
                  <a:prstClr val="black"/>
                </a:solidFill>
              </a:rPr>
              <a:t>4</a:t>
            </a:r>
            <a:endParaRPr lang="en-US" sz="1350" dirty="0">
              <a:solidFill>
                <a:prstClr val="black"/>
              </a:solidFill>
            </a:endParaRPr>
          </a:p>
        </p:txBody>
      </p:sp>
      <p:grpSp>
        <p:nvGrpSpPr>
          <p:cNvPr id="46" name="Group 45"/>
          <p:cNvGrpSpPr/>
          <p:nvPr/>
        </p:nvGrpSpPr>
        <p:grpSpPr>
          <a:xfrm>
            <a:off x="4433456" y="3143084"/>
            <a:ext cx="205740" cy="1069848"/>
            <a:chOff x="1800225" y="419100"/>
            <a:chExt cx="182880" cy="1097280"/>
          </a:xfrm>
        </p:grpSpPr>
        <p:sp>
          <p:nvSpPr>
            <p:cNvPr id="47" name="Rectangle 46"/>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48" name="Rectangle 47"/>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b="1" dirty="0">
                <a:solidFill>
                  <a:srgbClr val="FF0000"/>
                </a:solidFill>
              </a:endParaRPr>
            </a:p>
          </p:txBody>
        </p:sp>
        <p:sp>
          <p:nvSpPr>
            <p:cNvPr id="49" name="Rectangle 48"/>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0" name="Rectangle 49"/>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1" name="Rectangle 50"/>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sp>
          <p:nvSpPr>
            <p:cNvPr id="52" name="Rectangle 51"/>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endParaRPr lang="en-US" sz="825" dirty="0">
                <a:solidFill>
                  <a:prstClr val="black"/>
                </a:solidFill>
              </a:endParaRPr>
            </a:p>
          </p:txBody>
        </p:sp>
      </p:grpSp>
      <p:grpSp>
        <p:nvGrpSpPr>
          <p:cNvPr id="57" name="Group 56"/>
          <p:cNvGrpSpPr/>
          <p:nvPr/>
        </p:nvGrpSpPr>
        <p:grpSpPr>
          <a:xfrm>
            <a:off x="7035092" y="2851052"/>
            <a:ext cx="205740" cy="1783080"/>
            <a:chOff x="1800225" y="419100"/>
            <a:chExt cx="182880" cy="1828800"/>
          </a:xfrm>
        </p:grpSpPr>
        <p:sp>
          <p:nvSpPr>
            <p:cNvPr id="58" name="Rectangle 57"/>
            <p:cNvSpPr/>
            <p:nvPr/>
          </p:nvSpPr>
          <p:spPr>
            <a:xfrm>
              <a:off x="1800225" y="4191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59" name="Rectangle 58"/>
            <p:cNvSpPr/>
            <p:nvPr/>
          </p:nvSpPr>
          <p:spPr>
            <a:xfrm>
              <a:off x="1800225" y="6019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0" name="Rectangle 59"/>
            <p:cNvSpPr/>
            <p:nvPr/>
          </p:nvSpPr>
          <p:spPr>
            <a:xfrm>
              <a:off x="1800225" y="7848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1" name="Rectangle 60"/>
            <p:cNvSpPr/>
            <p:nvPr/>
          </p:nvSpPr>
          <p:spPr>
            <a:xfrm>
              <a:off x="1800225" y="9677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2" name="Rectangle 61"/>
            <p:cNvSpPr/>
            <p:nvPr/>
          </p:nvSpPr>
          <p:spPr>
            <a:xfrm>
              <a:off x="1800225" y="11506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3" name="Rectangle 62"/>
            <p:cNvSpPr/>
            <p:nvPr/>
          </p:nvSpPr>
          <p:spPr>
            <a:xfrm>
              <a:off x="1800225" y="133350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4" name="Rectangle 63"/>
            <p:cNvSpPr/>
            <p:nvPr/>
          </p:nvSpPr>
          <p:spPr>
            <a:xfrm>
              <a:off x="1800225" y="151638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sp>
          <p:nvSpPr>
            <p:cNvPr id="65" name="Rectangle 64"/>
            <p:cNvSpPr/>
            <p:nvPr/>
          </p:nvSpPr>
          <p:spPr>
            <a:xfrm>
              <a:off x="1800225" y="169926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b="1" dirty="0">
                  <a:solidFill>
                    <a:srgbClr val="FF0000"/>
                  </a:solidFill>
                </a:rPr>
                <a:t>1</a:t>
              </a:r>
            </a:p>
          </p:txBody>
        </p:sp>
        <p:sp>
          <p:nvSpPr>
            <p:cNvPr id="66" name="Rectangle 65"/>
            <p:cNvSpPr/>
            <p:nvPr/>
          </p:nvSpPr>
          <p:spPr>
            <a:xfrm>
              <a:off x="1800225" y="188214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a:t>
              </a:r>
            </a:p>
          </p:txBody>
        </p:sp>
        <p:sp>
          <p:nvSpPr>
            <p:cNvPr id="67" name="Rectangle 66"/>
            <p:cNvSpPr/>
            <p:nvPr/>
          </p:nvSpPr>
          <p:spPr>
            <a:xfrm>
              <a:off x="1800225" y="2065020"/>
              <a:ext cx="182880" cy="1828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457200" rtl="0"/>
              <a:r>
                <a:rPr lang="en-US" sz="825" dirty="0">
                  <a:solidFill>
                    <a:prstClr val="black"/>
                  </a:solidFill>
                </a:rPr>
                <a:t>0</a:t>
              </a:r>
            </a:p>
          </p:txBody>
        </p:sp>
      </p:grpSp>
      <p:sp>
        <p:nvSpPr>
          <p:cNvPr id="68" name="TextBox 67"/>
          <p:cNvSpPr txBox="1"/>
          <p:nvPr/>
        </p:nvSpPr>
        <p:spPr>
          <a:xfrm>
            <a:off x="1491859" y="1403988"/>
            <a:ext cx="942374" cy="300082"/>
          </a:xfrm>
          <a:prstGeom prst="rect">
            <a:avLst/>
          </a:prstGeom>
          <a:noFill/>
        </p:spPr>
        <p:txBody>
          <a:bodyPr wrap="none" rtlCol="0">
            <a:spAutoFit/>
          </a:bodyPr>
          <a:lstStyle/>
          <a:p>
            <a:pPr algn="l" defTabSz="457200" rtl="0"/>
            <a:r>
              <a:rPr lang="en-US" sz="1350" dirty="0">
                <a:solidFill>
                  <a:prstClr val="black"/>
                </a:solidFill>
              </a:rPr>
              <a:t>Input layer</a:t>
            </a:r>
          </a:p>
        </p:txBody>
      </p:sp>
      <p:cxnSp>
        <p:nvCxnSpPr>
          <p:cNvPr id="70" name="Straight Connector 69"/>
          <p:cNvCxnSpPr/>
          <p:nvPr/>
        </p:nvCxnSpPr>
        <p:spPr>
          <a:xfrm>
            <a:off x="2043854" y="1781205"/>
            <a:ext cx="2389603" cy="1361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2043854" y="3140128"/>
            <a:ext cx="2389602" cy="79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2037561" y="3562393"/>
            <a:ext cx="2395895" cy="650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043854" y="4223995"/>
            <a:ext cx="2389602" cy="1491049"/>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081434" y="4582242"/>
            <a:ext cx="1075423" cy="300082"/>
          </a:xfrm>
          <a:prstGeom prst="rect">
            <a:avLst/>
          </a:prstGeom>
          <a:noFill/>
        </p:spPr>
        <p:txBody>
          <a:bodyPr wrap="none" rtlCol="0">
            <a:spAutoFit/>
          </a:bodyPr>
          <a:lstStyle/>
          <a:p>
            <a:pPr algn="l" defTabSz="457200" rtl="0"/>
            <a:r>
              <a:rPr lang="en-US" sz="1350" dirty="0">
                <a:solidFill>
                  <a:prstClr val="black"/>
                </a:solidFill>
              </a:rPr>
              <a:t>Hidden layer</a:t>
            </a:r>
          </a:p>
        </p:txBody>
      </p:sp>
      <p:sp>
        <p:nvSpPr>
          <p:cNvPr id="83" name="TextBox 82"/>
          <p:cNvSpPr txBox="1"/>
          <p:nvPr/>
        </p:nvSpPr>
        <p:spPr>
          <a:xfrm>
            <a:off x="7574220" y="3577888"/>
            <a:ext cx="316112" cy="300082"/>
          </a:xfrm>
          <a:prstGeom prst="rect">
            <a:avLst/>
          </a:prstGeom>
          <a:noFill/>
        </p:spPr>
        <p:txBody>
          <a:bodyPr wrap="none" rtlCol="0">
            <a:spAutoFit/>
          </a:bodyPr>
          <a:lstStyle/>
          <a:p>
            <a:pPr algn="l" defTabSz="457200" rtl="0"/>
            <a:r>
              <a:rPr lang="en-US" sz="1350" dirty="0" smtClean="0">
                <a:solidFill>
                  <a:prstClr val="black"/>
                </a:solidFill>
              </a:rPr>
              <a:t>I3</a:t>
            </a:r>
            <a:endParaRPr lang="en-US" sz="1350" dirty="0">
              <a:solidFill>
                <a:prstClr val="black"/>
              </a:solidFill>
            </a:endParaRPr>
          </a:p>
        </p:txBody>
      </p:sp>
      <p:cxnSp>
        <p:nvCxnSpPr>
          <p:cNvPr id="84" name="Straight Connector 83"/>
          <p:cNvCxnSpPr/>
          <p:nvPr/>
        </p:nvCxnSpPr>
        <p:spPr>
          <a:xfrm flipV="1">
            <a:off x="4639196" y="2850140"/>
            <a:ext cx="2395896" cy="289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4639196" y="4212932"/>
            <a:ext cx="2395896" cy="42120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6623543" y="2415558"/>
            <a:ext cx="1072217" cy="300082"/>
          </a:xfrm>
          <a:prstGeom prst="rect">
            <a:avLst/>
          </a:prstGeom>
          <a:noFill/>
        </p:spPr>
        <p:txBody>
          <a:bodyPr wrap="none" rtlCol="0">
            <a:spAutoFit/>
          </a:bodyPr>
          <a:lstStyle/>
          <a:p>
            <a:pPr algn="l" defTabSz="457200" rtl="0"/>
            <a:r>
              <a:rPr lang="en-US" sz="1350" dirty="0">
                <a:solidFill>
                  <a:prstClr val="black"/>
                </a:solidFill>
              </a:rPr>
              <a:t>Output layer</a:t>
            </a:r>
          </a:p>
        </p:txBody>
      </p:sp>
      <p:sp>
        <p:nvSpPr>
          <p:cNvPr id="74" name="TextBox 73"/>
          <p:cNvSpPr txBox="1"/>
          <p:nvPr/>
        </p:nvSpPr>
        <p:spPr>
          <a:xfrm>
            <a:off x="1197200" y="3321391"/>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5" name="TextBox 74"/>
          <p:cNvSpPr txBox="1"/>
          <p:nvPr/>
        </p:nvSpPr>
        <p:spPr>
          <a:xfrm>
            <a:off x="1197200" y="5447581"/>
            <a:ext cx="604653" cy="300082"/>
          </a:xfrm>
          <a:prstGeom prst="rect">
            <a:avLst/>
          </a:prstGeom>
          <a:noFill/>
        </p:spPr>
        <p:txBody>
          <a:bodyPr wrap="none" rtlCol="0">
            <a:spAutoFit/>
          </a:bodyPr>
          <a:lstStyle/>
          <a:p>
            <a:pPr algn="l" defTabSz="457200" rtl="0"/>
            <a:r>
              <a:rPr lang="en-US" sz="1350" dirty="0">
                <a:solidFill>
                  <a:prstClr val="black"/>
                </a:solidFill>
              </a:rPr>
              <a:t>V-dim</a:t>
            </a:r>
          </a:p>
        </p:txBody>
      </p:sp>
      <p:sp>
        <p:nvSpPr>
          <p:cNvPr id="77" name="TextBox 76"/>
          <p:cNvSpPr txBox="1"/>
          <p:nvPr/>
        </p:nvSpPr>
        <p:spPr>
          <a:xfrm>
            <a:off x="4271741" y="4845890"/>
            <a:ext cx="619080" cy="300082"/>
          </a:xfrm>
          <a:prstGeom prst="rect">
            <a:avLst/>
          </a:prstGeom>
          <a:noFill/>
        </p:spPr>
        <p:txBody>
          <a:bodyPr wrap="none" rtlCol="0">
            <a:spAutoFit/>
          </a:bodyPr>
          <a:lstStyle/>
          <a:p>
            <a:pPr algn="l" defTabSz="457200" rtl="0"/>
            <a:r>
              <a:rPr lang="en-US" sz="1350" dirty="0">
                <a:solidFill>
                  <a:prstClr val="black"/>
                </a:solidFill>
              </a:rPr>
              <a:t>N-dim</a:t>
            </a:r>
          </a:p>
        </p:txBody>
      </p:sp>
      <mc:AlternateContent xmlns:mc="http://schemas.openxmlformats.org/markup-compatibility/2006" xmlns:a14="http://schemas.microsoft.com/office/drawing/2010/main">
        <mc:Choice Requires="a14">
          <p:sp>
            <p:nvSpPr>
              <p:cNvPr id="98" name="TextBox 97"/>
              <p:cNvSpPr txBox="1"/>
              <p:nvPr/>
            </p:nvSpPr>
            <p:spPr>
              <a:xfrm rot="1413182">
                <a:off x="2154282" y="2789620"/>
                <a:ext cx="2257156" cy="422039"/>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smtClean="0">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𝑇</m:t>
                          </m:r>
                        </m:sup>
                      </m:sSubSup>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𝑥</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2</m:t>
                          </m:r>
                        </m:sub>
                      </m:sSub>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𝑣</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2</m:t>
                          </m:r>
                        </m:sub>
                      </m:sSub>
                    </m:oMath>
                  </m:oMathPara>
                </a14:m>
                <a:endParaRPr lang="en-US" sz="2100" dirty="0">
                  <a:solidFill>
                    <a:prstClr val="black"/>
                  </a:solidFill>
                </a:endParaRPr>
              </a:p>
            </p:txBody>
          </p:sp>
        </mc:Choice>
        <mc:Fallback xmlns="">
          <p:sp>
            <p:nvSpPr>
              <p:cNvPr id="98" name="TextBox 97"/>
              <p:cNvSpPr txBox="1">
                <a:spLocks noRot="1" noChangeAspect="1" noMove="1" noResize="1" noEditPoints="1" noAdjustHandles="1" noChangeArrowheads="1" noChangeShapeType="1" noTextEdit="1"/>
              </p:cNvSpPr>
              <p:nvPr/>
            </p:nvSpPr>
            <p:spPr>
              <a:xfrm rot="1413182">
                <a:off x="2154282" y="2789620"/>
                <a:ext cx="2257156" cy="422039"/>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p:cNvSpPr txBox="1"/>
              <p:nvPr/>
            </p:nvSpPr>
            <p:spPr>
              <a:xfrm rot="19631347">
                <a:off x="2183232" y="4232326"/>
                <a:ext cx="2257156" cy="422039"/>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smtClean="0">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𝑇</m:t>
                          </m:r>
                        </m:sup>
                      </m:sSubSup>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𝑥</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4</m:t>
                          </m:r>
                        </m:sub>
                      </m:sSub>
                      <m:r>
                        <a:rPr lang="en-US" sz="2100" i="1">
                          <a:solidFill>
                            <a:prstClr val="black"/>
                          </a:solidFill>
                          <a:latin typeface="Cambria Math" panose="02040503050406030204" pitchFamily="18" charset="0"/>
                        </a:rPr>
                        <m:t>=</m:t>
                      </m:r>
                      <m:sSub>
                        <m:sSubPr>
                          <m:ctrlPr>
                            <a:rPr lang="en-US" sz="2100" i="1">
                              <a:solidFill>
                                <a:prstClr val="black"/>
                              </a:solidFill>
                              <a:latin typeface="Cambria Math" panose="02040503050406030204" pitchFamily="18" charset="0"/>
                            </a:rPr>
                          </m:ctrlPr>
                        </m:sSubPr>
                        <m:e>
                          <m:r>
                            <a:rPr lang="en-US" sz="2100" i="1">
                              <a:solidFill>
                                <a:prstClr val="black"/>
                              </a:solidFill>
                              <a:latin typeface="Cambria Math" panose="02040503050406030204" pitchFamily="18" charset="0"/>
                            </a:rPr>
                            <m:t>𝑣</m:t>
                          </m:r>
                        </m:e>
                        <m:sub>
                          <m:r>
                            <a:rPr lang="en-US" sz="2100" b="0" i="1" smtClean="0">
                              <a:solidFill>
                                <a:prstClr val="black"/>
                              </a:solidFill>
                              <a:latin typeface="Cambria Math" panose="02040503050406030204" pitchFamily="18" charset="0"/>
                            </a:rPr>
                            <m:t>𝐼</m:t>
                          </m:r>
                          <m:r>
                            <a:rPr lang="en-US" sz="2100" b="0" i="1" smtClean="0">
                              <a:solidFill>
                                <a:prstClr val="black"/>
                              </a:solidFill>
                              <a:latin typeface="Cambria Math" panose="02040503050406030204" pitchFamily="18" charset="0"/>
                            </a:rPr>
                            <m:t>4</m:t>
                          </m:r>
                        </m:sub>
                      </m:sSub>
                    </m:oMath>
                  </m:oMathPara>
                </a14:m>
                <a:endParaRPr lang="en-US" sz="2100" dirty="0">
                  <a:solidFill>
                    <a:prstClr val="black"/>
                  </a:solidFill>
                </a:endParaRPr>
              </a:p>
            </p:txBody>
          </p:sp>
        </mc:Choice>
        <mc:Fallback xmlns="">
          <p:sp>
            <p:nvSpPr>
              <p:cNvPr id="99" name="TextBox 98"/>
              <p:cNvSpPr txBox="1">
                <a:spLocks noRot="1" noChangeAspect="1" noMove="1" noResize="1" noEditPoints="1" noAdjustHandles="1" noChangeArrowheads="1" noChangeShapeType="1" noTextEdit="1"/>
              </p:cNvSpPr>
              <p:nvPr/>
            </p:nvSpPr>
            <p:spPr>
              <a:xfrm rot="19631347">
                <a:off x="2183232" y="4232326"/>
                <a:ext cx="2257156" cy="422039"/>
              </a:xfrm>
              <a:prstGeom prst="rect">
                <a:avLst/>
              </a:prstGeom>
              <a:blipFill rotWithShape="0">
                <a:blip r:embed="rId3"/>
                <a:stretch>
                  <a:fillRect/>
                </a:stretch>
              </a:blipFill>
            </p:spPr>
            <p:txBody>
              <a:bodyPr/>
              <a:lstStyle/>
              <a:p>
                <a:r>
                  <a:rPr lang="en-US">
                    <a:noFill/>
                  </a:rPr>
                  <a:t> </a:t>
                </a:r>
              </a:p>
            </p:txBody>
          </p:sp>
        </mc:Fallback>
      </mc:AlternateContent>
      <p:sp>
        <p:nvSpPr>
          <p:cNvPr id="100" name="TextBox 99"/>
          <p:cNvSpPr txBox="1"/>
          <p:nvPr/>
        </p:nvSpPr>
        <p:spPr>
          <a:xfrm>
            <a:off x="3921245" y="3579316"/>
            <a:ext cx="271228" cy="300082"/>
          </a:xfrm>
          <a:prstGeom prst="rect">
            <a:avLst/>
          </a:prstGeom>
          <a:noFill/>
        </p:spPr>
        <p:txBody>
          <a:bodyPr wrap="none" rtlCol="0">
            <a:spAutoFit/>
          </a:bodyPr>
          <a:lstStyle/>
          <a:p>
            <a:pPr algn="l" defTabSz="457200" rtl="0"/>
            <a:r>
              <a:rPr lang="en-US" sz="1350" dirty="0">
                <a:solidFill>
                  <a:prstClr val="black"/>
                </a:solidFill>
              </a:rPr>
              <a:t>+</a:t>
            </a:r>
          </a:p>
        </p:txBody>
      </p:sp>
      <mc:AlternateContent xmlns:mc="http://schemas.openxmlformats.org/markup-compatibility/2006" xmlns:a14="http://schemas.microsoft.com/office/drawing/2010/main">
        <mc:Choice Requires="a14">
          <p:sp>
            <p:nvSpPr>
              <p:cNvPr id="101" name="TextBox 100"/>
              <p:cNvSpPr txBox="1"/>
              <p:nvPr/>
            </p:nvSpPr>
            <p:spPr>
              <a:xfrm rot="16200000">
                <a:off x="4285052" y="3498566"/>
                <a:ext cx="1202637" cy="468333"/>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acc>
                        <m:accPr>
                          <m:chr m:val="̂"/>
                          <m:ctrlPr>
                            <a:rPr lang="en-US" sz="1350" i="1" smtClean="0">
                              <a:solidFill>
                                <a:prstClr val="black"/>
                              </a:solidFill>
                              <a:latin typeface="Cambria Math" panose="02040503050406030204" pitchFamily="18" charset="0"/>
                            </a:rPr>
                          </m:ctrlPr>
                        </m:accPr>
                        <m:e>
                          <m:r>
                            <a:rPr lang="en-US" sz="1350" i="1">
                              <a:solidFill>
                                <a:prstClr val="black"/>
                              </a:solidFill>
                              <a:latin typeface="Cambria Math" panose="02040503050406030204" pitchFamily="18" charset="0"/>
                            </a:rPr>
                            <m:t>𝑣</m:t>
                          </m:r>
                        </m:e>
                      </m:acc>
                      <m:r>
                        <a:rPr lang="en-US" sz="1350" i="1">
                          <a:solidFill>
                            <a:prstClr val="black"/>
                          </a:solidFill>
                          <a:latin typeface="Cambria Math" panose="02040503050406030204" pitchFamily="18" charset="0"/>
                        </a:rPr>
                        <m:t>=</m:t>
                      </m:r>
                      <m:f>
                        <m:fPr>
                          <m:ctrlPr>
                            <a:rPr lang="en-US" sz="1350" i="1">
                              <a:solidFill>
                                <a:prstClr val="black"/>
                              </a:solidFill>
                              <a:latin typeface="Cambria Math" panose="02040503050406030204" pitchFamily="18" charset="0"/>
                            </a:rPr>
                          </m:ctrlPr>
                        </m:fPr>
                        <m:num>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rPr>
                                <m:t>𝑣</m:t>
                              </m:r>
                            </m:e>
                            <m:sub>
                              <m:r>
                                <a:rPr lang="en-US" sz="1350" b="0" i="1" smtClean="0">
                                  <a:solidFill>
                                    <a:prstClr val="black"/>
                                  </a:solidFill>
                                  <a:latin typeface="Cambria Math" panose="02040503050406030204" pitchFamily="18" charset="0"/>
                                </a:rPr>
                                <m:t>𝐼</m:t>
                              </m:r>
                              <m:r>
                                <a:rPr lang="en-US" sz="1350" b="0" i="1" smtClean="0">
                                  <a:solidFill>
                                    <a:prstClr val="black"/>
                                  </a:solidFill>
                                  <a:latin typeface="Cambria Math" panose="02040503050406030204" pitchFamily="18" charset="0"/>
                                </a:rPr>
                                <m:t>2</m:t>
                              </m:r>
                            </m:sub>
                          </m:sSub>
                          <m:r>
                            <a:rPr lang="en-US" sz="1350" i="1">
                              <a:solidFill>
                                <a:prstClr val="black"/>
                              </a:solidFill>
                              <a:latin typeface="Cambria Math" panose="02040503050406030204" pitchFamily="18" charset="0"/>
                            </a:rPr>
                            <m:t>+</m:t>
                          </m:r>
                          <m:sSub>
                            <m:sSubPr>
                              <m:ctrlPr>
                                <a:rPr lang="en-US" sz="1350" i="1">
                                  <a:solidFill>
                                    <a:prstClr val="black"/>
                                  </a:solidFill>
                                  <a:latin typeface="Cambria Math" panose="02040503050406030204" pitchFamily="18" charset="0"/>
                                </a:rPr>
                              </m:ctrlPr>
                            </m:sSubPr>
                            <m:e>
                              <m:r>
                                <a:rPr lang="en-US" sz="1350" i="1">
                                  <a:solidFill>
                                    <a:prstClr val="black"/>
                                  </a:solidFill>
                                  <a:latin typeface="Cambria Math" panose="02040503050406030204" pitchFamily="18" charset="0"/>
                                </a:rPr>
                                <m:t>𝑣</m:t>
                              </m:r>
                            </m:e>
                            <m:sub>
                              <m:r>
                                <a:rPr lang="en-US" sz="1350" b="0" i="1" smtClean="0">
                                  <a:solidFill>
                                    <a:prstClr val="black"/>
                                  </a:solidFill>
                                  <a:latin typeface="Cambria Math" panose="02040503050406030204" pitchFamily="18" charset="0"/>
                                </a:rPr>
                                <m:t>𝐼</m:t>
                              </m:r>
                              <m:r>
                                <a:rPr lang="en-US" sz="1350" b="0" i="1" smtClean="0">
                                  <a:solidFill>
                                    <a:prstClr val="black"/>
                                  </a:solidFill>
                                  <a:latin typeface="Cambria Math" panose="02040503050406030204" pitchFamily="18" charset="0"/>
                                </a:rPr>
                                <m:t>4</m:t>
                              </m:r>
                            </m:sub>
                          </m:sSub>
                        </m:num>
                        <m:den>
                          <m:r>
                            <a:rPr lang="en-US" sz="1350" i="1">
                              <a:solidFill>
                                <a:prstClr val="black"/>
                              </a:solidFill>
                              <a:latin typeface="Cambria Math" panose="02040503050406030204" pitchFamily="18" charset="0"/>
                            </a:rPr>
                            <m:t>2</m:t>
                          </m:r>
                        </m:den>
                      </m:f>
                    </m:oMath>
                  </m:oMathPara>
                </a14:m>
                <a:endParaRPr lang="en-US" sz="1350" dirty="0">
                  <a:solidFill>
                    <a:prstClr val="black"/>
                  </a:solidFill>
                </a:endParaRPr>
              </a:p>
            </p:txBody>
          </p:sp>
        </mc:Choice>
        <mc:Fallback xmlns="">
          <p:sp>
            <p:nvSpPr>
              <p:cNvPr id="101" name="TextBox 100"/>
              <p:cNvSpPr txBox="1">
                <a:spLocks noRot="1" noChangeAspect="1" noMove="1" noResize="1" noEditPoints="1" noAdjustHandles="1" noChangeArrowheads="1" noChangeShapeType="1" noTextEdit="1"/>
              </p:cNvSpPr>
              <p:nvPr/>
            </p:nvSpPr>
            <p:spPr>
              <a:xfrm rot="16200000">
                <a:off x="4285052" y="3498566"/>
                <a:ext cx="1202637" cy="468333"/>
              </a:xfrm>
              <a:prstGeom prst="rect">
                <a:avLst/>
              </a:prstGeom>
              <a:blipFill rotWithShape="0">
                <a:blip r:embed="rId4"/>
                <a:stretch>
                  <a:fillRect r="-25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rot="16200000">
                <a:off x="6345070" y="3545886"/>
                <a:ext cx="2087034" cy="415498"/>
              </a:xfrm>
              <a:prstGeom prst="rect">
                <a:avLst/>
              </a:prstGeom>
              <a:noFill/>
            </p:spPr>
            <p:txBody>
              <a:bodyPr wrap="square" rtlCol="0">
                <a:spAutoFit/>
              </a:bodyPr>
              <a:lstStyle/>
              <a:p>
                <a:pPr algn="l" defTabSz="457200" rtl="0"/>
                <a14:m>
                  <m:oMathPara xmlns:m="http://schemas.openxmlformats.org/officeDocument/2006/math">
                    <m:oMathParaPr>
                      <m:jc m:val="centerGroup"/>
                    </m:oMathParaPr>
                    <m:oMath xmlns:m="http://schemas.openxmlformats.org/officeDocument/2006/math">
                      <m:acc>
                        <m:accPr>
                          <m:chr m:val="̂"/>
                          <m:ctrlPr>
                            <a:rPr lang="en-US" sz="2100" i="1">
                              <a:solidFill>
                                <a:prstClr val="black"/>
                              </a:solidFill>
                              <a:latin typeface="Cambria Math" panose="02040503050406030204" pitchFamily="18" charset="0"/>
                            </a:rPr>
                          </m:ctrlPr>
                        </m:accPr>
                        <m:e>
                          <m:r>
                            <a:rPr lang="en-US" sz="2100" i="1">
                              <a:solidFill>
                                <a:prstClr val="black"/>
                              </a:solidFill>
                              <a:latin typeface="Cambria Math" panose="02040503050406030204" pitchFamily="18" charset="0"/>
                            </a:rPr>
                            <m:t>𝑦</m:t>
                          </m:r>
                        </m:e>
                      </m:acc>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𝑠𝑜𝑓𝑡𝑚𝑎𝑥</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𝑧</m:t>
                      </m:r>
                      <m:r>
                        <a:rPr lang="en-US" sz="2100" i="1">
                          <a:solidFill>
                            <a:prstClr val="black"/>
                          </a:solidFill>
                          <a:latin typeface="Cambria Math" panose="02040503050406030204" pitchFamily="18" charset="0"/>
                        </a:rPr>
                        <m:t>)</m:t>
                      </m:r>
                    </m:oMath>
                  </m:oMathPara>
                </a14:m>
                <a:endParaRPr lang="en-US" sz="2100" dirty="0">
                  <a:solidFill>
                    <a:prstClr val="black"/>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rot="16200000">
                <a:off x="6345070" y="3545886"/>
                <a:ext cx="2087034" cy="415498"/>
              </a:xfrm>
              <a:prstGeom prst="rect">
                <a:avLst/>
              </a:prstGeom>
              <a:blipFill rotWithShape="0">
                <a:blip r:embed="rId5"/>
                <a:stretch>
                  <a:fillRect l="-4412" t="-1462" r="-16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202816" y="3500531"/>
                <a:ext cx="1858266" cy="415498"/>
              </a:xfrm>
              <a:prstGeom prst="rect">
                <a:avLst/>
              </a:prstGeom>
              <a:noFill/>
            </p:spPr>
            <p:txBody>
              <a:bodyPr wrap="none" rtlCol="0">
                <a:spAutoFit/>
              </a:bodyPr>
              <a:lstStyle/>
              <a:p>
                <a:pPr algn="l" defTabSz="457200" rtl="0"/>
                <a14:m>
                  <m:oMathPara xmlns:m="http://schemas.openxmlformats.org/officeDocument/2006/math">
                    <m:oMathParaPr>
                      <m:jc m:val="centerGroup"/>
                    </m:oMathParaPr>
                    <m:oMath xmlns:m="http://schemas.openxmlformats.org/officeDocument/2006/math">
                      <m:sSubSup>
                        <m:sSubSupPr>
                          <m:ctrlPr>
                            <a:rPr lang="en-US" sz="2100" i="1">
                              <a:solidFill>
                                <a:prstClr val="black"/>
                              </a:solidFill>
                              <a:latin typeface="Cambria Math" panose="02040503050406030204" pitchFamily="18" charset="0"/>
                            </a:rPr>
                          </m:ctrlPr>
                        </m:sSubSupPr>
                        <m:e>
                          <m:r>
                            <a:rPr lang="en-US" sz="2100" i="1">
                              <a:solidFill>
                                <a:prstClr val="black"/>
                              </a:solidFill>
                              <a:latin typeface="Cambria Math" panose="02040503050406030204" pitchFamily="18" charset="0"/>
                            </a:rPr>
                            <m:t>𝑊</m:t>
                          </m:r>
                        </m:e>
                        <m:sub>
                          <m:r>
                            <a:rPr lang="en-US" sz="2100" i="1">
                              <a:solidFill>
                                <a:prstClr val="black"/>
                              </a:solidFill>
                              <a:latin typeface="Cambria Math" panose="02040503050406030204" pitchFamily="18" charset="0"/>
                            </a:rPr>
                            <m:t>𝑉</m:t>
                          </m:r>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𝑁</m:t>
                          </m:r>
                        </m:sub>
                        <m:sup>
                          <m:r>
                            <a:rPr lang="en-US" sz="2100" i="1">
                              <a:solidFill>
                                <a:prstClr val="black"/>
                              </a:solidFill>
                              <a:latin typeface="Cambria Math" panose="02040503050406030204" pitchFamily="18" charset="0"/>
                            </a:rPr>
                            <m:t>′</m:t>
                          </m:r>
                        </m:sup>
                      </m:sSubSup>
                      <m:r>
                        <a:rPr lang="en-US" sz="2100" i="1">
                          <a:solidFill>
                            <a:prstClr val="black"/>
                          </a:solidFill>
                          <a:latin typeface="Cambria Math" panose="02040503050406030204" pitchFamily="18" charset="0"/>
                        </a:rPr>
                        <m:t>×</m:t>
                      </m:r>
                      <m:acc>
                        <m:accPr>
                          <m:chr m:val="̂"/>
                          <m:ctrlPr>
                            <a:rPr lang="en-US" sz="2100" i="1">
                              <a:solidFill>
                                <a:prstClr val="black"/>
                              </a:solidFill>
                              <a:latin typeface="Cambria Math" panose="02040503050406030204" pitchFamily="18" charset="0"/>
                            </a:rPr>
                          </m:ctrlPr>
                        </m:accPr>
                        <m:e>
                          <m:r>
                            <a:rPr lang="en-US" sz="2100" i="1">
                              <a:solidFill>
                                <a:prstClr val="black"/>
                              </a:solidFill>
                              <a:latin typeface="Cambria Math" panose="02040503050406030204" pitchFamily="18" charset="0"/>
                            </a:rPr>
                            <m:t>𝑣</m:t>
                          </m:r>
                        </m:e>
                      </m:acc>
                      <m:r>
                        <a:rPr lang="en-US" sz="2100" i="1">
                          <a:solidFill>
                            <a:prstClr val="black"/>
                          </a:solidFill>
                          <a:latin typeface="Cambria Math" panose="02040503050406030204" pitchFamily="18" charset="0"/>
                        </a:rPr>
                        <m:t>=</m:t>
                      </m:r>
                      <m:r>
                        <a:rPr lang="en-US" sz="2100" i="1">
                          <a:solidFill>
                            <a:prstClr val="black"/>
                          </a:solidFill>
                          <a:latin typeface="Cambria Math" panose="02040503050406030204" pitchFamily="18" charset="0"/>
                        </a:rPr>
                        <m:t>𝑧</m:t>
                      </m:r>
                    </m:oMath>
                  </m:oMathPara>
                </a14:m>
                <a:endParaRPr lang="en-US" sz="2100" dirty="0">
                  <a:solidFill>
                    <a:prstClr val="black"/>
                  </a:solidFill>
                </a:endParaRPr>
              </a:p>
            </p:txBody>
          </p:sp>
        </mc:Choice>
        <mc:Fallback xmlns="">
          <p:sp>
            <p:nvSpPr>
              <p:cNvPr id="85" name="TextBox 84"/>
              <p:cNvSpPr txBox="1">
                <a:spLocks noRot="1" noChangeAspect="1" noMove="1" noResize="1" noEditPoints="1" noAdjustHandles="1" noChangeArrowheads="1" noChangeShapeType="1" noTextEdit="1"/>
              </p:cNvSpPr>
              <p:nvPr/>
            </p:nvSpPr>
            <p:spPr>
              <a:xfrm>
                <a:off x="5202816" y="3500531"/>
                <a:ext cx="1858266" cy="415498"/>
              </a:xfrm>
              <a:prstGeom prst="rect">
                <a:avLst/>
              </a:prstGeom>
              <a:blipFill rotWithShape="0">
                <a:blip r:embed="rId6"/>
                <a:stretch>
                  <a:fillRect t="-4412" b="-1471"/>
                </a:stretch>
              </a:blipFill>
            </p:spPr>
            <p:txBody>
              <a:bodyPr/>
              <a:lstStyle/>
              <a:p>
                <a:r>
                  <a:rPr lang="en-US">
                    <a:noFill/>
                  </a:rPr>
                  <a:t> </a:t>
                </a:r>
              </a:p>
            </p:txBody>
          </p:sp>
        </mc:Fallback>
      </mc:AlternateContent>
      <p:graphicFrame>
        <p:nvGraphicFramePr>
          <p:cNvPr id="86" name="Table 85"/>
          <p:cNvGraphicFramePr>
            <a:graphicFrameLocks noGrp="1"/>
          </p:cNvGraphicFramePr>
          <p:nvPr>
            <p:extLst/>
          </p:nvPr>
        </p:nvGraphicFramePr>
        <p:xfrm>
          <a:off x="8135165" y="2858741"/>
          <a:ext cx="246888" cy="2468880"/>
        </p:xfrm>
        <a:graphic>
          <a:graphicData uri="http://schemas.openxmlformats.org/drawingml/2006/table">
            <a:tbl>
              <a:tblPr firstRow="1" bandRow="1">
                <a:tableStyleId>{69CF1AB2-1976-4502-BF36-3FF5EA218861}</a:tableStyleId>
              </a:tblPr>
              <a:tblGrid>
                <a:gridCol w="246888">
                  <a:extLst>
                    <a:ext uri="{9D8B030D-6E8A-4147-A177-3AD203B41FA5}">
                      <a16:colId xmlns="" xmlns:a16="http://schemas.microsoft.com/office/drawing/2014/main" val="4255159121"/>
                    </a:ext>
                  </a:extLst>
                </a:gridCol>
              </a:tblGrid>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 xmlns:a16="http://schemas.microsoft.com/office/drawing/2014/main" val="2404443869"/>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 xmlns:a16="http://schemas.microsoft.com/office/drawing/2014/main" val="4045244593"/>
                  </a:ext>
                </a:extLst>
              </a:tr>
              <a:tr h="246888">
                <a:tc>
                  <a:txBody>
                    <a:bodyPr/>
                    <a:lstStyle/>
                    <a:p>
                      <a:pPr algn="ctr"/>
                      <a:r>
                        <a:rPr lang="en-US" sz="900" b="0" dirty="0">
                          <a:solidFill>
                            <a:schemeClr val="tx1"/>
                          </a:solidFill>
                        </a:rPr>
                        <a:t>0.00</a:t>
                      </a:r>
                    </a:p>
                  </a:txBody>
                  <a:tcPr marL="0" marR="0" marT="0" marB="0" anchor="ctr">
                    <a:solidFill>
                      <a:schemeClr val="bg1"/>
                    </a:solidFill>
                  </a:tcPr>
                </a:tc>
                <a:extLst>
                  <a:ext uri="{0D108BD9-81ED-4DB2-BD59-A6C34878D82A}">
                    <a16:rowId xmlns="" xmlns:a16="http://schemas.microsoft.com/office/drawing/2014/main" val="2752563613"/>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 xmlns:a16="http://schemas.microsoft.com/office/drawing/2014/main" val="201681552"/>
                  </a:ext>
                </a:extLst>
              </a:tr>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 xmlns:a16="http://schemas.microsoft.com/office/drawing/2014/main" val="177053094"/>
                  </a:ext>
                </a:extLst>
              </a:tr>
              <a:tr h="246888">
                <a:tc>
                  <a:txBody>
                    <a:bodyPr/>
                    <a:lstStyle/>
                    <a:p>
                      <a:pPr algn="ctr"/>
                      <a:r>
                        <a:rPr lang="en-US" sz="900" b="0" dirty="0">
                          <a:solidFill>
                            <a:schemeClr val="tx1"/>
                          </a:solidFill>
                        </a:rPr>
                        <a:t>0.02</a:t>
                      </a:r>
                    </a:p>
                  </a:txBody>
                  <a:tcPr marL="0" marR="0" marT="0" marB="0" anchor="ctr">
                    <a:solidFill>
                      <a:schemeClr val="bg1"/>
                    </a:solidFill>
                  </a:tcPr>
                </a:tc>
                <a:extLst>
                  <a:ext uri="{0D108BD9-81ED-4DB2-BD59-A6C34878D82A}">
                    <a16:rowId xmlns="" xmlns:a16="http://schemas.microsoft.com/office/drawing/2014/main" val="2987099312"/>
                  </a:ext>
                </a:extLst>
              </a:tr>
              <a:tr h="246888">
                <a:tc>
                  <a:txBody>
                    <a:bodyPr/>
                    <a:lstStyle/>
                    <a:p>
                      <a:pPr algn="ctr"/>
                      <a:r>
                        <a:rPr lang="en-US" sz="900" b="0" dirty="0">
                          <a:solidFill>
                            <a:schemeClr val="tx1"/>
                          </a:solidFill>
                        </a:rPr>
                        <a:t>0.01</a:t>
                      </a:r>
                    </a:p>
                  </a:txBody>
                  <a:tcPr marL="0" marR="0" marT="0" marB="0" anchor="ctr">
                    <a:solidFill>
                      <a:schemeClr val="bg1"/>
                    </a:solidFill>
                  </a:tcPr>
                </a:tc>
                <a:extLst>
                  <a:ext uri="{0D108BD9-81ED-4DB2-BD59-A6C34878D82A}">
                    <a16:rowId xmlns="" xmlns:a16="http://schemas.microsoft.com/office/drawing/2014/main" val="4040427874"/>
                  </a:ext>
                </a:extLst>
              </a:tr>
              <a:tr h="246888">
                <a:tc>
                  <a:txBody>
                    <a:bodyPr/>
                    <a:lstStyle/>
                    <a:p>
                      <a:pPr algn="ctr"/>
                      <a:r>
                        <a:rPr lang="en-US" sz="900" b="1" dirty="0">
                          <a:solidFill>
                            <a:srgbClr val="FF0000"/>
                          </a:solidFill>
                        </a:rPr>
                        <a:t>0.7</a:t>
                      </a:r>
                    </a:p>
                  </a:txBody>
                  <a:tcPr marL="0" marR="0" marT="0" marB="0" anchor="ctr">
                    <a:solidFill>
                      <a:schemeClr val="bg1"/>
                    </a:solidFill>
                  </a:tcPr>
                </a:tc>
                <a:extLst>
                  <a:ext uri="{0D108BD9-81ED-4DB2-BD59-A6C34878D82A}">
                    <a16:rowId xmlns="" xmlns:a16="http://schemas.microsoft.com/office/drawing/2014/main" val="4092259214"/>
                  </a:ext>
                </a:extLst>
              </a:tr>
              <a:tr h="246888">
                <a:tc>
                  <a:txBody>
                    <a:bodyPr/>
                    <a:lstStyle/>
                    <a:p>
                      <a:pPr algn="ctr"/>
                      <a:r>
                        <a:rPr lang="en-US" sz="900" b="0" dirty="0">
                          <a:solidFill>
                            <a:schemeClr val="tx1"/>
                          </a:solidFill>
                        </a:rPr>
                        <a:t>…</a:t>
                      </a:r>
                    </a:p>
                  </a:txBody>
                  <a:tcPr marL="0" marR="0" marT="0" marB="0" anchor="ctr">
                    <a:solidFill>
                      <a:schemeClr val="bg1"/>
                    </a:solidFill>
                  </a:tcPr>
                </a:tc>
                <a:extLst>
                  <a:ext uri="{0D108BD9-81ED-4DB2-BD59-A6C34878D82A}">
                    <a16:rowId xmlns="" xmlns:a16="http://schemas.microsoft.com/office/drawing/2014/main" val="2895132886"/>
                  </a:ext>
                </a:extLst>
              </a:tr>
              <a:tr h="246888">
                <a:tc>
                  <a:txBody>
                    <a:bodyPr/>
                    <a:lstStyle/>
                    <a:p>
                      <a:pPr algn="ctr"/>
                      <a:r>
                        <a:rPr lang="en-US" sz="900" b="0" dirty="0">
                          <a:solidFill>
                            <a:schemeClr val="tx1"/>
                          </a:solidFill>
                        </a:rPr>
                        <a:t>0.00</a:t>
                      </a:r>
                    </a:p>
                  </a:txBody>
                  <a:tcPr marL="0" marR="0" marT="0" marB="0" anchor="ctr">
                    <a:solidFill>
                      <a:schemeClr val="bg1"/>
                    </a:solidFill>
                  </a:tcPr>
                </a:tc>
                <a:extLst>
                  <a:ext uri="{0D108BD9-81ED-4DB2-BD59-A6C34878D82A}">
                    <a16:rowId xmlns="" xmlns:a16="http://schemas.microsoft.com/office/drawing/2014/main" val="3595132379"/>
                  </a:ext>
                </a:extLst>
              </a:tr>
            </a:tbl>
          </a:graphicData>
        </a:graphic>
      </p:graphicFrame>
      <mc:AlternateContent xmlns:mc="http://schemas.openxmlformats.org/markup-compatibility/2006" xmlns:a14="http://schemas.microsoft.com/office/drawing/2010/main">
        <mc:Choice Requires="a14">
          <p:sp>
            <p:nvSpPr>
              <p:cNvPr id="88" name="TextBox 87"/>
              <p:cNvSpPr txBox="1"/>
              <p:nvPr/>
            </p:nvSpPr>
            <p:spPr>
              <a:xfrm>
                <a:off x="6724620" y="5562463"/>
                <a:ext cx="2343847" cy="300082"/>
              </a:xfrm>
              <a:prstGeom prst="rect">
                <a:avLst/>
              </a:prstGeom>
              <a:noFill/>
            </p:spPr>
            <p:txBody>
              <a:bodyPr wrap="none" rtlCol="0">
                <a:spAutoFit/>
              </a:bodyPr>
              <a:lstStyle/>
              <a:p>
                <a:pPr algn="l" defTabSz="457200" rtl="0"/>
                <a:r>
                  <a:rPr lang="en-US" sz="1350" dirty="0" smtClean="0">
                    <a:solidFill>
                      <a:srgbClr val="FF0000"/>
                    </a:solidFill>
                  </a:rPr>
                  <a:t>We would prefer </a:t>
                </a:r>
                <a14:m>
                  <m:oMath xmlns:m="http://schemas.openxmlformats.org/officeDocument/2006/math">
                    <m:acc>
                      <m:accPr>
                        <m:chr m:val="̂"/>
                        <m:ctrlPr>
                          <a:rPr lang="en-US" sz="1350" i="1">
                            <a:solidFill>
                              <a:srgbClr val="FF0000"/>
                            </a:solidFill>
                            <a:latin typeface="Cambria Math" panose="02040503050406030204" pitchFamily="18" charset="0"/>
                          </a:rPr>
                        </m:ctrlPr>
                      </m:accPr>
                      <m:e>
                        <m:r>
                          <a:rPr lang="en-US" sz="1350" i="1">
                            <a:solidFill>
                              <a:srgbClr val="FF0000"/>
                            </a:solidFill>
                            <a:latin typeface="Cambria Math" panose="02040503050406030204" pitchFamily="18" charset="0"/>
                          </a:rPr>
                          <m:t>𝑦</m:t>
                        </m:r>
                      </m:e>
                    </m:acc>
                  </m:oMath>
                </a14:m>
                <a:r>
                  <a:rPr lang="en-US" sz="1350" dirty="0">
                    <a:solidFill>
                      <a:srgbClr val="FF0000"/>
                    </a:solidFill>
                  </a:rPr>
                  <a:t> close to </a:t>
                </a:r>
                <a14:m>
                  <m:oMath xmlns:m="http://schemas.openxmlformats.org/officeDocument/2006/math">
                    <m:sSub>
                      <m:sSubPr>
                        <m:ctrlPr>
                          <a:rPr lang="en-US" sz="1350" i="1" dirty="0">
                            <a:solidFill>
                              <a:srgbClr val="FF0000"/>
                            </a:solidFill>
                            <a:latin typeface="Cambria Math" panose="02040503050406030204" pitchFamily="18" charset="0"/>
                          </a:rPr>
                        </m:ctrlPr>
                      </m:sSubPr>
                      <m:e>
                        <m:acc>
                          <m:accPr>
                            <m:chr m:val="̂"/>
                            <m:ctrlPr>
                              <a:rPr lang="en-US" sz="1350" i="1">
                                <a:solidFill>
                                  <a:srgbClr val="FF0000"/>
                                </a:solidFill>
                                <a:latin typeface="Cambria Math" panose="02040503050406030204" pitchFamily="18" charset="0"/>
                              </a:rPr>
                            </m:ctrlPr>
                          </m:accPr>
                          <m:e>
                            <m:r>
                              <a:rPr lang="en-US" sz="1350" i="1">
                                <a:solidFill>
                                  <a:srgbClr val="FF0000"/>
                                </a:solidFill>
                                <a:latin typeface="Cambria Math" panose="02040503050406030204" pitchFamily="18" charset="0"/>
                              </a:rPr>
                              <m:t>𝑦</m:t>
                            </m:r>
                          </m:e>
                        </m:acc>
                      </m:e>
                      <m:sub>
                        <m:r>
                          <a:rPr lang="en-US" sz="1350" b="0" i="1" dirty="0" smtClean="0">
                            <a:solidFill>
                              <a:srgbClr val="FF0000"/>
                            </a:solidFill>
                            <a:latin typeface="Cambria Math" panose="02040503050406030204" pitchFamily="18" charset="0"/>
                          </a:rPr>
                          <m:t>𝐼</m:t>
                        </m:r>
                        <m:r>
                          <a:rPr lang="en-US" sz="1350" b="0" i="1" dirty="0" smtClean="0">
                            <a:solidFill>
                              <a:srgbClr val="FF0000"/>
                            </a:solidFill>
                            <a:latin typeface="Cambria Math" panose="02040503050406030204" pitchFamily="18" charset="0"/>
                          </a:rPr>
                          <m:t>3</m:t>
                        </m:r>
                      </m:sub>
                    </m:sSub>
                  </m:oMath>
                </a14:m>
                <a:endParaRPr lang="en-US" sz="1350" dirty="0">
                  <a:solidFill>
                    <a:srgbClr val="FF0000"/>
                  </a:solidFill>
                </a:endParaRPr>
              </a:p>
            </p:txBody>
          </p:sp>
        </mc:Choice>
        <mc:Fallback xmlns="">
          <p:sp>
            <p:nvSpPr>
              <p:cNvPr id="88" name="TextBox 87"/>
              <p:cNvSpPr txBox="1">
                <a:spLocks noRot="1" noChangeAspect="1" noMove="1" noResize="1" noEditPoints="1" noAdjustHandles="1" noChangeArrowheads="1" noChangeShapeType="1" noTextEdit="1"/>
              </p:cNvSpPr>
              <p:nvPr/>
            </p:nvSpPr>
            <p:spPr>
              <a:xfrm>
                <a:off x="6724620" y="5562463"/>
                <a:ext cx="2343847" cy="300082"/>
              </a:xfrm>
              <a:prstGeom prst="rect">
                <a:avLst/>
              </a:prstGeom>
              <a:blipFill rotWithShape="0">
                <a:blip r:embed="rId7"/>
                <a:stretch>
                  <a:fillRect l="-519" t="-2000" r="-2078" b="-18000"/>
                </a:stretch>
              </a:blipFill>
            </p:spPr>
            <p:txBody>
              <a:bodyPr/>
              <a:lstStyle/>
              <a:p>
                <a:r>
                  <a:rPr lang="en-US">
                    <a:noFill/>
                  </a:rPr>
                  <a:t> </a:t>
                </a:r>
              </a:p>
            </p:txBody>
          </p:sp>
        </mc:Fallback>
      </mc:AlternateContent>
    </p:spTree>
    <p:extLst>
      <p:ext uri="{BB962C8B-B14F-4D97-AF65-F5344CB8AC3E}">
        <p14:creationId xmlns:p14="http://schemas.microsoft.com/office/powerpoint/2010/main" val="1811510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interesting results</a:t>
            </a:r>
          </a:p>
        </p:txBody>
      </p:sp>
      <p:sp>
        <p:nvSpPr>
          <p:cNvPr id="3" name="Content Placeholder 2"/>
          <p:cNvSpPr>
            <a:spLocks noGrp="1"/>
          </p:cNvSpPr>
          <p:nvPr>
            <p:ph idx="1"/>
          </p:nvPr>
        </p:nvSpPr>
        <p:spPr/>
        <p:txBody>
          <a:bodyPr/>
          <a:lstStyle/>
          <a:p>
            <a:r>
              <a:rPr lang="en-US" dirty="0" smtClean="0"/>
              <a:t>Similarity:</a:t>
            </a:r>
          </a:p>
          <a:p>
            <a:pPr lvl="1"/>
            <a:r>
              <a:rPr lang="en-US" dirty="0" smtClean="0"/>
              <a:t>Most similar item </a:t>
            </a:r>
            <a:r>
              <a:rPr lang="en-US" dirty="0"/>
              <a:t>to Samsung Galaxy </a:t>
            </a:r>
            <a:r>
              <a:rPr lang="en-US" dirty="0" smtClean="0"/>
              <a:t>S7 G930V:</a:t>
            </a:r>
          </a:p>
          <a:p>
            <a:pPr lvl="2"/>
            <a:r>
              <a:rPr lang="en-US" dirty="0"/>
              <a:t>Samsung Galaxy S7 </a:t>
            </a:r>
            <a:r>
              <a:rPr lang="en-US" dirty="0" smtClean="0"/>
              <a:t>G930A</a:t>
            </a:r>
          </a:p>
          <a:p>
            <a:pPr lvl="2"/>
            <a:r>
              <a:rPr lang="en-US" dirty="0" smtClean="0"/>
              <a:t>Samsung </a:t>
            </a:r>
            <a:r>
              <a:rPr lang="en-US" dirty="0"/>
              <a:t>Galaxy S7 </a:t>
            </a:r>
            <a:r>
              <a:rPr lang="en-US" dirty="0" smtClean="0"/>
              <a:t>Edge</a:t>
            </a:r>
          </a:p>
          <a:p>
            <a:pPr lvl="1"/>
            <a:r>
              <a:rPr lang="en-US" dirty="0" smtClean="0"/>
              <a:t>Item Analogy:</a:t>
            </a:r>
          </a:p>
          <a:p>
            <a:pPr marL="914400" lvl="2" indent="0">
              <a:buNone/>
            </a:pPr>
            <a:r>
              <a:rPr lang="en-US" dirty="0" smtClean="0"/>
              <a:t>+ Apple iPhone 5C </a:t>
            </a:r>
          </a:p>
          <a:p>
            <a:pPr marL="914400" lvl="2" indent="0">
              <a:buNone/>
            </a:pPr>
            <a:r>
              <a:rPr lang="en-US" dirty="0" smtClean="0"/>
              <a:t>-  Apple iPhone 4s</a:t>
            </a:r>
          </a:p>
          <a:p>
            <a:pPr marL="914400" lvl="2" indent="0">
              <a:buNone/>
            </a:pPr>
            <a:r>
              <a:rPr lang="en-US" dirty="0"/>
              <a:t>+  Samsung Galaxy </a:t>
            </a:r>
            <a:r>
              <a:rPr lang="en-US" dirty="0" smtClean="0"/>
              <a:t>S5 Edge</a:t>
            </a:r>
          </a:p>
          <a:p>
            <a:pPr marL="914400" lvl="2" indent="0">
              <a:buNone/>
            </a:pPr>
            <a:r>
              <a:rPr lang="en-US" dirty="0" smtClean="0"/>
              <a:t>=</a:t>
            </a:r>
          </a:p>
          <a:p>
            <a:pPr marL="914400" lvl="2" indent="0">
              <a:buNone/>
            </a:pPr>
            <a:r>
              <a:rPr lang="en-US" dirty="0"/>
              <a:t> </a:t>
            </a:r>
            <a:r>
              <a:rPr lang="en-US" dirty="0" smtClean="0"/>
              <a:t>    </a:t>
            </a:r>
            <a:r>
              <a:rPr lang="en-US" dirty="0"/>
              <a:t>Samsung </a:t>
            </a:r>
            <a:r>
              <a:rPr lang="en-US" dirty="0" smtClean="0"/>
              <a:t>Galaxy S6 Edge</a:t>
            </a:r>
          </a:p>
          <a:p>
            <a:pPr marL="914400" lvl="2" indent="0">
              <a:buNone/>
            </a:pPr>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solidFill>
                  <a:prstClr val="black">
                    <a:tint val="75000"/>
                  </a:prstClr>
                </a:solidFill>
              </a:rPr>
              <a:pPr/>
              <a:t>55</a:t>
            </a:fld>
            <a:endParaRPr lang="en-US" dirty="0">
              <a:solidFill>
                <a:prstClr val="black">
                  <a:tint val="75000"/>
                </a:prstClr>
              </a:solidFill>
            </a:endParaRPr>
          </a:p>
        </p:txBody>
      </p:sp>
      <p:cxnSp>
        <p:nvCxnSpPr>
          <p:cNvPr id="7" name="Straight Connector 6"/>
          <p:cNvCxnSpPr/>
          <p:nvPr/>
        </p:nvCxnSpPr>
        <p:spPr>
          <a:xfrm>
            <a:off x="1907704" y="5013176"/>
            <a:ext cx="252028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71600" y="1340768"/>
            <a:ext cx="7704856" cy="369332"/>
          </a:xfrm>
          <a:prstGeom prst="rect">
            <a:avLst/>
          </a:prstGeom>
          <a:noFill/>
        </p:spPr>
        <p:txBody>
          <a:bodyPr wrap="square" rtlCol="0">
            <a:spAutoFit/>
          </a:bodyPr>
          <a:lstStyle/>
          <a:p>
            <a:pPr algn="l" rtl="0"/>
            <a:r>
              <a:rPr lang="en-US" dirty="0" smtClean="0"/>
              <a:t>Given that the algorithm was </a:t>
            </a:r>
            <a:r>
              <a:rPr lang="en-US" b="1" dirty="0" smtClean="0"/>
              <a:t>not exposed </a:t>
            </a:r>
            <a:r>
              <a:rPr lang="en-US" dirty="0" smtClean="0"/>
              <a:t>to item title or description:</a:t>
            </a:r>
            <a:endParaRPr lang="en-US" dirty="0"/>
          </a:p>
        </p:txBody>
      </p:sp>
    </p:spTree>
    <p:extLst>
      <p:ext uri="{BB962C8B-B14F-4D97-AF65-F5344CB8AC3E}">
        <p14:creationId xmlns:p14="http://schemas.microsoft.com/office/powerpoint/2010/main" val="282860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Analogy Relations Are Preserved?</a:t>
            </a:r>
            <a:endParaRPr lang="en-US" dirty="0"/>
          </a:p>
        </p:txBody>
      </p:sp>
      <p:graphicFrame>
        <p:nvGraphicFramePr>
          <p:cNvPr id="7" name="Content Placeholder 6"/>
          <p:cNvGraphicFramePr>
            <a:graphicFrameLocks noGrp="1"/>
          </p:cNvGraphicFramePr>
          <p:nvPr>
            <p:ph sz="half" idx="1"/>
            <p:extLst>
              <p:ext uri="{D42A27DB-BD31-4B8C-83A1-F6EECF244321}">
                <p14:modId xmlns:p14="http://schemas.microsoft.com/office/powerpoint/2010/main" val="737438596"/>
              </p:ext>
            </p:extLst>
          </p:nvPr>
        </p:nvGraphicFramePr>
        <p:xfrm>
          <a:off x="611559" y="3321784"/>
          <a:ext cx="8352925" cy="2123440"/>
        </p:xfrm>
        <a:graphic>
          <a:graphicData uri="http://schemas.openxmlformats.org/drawingml/2006/table">
            <a:tbl>
              <a:tblPr firstRow="1" bandRow="1">
                <a:tableStyleId>{073A0DAA-6AF3-43AB-8588-CEC1D06C72B9}</a:tableStyleId>
              </a:tblPr>
              <a:tblGrid>
                <a:gridCol w="1670585"/>
                <a:gridCol w="1670585"/>
                <a:gridCol w="1670585"/>
                <a:gridCol w="1670585"/>
                <a:gridCol w="1670585"/>
              </a:tblGrid>
              <a:tr h="370840">
                <a:tc>
                  <a:txBody>
                    <a:bodyPr/>
                    <a:lstStyle/>
                    <a:p>
                      <a:pPr algn="l"/>
                      <a:r>
                        <a:rPr lang="en-US" dirty="0" smtClean="0"/>
                        <a:t>Target</a:t>
                      </a:r>
                      <a:r>
                        <a:rPr lang="en-US" baseline="0" dirty="0" smtClean="0"/>
                        <a:t> Item</a:t>
                      </a:r>
                      <a:endParaRPr lang="en-US" dirty="0"/>
                    </a:p>
                  </a:txBody>
                  <a:tcPr/>
                </a:tc>
                <a:tc>
                  <a:txBody>
                    <a:bodyPr/>
                    <a:lstStyle/>
                    <a:p>
                      <a:pPr algn="l" rtl="0"/>
                      <a:r>
                        <a:rPr lang="en-US" dirty="0" smtClean="0"/>
                        <a:t>Prepaid </a:t>
                      </a:r>
                    </a:p>
                    <a:p>
                      <a:pPr algn="l" rtl="0"/>
                      <a:r>
                        <a:rPr lang="en-US" dirty="0" smtClean="0"/>
                        <a:t>Micro Sim</a:t>
                      </a:r>
                      <a:endParaRPr lang="en-US" dirty="0"/>
                    </a:p>
                  </a:txBody>
                  <a:tcPr/>
                </a:tc>
                <a:tc>
                  <a:txBody>
                    <a:bodyPr/>
                    <a:lstStyle/>
                    <a:p>
                      <a:pPr algn="ctr"/>
                      <a:r>
                        <a:rPr lang="en-US" dirty="0" smtClean="0"/>
                        <a:t>Prepaid </a:t>
                      </a:r>
                    </a:p>
                    <a:p>
                      <a:pPr algn="ctr"/>
                      <a:r>
                        <a:rPr lang="en-US" dirty="0" smtClean="0"/>
                        <a:t>Nano Sim</a:t>
                      </a:r>
                      <a:endParaRPr lang="en-US" dirty="0"/>
                    </a:p>
                  </a:txBody>
                  <a:tcPr/>
                </a:tc>
                <a:tc>
                  <a:txBody>
                    <a:bodyPr/>
                    <a:lstStyle/>
                    <a:p>
                      <a:pPr algn="ctr"/>
                      <a:r>
                        <a:rPr lang="en-US" smtClean="0"/>
                        <a:t>Samsung Charger </a:t>
                      </a:r>
                      <a:r>
                        <a:rPr lang="en-US" dirty="0" smtClean="0"/>
                        <a:t>Cable</a:t>
                      </a:r>
                      <a:endParaRPr lang="en-US" dirty="0"/>
                    </a:p>
                  </a:txBody>
                  <a:tcPr/>
                </a:tc>
                <a:tc>
                  <a:txBody>
                    <a:bodyPr/>
                    <a:lstStyle/>
                    <a:p>
                      <a:pPr algn="l"/>
                      <a:r>
                        <a:rPr lang="en-US" dirty="0" smtClean="0"/>
                        <a:t>Apple </a:t>
                      </a:r>
                      <a:r>
                        <a:rPr lang="en-US" dirty="0" err="1" smtClean="0"/>
                        <a:t>Earpods</a:t>
                      </a:r>
                      <a:endParaRPr lang="en-US" dirty="0"/>
                    </a:p>
                  </a:txBody>
                  <a:tcPr/>
                </a:tc>
              </a:tr>
              <a:tr h="370840">
                <a:tc>
                  <a:txBody>
                    <a:bodyPr/>
                    <a:lstStyle/>
                    <a:p>
                      <a:pPr algn="l" rtl="0"/>
                      <a:r>
                        <a:rPr lang="en-US" dirty="0" smtClean="0"/>
                        <a:t>iPhone 5</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70840">
                <a:tc>
                  <a:txBody>
                    <a:bodyPr/>
                    <a:lstStyle/>
                    <a:p>
                      <a:pPr algn="l" rtl="0"/>
                      <a:r>
                        <a:rPr lang="en-US" dirty="0" smtClean="0"/>
                        <a:t>iPhone 4</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370840">
                <a:tc>
                  <a:txBody>
                    <a:bodyPr/>
                    <a:lstStyle/>
                    <a:p>
                      <a:pPr algn="l" rtl="0"/>
                      <a:r>
                        <a:rPr lang="en-US" dirty="0" smtClean="0"/>
                        <a:t>Galaxy</a:t>
                      </a:r>
                      <a:r>
                        <a:rPr lang="en-US" baseline="0" dirty="0" smtClean="0"/>
                        <a:t> S5</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pPr algn="l" rtl="0"/>
                      <a:r>
                        <a:rPr lang="en-US" dirty="0" smtClean="0"/>
                        <a:t>Galaxy</a:t>
                      </a:r>
                      <a:r>
                        <a:rPr lang="en-US" baseline="0" dirty="0" smtClean="0"/>
                        <a:t> S6</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sp>
        <p:nvSpPr>
          <p:cNvPr id="5" name="Slide Number Placeholder 4"/>
          <p:cNvSpPr>
            <a:spLocks noGrp="1"/>
          </p:cNvSpPr>
          <p:nvPr>
            <p:ph type="sldNum" sz="quarter" idx="11"/>
          </p:nvPr>
        </p:nvSpPr>
        <p:spPr/>
        <p:txBody>
          <a:bodyPr/>
          <a:lstStyle/>
          <a:p>
            <a:fld id="{0D7BAD85-726C-48C2-A98F-29BA97ECA1BD}" type="slidenum">
              <a:rPr lang="he-IL" altLang="he-IL" smtClean="0">
                <a:solidFill>
                  <a:srgbClr val="000000"/>
                </a:solidFill>
              </a:rPr>
              <a:pPr/>
              <a:t>56</a:t>
            </a:fld>
            <a:endParaRPr lang="en-US" altLang="he-IL">
              <a:solidFill>
                <a:srgbClr val="000000"/>
              </a:solidFill>
            </a:endParaRPr>
          </a:p>
        </p:txBody>
      </p:sp>
      <p:sp>
        <p:nvSpPr>
          <p:cNvPr id="8" name="Left Brace 7"/>
          <p:cNvSpPr/>
          <p:nvPr/>
        </p:nvSpPr>
        <p:spPr bwMode="auto">
          <a:xfrm rot="5400000">
            <a:off x="5074200" y="-645336"/>
            <a:ext cx="1011825" cy="6624737"/>
          </a:xfrm>
          <a:prstGeom prst="leftBrace">
            <a:avLst>
              <a:gd name="adj1" fmla="val 8333"/>
              <a:gd name="adj2" fmla="val 48275"/>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algn="ctr" rtl="0" eaLnBrk="0" fontAlgn="base" hangingPunct="0">
              <a:spcBef>
                <a:spcPct val="0"/>
              </a:spcBef>
              <a:spcAft>
                <a:spcPct val="0"/>
              </a:spcAft>
            </a:pPr>
            <a:endParaRPr lang="en-US" sz="2400" smtClean="0">
              <a:solidFill>
                <a:srgbClr val="000000"/>
              </a:solidFill>
            </a:endParaRPr>
          </a:p>
        </p:txBody>
      </p:sp>
      <p:sp>
        <p:nvSpPr>
          <p:cNvPr id="9" name="TextBox 8"/>
          <p:cNvSpPr txBox="1"/>
          <p:nvPr/>
        </p:nvSpPr>
        <p:spPr>
          <a:xfrm>
            <a:off x="3779912" y="1514257"/>
            <a:ext cx="3816424" cy="461665"/>
          </a:xfrm>
          <a:prstGeom prst="rect">
            <a:avLst/>
          </a:prstGeom>
          <a:noFill/>
        </p:spPr>
        <p:txBody>
          <a:bodyPr wrap="square" rtlCol="0">
            <a:spAutoFit/>
          </a:bodyPr>
          <a:lstStyle/>
          <a:p>
            <a:pPr algn="ctr" rtl="0" eaLnBrk="0" fontAlgn="base" hangingPunct="0">
              <a:spcBef>
                <a:spcPct val="0"/>
              </a:spcBef>
              <a:spcAft>
                <a:spcPct val="0"/>
              </a:spcAft>
            </a:pPr>
            <a:r>
              <a:rPr lang="en-US" sz="2400" dirty="0" smtClean="0">
                <a:solidFill>
                  <a:srgbClr val="000000"/>
                </a:solidFill>
              </a:rPr>
              <a:t>Other Items in the Session </a:t>
            </a:r>
          </a:p>
        </p:txBody>
      </p:sp>
      <p:sp>
        <p:nvSpPr>
          <p:cNvPr id="3" name="TextBox 2"/>
          <p:cNvSpPr txBox="1"/>
          <p:nvPr/>
        </p:nvSpPr>
        <p:spPr>
          <a:xfrm>
            <a:off x="0" y="3861048"/>
            <a:ext cx="611559" cy="1569660"/>
          </a:xfrm>
          <a:prstGeom prst="rect">
            <a:avLst/>
          </a:prstGeom>
          <a:noFill/>
        </p:spPr>
        <p:txBody>
          <a:bodyPr wrap="square" rtlCol="0">
            <a:spAutoFit/>
          </a:bodyPr>
          <a:lstStyle/>
          <a:p>
            <a:r>
              <a:rPr lang="en-US" sz="2400" dirty="0" smtClean="0"/>
              <a:t>+</a:t>
            </a:r>
          </a:p>
          <a:p>
            <a:r>
              <a:rPr lang="en-US" sz="2400" dirty="0" smtClean="0"/>
              <a:t>-</a:t>
            </a:r>
          </a:p>
          <a:p>
            <a:r>
              <a:rPr lang="en-US" sz="2400" dirty="0" smtClean="0"/>
              <a:t>+</a:t>
            </a:r>
          </a:p>
          <a:p>
            <a:r>
              <a:rPr lang="en-US" sz="2400" dirty="0"/>
              <a:t>=</a:t>
            </a:r>
          </a:p>
        </p:txBody>
      </p:sp>
    </p:spTree>
    <p:extLst>
      <p:ext uri="{BB962C8B-B14F-4D97-AF65-F5344CB8AC3E}">
        <p14:creationId xmlns:p14="http://schemas.microsoft.com/office/powerpoint/2010/main" val="7232601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625" y="332656"/>
            <a:ext cx="8518525" cy="990600"/>
          </a:xfrm>
        </p:spPr>
        <p:txBody>
          <a:bodyPr/>
          <a:lstStyle/>
          <a:p>
            <a:r>
              <a:rPr lang="en-US" dirty="0"/>
              <a:t>Beyond Accuracy: </a:t>
            </a:r>
            <a:r>
              <a:rPr lang="en-US" dirty="0" smtClean="0"/>
              <a:t/>
            </a:r>
            <a:br>
              <a:rPr lang="en-US" dirty="0" smtClean="0"/>
            </a:br>
            <a:r>
              <a:rPr lang="en-US" dirty="0" smtClean="0"/>
              <a:t>Future Trends </a:t>
            </a:r>
            <a:r>
              <a:rPr lang="en-US" dirty="0"/>
              <a:t>in </a:t>
            </a:r>
            <a:r>
              <a:rPr lang="en-US" dirty="0" smtClean="0"/>
              <a:t>RecSys</a:t>
            </a:r>
            <a:r>
              <a:rPr lang="en-US" dirty="0"/>
              <a:t/>
            </a:r>
            <a:br>
              <a:rPr lang="en-US" dirty="0"/>
            </a:br>
            <a:endParaRPr lang="en-US" dirty="0"/>
          </a:p>
        </p:txBody>
      </p:sp>
      <p:sp>
        <p:nvSpPr>
          <p:cNvPr id="3" name="Content Placeholder 2"/>
          <p:cNvSpPr>
            <a:spLocks noGrp="1"/>
          </p:cNvSpPr>
          <p:nvPr>
            <p:ph sz="half" idx="1"/>
          </p:nvPr>
        </p:nvSpPr>
        <p:spPr>
          <a:xfrm>
            <a:off x="-36512" y="1219200"/>
            <a:ext cx="9361040" cy="4962525"/>
          </a:xfrm>
        </p:spPr>
        <p:txBody>
          <a:bodyPr/>
          <a:lstStyle/>
          <a:p>
            <a:pPr marL="457200" indent="-457200">
              <a:buFont typeface="Arial" panose="020B0604020202020204" pitchFamily="34" charset="0"/>
              <a:buChar char="•"/>
            </a:pPr>
            <a:r>
              <a:rPr lang="en-US" dirty="0"/>
              <a:t>Diversity &amp; Serendipity</a:t>
            </a:r>
          </a:p>
          <a:p>
            <a:pPr marL="457200" indent="-457200">
              <a:buFont typeface="Arial" panose="020B0604020202020204" pitchFamily="34" charset="0"/>
              <a:buChar char="•"/>
            </a:pPr>
            <a:r>
              <a:rPr lang="en-US" dirty="0" smtClean="0"/>
              <a:t>Incorporating price in RecSys models</a:t>
            </a:r>
          </a:p>
          <a:p>
            <a:pPr marL="457200" indent="-457200">
              <a:buFont typeface="Arial" panose="020B0604020202020204" pitchFamily="34" charset="0"/>
              <a:buChar char="•"/>
            </a:pPr>
            <a:r>
              <a:rPr lang="en-US" dirty="0" smtClean="0"/>
              <a:t>Explainable RecSys</a:t>
            </a:r>
          </a:p>
          <a:p>
            <a:pPr marL="457200" indent="-457200">
              <a:buFont typeface="Arial" panose="020B0604020202020204" pitchFamily="34" charset="0"/>
              <a:buChar char="•"/>
            </a:pPr>
            <a:r>
              <a:rPr lang="en-US" dirty="0" smtClean="0"/>
              <a:t>Counteract </a:t>
            </a:r>
            <a:r>
              <a:rPr lang="en-US" dirty="0"/>
              <a:t>the effect </a:t>
            </a:r>
            <a:r>
              <a:rPr lang="en-US" dirty="0" smtClean="0"/>
              <a:t>of the existing RecSys and isolate the organic browsing of the users</a:t>
            </a:r>
          </a:p>
          <a:p>
            <a:pPr marL="457200" indent="-457200">
              <a:buFont typeface="Arial" panose="020B0604020202020204" pitchFamily="34" charset="0"/>
              <a:buChar char="•"/>
            </a:pPr>
            <a:r>
              <a:rPr lang="en-US" dirty="0"/>
              <a:t>Knowledge-based RecSys</a:t>
            </a:r>
          </a:p>
          <a:p>
            <a:pPr marL="457200" indent="-457200">
              <a:buFont typeface="Arial" panose="020B0604020202020204" pitchFamily="34" charset="0"/>
              <a:buChar char="•"/>
            </a:pPr>
            <a:endParaRPr lang="en-US" dirty="0" smtClean="0"/>
          </a:p>
          <a:p>
            <a:endParaRPr lang="en-US" dirty="0"/>
          </a:p>
        </p:txBody>
      </p:sp>
      <p:sp>
        <p:nvSpPr>
          <p:cNvPr id="5" name="Slide Number Placeholder 4"/>
          <p:cNvSpPr>
            <a:spLocks noGrp="1"/>
          </p:cNvSpPr>
          <p:nvPr>
            <p:ph type="sldNum" sz="quarter" idx="11"/>
          </p:nvPr>
        </p:nvSpPr>
        <p:spPr/>
        <p:txBody>
          <a:bodyPr/>
          <a:lstStyle/>
          <a:p>
            <a:fld id="{0D7BAD85-726C-48C2-A98F-29BA97ECA1BD}" type="slidenum">
              <a:rPr lang="he-IL" altLang="he-IL" smtClean="0">
                <a:solidFill>
                  <a:srgbClr val="000000"/>
                </a:solidFill>
              </a:rPr>
              <a:pPr/>
              <a:t>57</a:t>
            </a:fld>
            <a:endParaRPr lang="en-US" altLang="he-IL">
              <a:solidFill>
                <a:srgbClr val="000000"/>
              </a:solidFill>
            </a:endParaRPr>
          </a:p>
        </p:txBody>
      </p:sp>
      <p:pic>
        <p:nvPicPr>
          <p:cNvPr id="7170" name="Picture 2" descr="https://cdn-images-1.medium.com/max/1155/1*YSDKzjONGi1xB6ub2gidXw.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6" y="3602561"/>
            <a:ext cx="3552329" cy="300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725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Date Placeholder 3"/>
          <p:cNvSpPr txBox="1">
            <a:spLocks noGrp="1"/>
          </p:cNvSpPr>
          <p:nvPr/>
        </p:nvSpPr>
        <p:spPr bwMode="auto">
          <a:xfrm>
            <a:off x="7968927"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endParaRPr lang="de-DE" sz="900" dirty="0">
              <a:latin typeface="Arial" charset="0"/>
              <a:cs typeface="Arial" charset="0"/>
            </a:endParaRPr>
          </a:p>
        </p:txBody>
      </p:sp>
      <p:grpSp>
        <p:nvGrpSpPr>
          <p:cNvPr id="25603" name="Group 29"/>
          <p:cNvGrpSpPr>
            <a:grpSpLocks/>
          </p:cNvGrpSpPr>
          <p:nvPr/>
        </p:nvGrpSpPr>
        <p:grpSpPr bwMode="auto">
          <a:xfrm>
            <a:off x="986407" y="1843088"/>
            <a:ext cx="6410101" cy="4106862"/>
            <a:chOff x="340" y="1116"/>
            <a:chExt cx="4989" cy="953"/>
          </a:xfrm>
        </p:grpSpPr>
        <p:sp>
          <p:nvSpPr>
            <p:cNvPr id="25639" name="AutoShape 30"/>
            <p:cNvSpPr>
              <a:spLocks noChangeArrowheads="1"/>
            </p:cNvSpPr>
            <p:nvPr>
              <p:custDataLst>
                <p:tags r:id="rId4"/>
              </p:custDataLst>
            </p:nvPr>
          </p:nvSpPr>
          <p:spPr bwMode="auto">
            <a:xfrm>
              <a:off x="342" y="1116"/>
              <a:ext cx="4987" cy="953"/>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25640" name="Text Box 31"/>
            <p:cNvSpPr txBox="1">
              <a:spLocks noChangeArrowheads="1"/>
            </p:cNvSpPr>
            <p:nvPr/>
          </p:nvSpPr>
          <p:spPr bwMode="auto">
            <a:xfrm>
              <a:off x="340" y="1241"/>
              <a:ext cx="4989" cy="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a:spcBef>
                  <a:spcPct val="25000"/>
                </a:spcBef>
                <a:buFont typeface="Wingdings" pitchFamily="2" charset="2"/>
                <a:buChar char="§"/>
              </a:pPr>
              <a:r>
                <a:rPr lang="en-US" sz="1800" dirty="0"/>
                <a:t>Trying to </a:t>
              </a:r>
              <a:r>
                <a:rPr lang="en-US" sz="1800" b="1" dirty="0"/>
                <a:t>predict</a:t>
              </a:r>
              <a:r>
                <a:rPr lang="en-US" sz="1800" dirty="0"/>
                <a:t> the opinion the user will have on the different items and be able to recommend the “best” items to each user based on: </a:t>
              </a:r>
              <a:r>
                <a:rPr lang="en-US" sz="1800" b="1" dirty="0"/>
                <a:t>the</a:t>
              </a:r>
              <a:r>
                <a:rPr lang="en-US" sz="1800" dirty="0"/>
                <a:t> </a:t>
              </a:r>
              <a:r>
                <a:rPr lang="en-US" sz="1800" b="1" dirty="0"/>
                <a:t>user’s previous likings</a:t>
              </a:r>
              <a:r>
                <a:rPr lang="en-US" sz="1800" dirty="0"/>
                <a:t> and the </a:t>
              </a:r>
              <a:r>
                <a:rPr lang="en-US" sz="1800" b="1" dirty="0"/>
                <a:t>opinions of other like minded </a:t>
              </a:r>
              <a:r>
                <a:rPr lang="en-US" sz="1800" b="1" dirty="0" smtClean="0"/>
                <a:t>(“Similar”) users</a:t>
              </a:r>
              <a:endParaRPr lang="de-DE" sz="1800" b="1" dirty="0"/>
            </a:p>
            <a:p>
              <a:pPr algn="l">
                <a:spcBef>
                  <a:spcPct val="25000"/>
                </a:spcBef>
              </a:pPr>
              <a:endParaRPr lang="en-US" sz="1800" i="1" dirty="0"/>
            </a:p>
          </p:txBody>
        </p:sp>
      </p:grpSp>
      <p:grpSp>
        <p:nvGrpSpPr>
          <p:cNvPr id="25604" name="Group 32"/>
          <p:cNvGrpSpPr>
            <a:grpSpLocks/>
          </p:cNvGrpSpPr>
          <p:nvPr/>
        </p:nvGrpSpPr>
        <p:grpSpPr bwMode="auto">
          <a:xfrm>
            <a:off x="986407" y="1684338"/>
            <a:ext cx="6398323" cy="350837"/>
            <a:chOff x="340" y="799"/>
            <a:chExt cx="2177" cy="438"/>
          </a:xfrm>
        </p:grpSpPr>
        <p:sp>
          <p:nvSpPr>
            <p:cNvPr id="25634" name="Text Box 83"/>
            <p:cNvSpPr txBox="1">
              <a:spLocks noChangeArrowheads="1"/>
            </p:cNvSpPr>
            <p:nvPr>
              <p:custDataLst>
                <p:tags r:id="rId3"/>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5635" name="AutoShape 34"/>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5636" name="AutoShape 35"/>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5637" name="AutoShape 36"/>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5638" name="Text Box 37"/>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de-DE" sz="1800" b="1" dirty="0">
                  <a:solidFill>
                    <a:schemeClr val="bg1"/>
                  </a:solidFill>
                  <a:cs typeface="Arial" charset="0"/>
                </a:rPr>
                <a:t>The Idea</a:t>
              </a:r>
            </a:p>
          </p:txBody>
        </p:sp>
      </p:grpSp>
      <p:grpSp>
        <p:nvGrpSpPr>
          <p:cNvPr id="25605" name="Group 67"/>
          <p:cNvGrpSpPr>
            <a:grpSpLocks/>
          </p:cNvGrpSpPr>
          <p:nvPr/>
        </p:nvGrpSpPr>
        <p:grpSpPr bwMode="auto">
          <a:xfrm>
            <a:off x="918737" y="3896519"/>
            <a:ext cx="6454237" cy="1908745"/>
            <a:chOff x="1305" y="2179"/>
            <a:chExt cx="3398" cy="1410"/>
          </a:xfrm>
        </p:grpSpPr>
        <p:graphicFrame>
          <p:nvGraphicFramePr>
            <p:cNvPr id="25611" name="Object 9"/>
            <p:cNvGraphicFramePr>
              <a:graphicFrameLocks noChangeAspect="1"/>
            </p:cNvGraphicFramePr>
            <p:nvPr/>
          </p:nvGraphicFramePr>
          <p:xfrm>
            <a:off x="2576" y="2205"/>
            <a:ext cx="234" cy="276"/>
          </p:xfrm>
          <a:graphic>
            <a:graphicData uri="http://schemas.openxmlformats.org/presentationml/2006/ole">
              <mc:AlternateContent xmlns:mc="http://schemas.openxmlformats.org/markup-compatibility/2006">
                <mc:Choice xmlns:v="urn:schemas-microsoft-com:vml" Requires="v">
                  <p:oleObj spid="_x0000_s6386" name="Visio" r:id="rId6" imgW="593598" imgH="774065" progId="">
                    <p:embed/>
                  </p:oleObj>
                </mc:Choice>
                <mc:Fallback>
                  <p:oleObj name="Visio" r:id="rId6" imgW="593598" imgH="774065" progId="">
                    <p:embed/>
                    <p:pic>
                      <p:nvPicPr>
                        <p:cNvPr id="0" name="Picture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76" y="2205"/>
                          <a:ext cx="234" cy="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2" name="Object 10"/>
            <p:cNvGraphicFramePr>
              <a:graphicFrameLocks noChangeAspect="1"/>
            </p:cNvGraphicFramePr>
            <p:nvPr/>
          </p:nvGraphicFramePr>
          <p:xfrm>
            <a:off x="3336" y="2205"/>
            <a:ext cx="234" cy="276"/>
          </p:xfrm>
          <a:graphic>
            <a:graphicData uri="http://schemas.openxmlformats.org/presentationml/2006/ole">
              <mc:AlternateContent xmlns:mc="http://schemas.openxmlformats.org/markup-compatibility/2006">
                <mc:Choice xmlns:v="urn:schemas-microsoft-com:vml" Requires="v">
                  <p:oleObj spid="_x0000_s6387" name="Visio" r:id="rId8" imgW="593598" imgH="774065" progId="">
                    <p:embed/>
                  </p:oleObj>
                </mc:Choice>
                <mc:Fallback>
                  <p:oleObj name="Visio" r:id="rId8" imgW="593598" imgH="774065" progId="">
                    <p:embed/>
                    <p:pic>
                      <p:nvPicPr>
                        <p:cNvPr id="0" name="Picture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36" y="2205"/>
                          <a:ext cx="234" cy="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13" name="Object 11"/>
            <p:cNvGraphicFramePr>
              <a:graphicFrameLocks noChangeAspect="1"/>
            </p:cNvGraphicFramePr>
            <p:nvPr/>
          </p:nvGraphicFramePr>
          <p:xfrm>
            <a:off x="3989" y="2205"/>
            <a:ext cx="234" cy="277"/>
          </p:xfrm>
          <a:graphic>
            <a:graphicData uri="http://schemas.openxmlformats.org/presentationml/2006/ole">
              <mc:AlternateContent xmlns:mc="http://schemas.openxmlformats.org/markup-compatibility/2006">
                <mc:Choice xmlns:v="urn:schemas-microsoft-com:vml" Requires="v">
                  <p:oleObj spid="_x0000_s6388" name="Visio" r:id="rId9" imgW="593598" imgH="774065" progId="">
                    <p:embed/>
                  </p:oleObj>
                </mc:Choice>
                <mc:Fallback>
                  <p:oleObj name="Visio" r:id="rId9" imgW="593598" imgH="774065" progId="">
                    <p:embed/>
                    <p:pic>
                      <p:nvPicPr>
                        <p:cNvPr id="0" name="Picture 3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9" y="2205"/>
                          <a:ext cx="234" cy="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25614" name="Picture 12" descr="j0407726"/>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78" y="3206"/>
              <a:ext cx="42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5" name="Picture 13" descr="j0407724"/>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24" y="3206"/>
              <a:ext cx="422"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6" name="Picture 14" descr="j0407722"/>
            <p:cNvPicPr preferRelativeResize="0">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80" y="3206"/>
              <a:ext cx="42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Picture 15" descr="j0407720"/>
            <p:cNvPicPr preferRelativeResize="0">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55" y="3206"/>
              <a:ext cx="424"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8" name="Picture 16" descr="j0407730"/>
            <p:cNvPicPr preferRelativeResize="0">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028" y="3206"/>
              <a:ext cx="423" cy="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5619" name="Object 17"/>
            <p:cNvGraphicFramePr>
              <a:graphicFrameLocks noChangeAspect="1"/>
            </p:cNvGraphicFramePr>
            <p:nvPr/>
          </p:nvGraphicFramePr>
          <p:xfrm>
            <a:off x="1665" y="2179"/>
            <a:ext cx="234" cy="276"/>
          </p:xfrm>
          <a:graphic>
            <a:graphicData uri="http://schemas.openxmlformats.org/presentationml/2006/ole">
              <mc:AlternateContent xmlns:mc="http://schemas.openxmlformats.org/markup-compatibility/2006">
                <mc:Choice xmlns:v="urn:schemas-microsoft-com:vml" Requires="v">
                  <p:oleObj spid="_x0000_s6389" name="Visio" r:id="rId15" imgW="593598" imgH="774065" progId="">
                    <p:embed/>
                  </p:oleObj>
                </mc:Choice>
                <mc:Fallback>
                  <p:oleObj name="Visio" r:id="rId15" imgW="593598" imgH="774065" progId="">
                    <p:embed/>
                    <p:pic>
                      <p:nvPicPr>
                        <p:cNvPr id="0" name="Picture 3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5" y="2179"/>
                          <a:ext cx="234" cy="2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cxnSp>
          <p:nvCxnSpPr>
            <p:cNvPr id="25620" name="AutoShape 18"/>
            <p:cNvCxnSpPr>
              <a:cxnSpLocks noChangeShapeType="1"/>
            </p:cNvCxnSpPr>
            <p:nvPr/>
          </p:nvCxnSpPr>
          <p:spPr bwMode="auto">
            <a:xfrm flipH="1">
              <a:off x="1735" y="2455"/>
              <a:ext cx="47" cy="751"/>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1" name="AutoShape 19"/>
            <p:cNvCxnSpPr>
              <a:cxnSpLocks noChangeShapeType="1"/>
            </p:cNvCxnSpPr>
            <p:nvPr/>
          </p:nvCxnSpPr>
          <p:spPr bwMode="auto">
            <a:xfrm>
              <a:off x="1782" y="2455"/>
              <a:ext cx="807" cy="751"/>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2" name="AutoShape 20"/>
            <p:cNvCxnSpPr>
              <a:cxnSpLocks noChangeShapeType="1"/>
            </p:cNvCxnSpPr>
            <p:nvPr/>
          </p:nvCxnSpPr>
          <p:spPr bwMode="auto">
            <a:xfrm>
              <a:off x="2693" y="2481"/>
              <a:ext cx="547" cy="725"/>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3" name="AutoShape 21"/>
            <p:cNvCxnSpPr>
              <a:cxnSpLocks noChangeShapeType="1"/>
            </p:cNvCxnSpPr>
            <p:nvPr/>
          </p:nvCxnSpPr>
          <p:spPr bwMode="auto">
            <a:xfrm flipH="1">
              <a:off x="1735" y="2481"/>
              <a:ext cx="958" cy="725"/>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4" name="AutoShape 22"/>
            <p:cNvCxnSpPr>
              <a:cxnSpLocks noChangeShapeType="1"/>
            </p:cNvCxnSpPr>
            <p:nvPr/>
          </p:nvCxnSpPr>
          <p:spPr bwMode="auto">
            <a:xfrm flipH="1">
              <a:off x="3240" y="2481"/>
              <a:ext cx="213" cy="725"/>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5" name="AutoShape 23"/>
            <p:cNvCxnSpPr>
              <a:cxnSpLocks noChangeShapeType="1"/>
            </p:cNvCxnSpPr>
            <p:nvPr/>
          </p:nvCxnSpPr>
          <p:spPr bwMode="auto">
            <a:xfrm>
              <a:off x="4106" y="2482"/>
              <a:ext cx="385" cy="724"/>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6" name="AutoShape 24"/>
            <p:cNvCxnSpPr>
              <a:cxnSpLocks noChangeShapeType="1"/>
            </p:cNvCxnSpPr>
            <p:nvPr/>
          </p:nvCxnSpPr>
          <p:spPr bwMode="auto">
            <a:xfrm flipH="1">
              <a:off x="3867" y="2482"/>
              <a:ext cx="239" cy="724"/>
            </a:xfrm>
            <a:prstGeom prst="straightConnector1">
              <a:avLst/>
            </a:prstGeom>
            <a:noFill/>
            <a:ln w="50800">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7" name="AutoShape 25"/>
            <p:cNvCxnSpPr>
              <a:cxnSpLocks noChangeShapeType="1"/>
            </p:cNvCxnSpPr>
            <p:nvPr/>
          </p:nvCxnSpPr>
          <p:spPr bwMode="auto">
            <a:xfrm flipH="1">
              <a:off x="3240" y="2482"/>
              <a:ext cx="866" cy="724"/>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8" name="AutoShape 26"/>
            <p:cNvCxnSpPr>
              <a:cxnSpLocks noChangeShapeType="1"/>
            </p:cNvCxnSpPr>
            <p:nvPr/>
          </p:nvCxnSpPr>
          <p:spPr bwMode="auto">
            <a:xfrm>
              <a:off x="3453" y="2481"/>
              <a:ext cx="414" cy="725"/>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29" name="AutoShape 27"/>
            <p:cNvCxnSpPr>
              <a:cxnSpLocks noChangeShapeType="1"/>
            </p:cNvCxnSpPr>
            <p:nvPr/>
          </p:nvCxnSpPr>
          <p:spPr bwMode="auto">
            <a:xfrm flipH="1">
              <a:off x="2589" y="2481"/>
              <a:ext cx="104" cy="725"/>
            </a:xfrm>
            <a:prstGeom prst="straightConnector1">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25630" name="AutoShape 28"/>
            <p:cNvCxnSpPr>
              <a:cxnSpLocks noChangeShapeType="1"/>
            </p:cNvCxnSpPr>
            <p:nvPr/>
          </p:nvCxnSpPr>
          <p:spPr bwMode="auto">
            <a:xfrm>
              <a:off x="2693" y="2481"/>
              <a:ext cx="1174" cy="725"/>
            </a:xfrm>
            <a:prstGeom prst="straightConnector1">
              <a:avLst/>
            </a:prstGeom>
            <a:noFill/>
            <a:ln w="9525">
              <a:solidFill>
                <a:schemeClr val="tx1"/>
              </a:solidFill>
              <a:prstDash val="dash"/>
              <a:miter lim="800000"/>
              <a:headEnd/>
              <a:tailEnd type="triangle" w="med" len="med"/>
            </a:ln>
            <a:extLst>
              <a:ext uri="{909E8E84-426E-40DD-AFC4-6F175D3DCCD1}">
                <a14:hiddenFill xmlns:a14="http://schemas.microsoft.com/office/drawing/2010/main">
                  <a:noFill/>
                </a14:hiddenFill>
              </a:ext>
            </a:extLst>
          </p:spPr>
        </p:cxnSp>
        <p:sp>
          <p:nvSpPr>
            <p:cNvPr id="25631" name="Text Box 29"/>
            <p:cNvSpPr txBox="1">
              <a:spLocks noChangeArrowheads="1"/>
            </p:cNvSpPr>
            <p:nvPr/>
          </p:nvSpPr>
          <p:spPr bwMode="auto">
            <a:xfrm>
              <a:off x="3044" y="2582"/>
              <a:ext cx="14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eaLnBrk="1" hangingPunct="1">
                <a:lnSpc>
                  <a:spcPct val="100000"/>
                </a:lnSpc>
                <a:buClrTx/>
                <a:buSzTx/>
                <a:buFontTx/>
                <a:buNone/>
              </a:pPr>
              <a:r>
                <a:rPr lang="en-US" sz="1200" b="1">
                  <a:latin typeface="Times New Roman" pitchFamily="18" charset="0"/>
                </a:rPr>
                <a:t>?</a:t>
              </a:r>
              <a:endParaRPr lang="it-IT" sz="1200" b="1">
                <a:latin typeface="Times New Roman" pitchFamily="18" charset="0"/>
              </a:endParaRPr>
            </a:p>
          </p:txBody>
        </p:sp>
        <p:sp>
          <p:nvSpPr>
            <p:cNvPr id="25632" name="Text Box 31"/>
            <p:cNvSpPr txBox="1">
              <a:spLocks noChangeArrowheads="1"/>
            </p:cNvSpPr>
            <p:nvPr/>
          </p:nvSpPr>
          <p:spPr bwMode="auto">
            <a:xfrm>
              <a:off x="1305" y="2686"/>
              <a:ext cx="5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eaLnBrk="1" hangingPunct="1">
                <a:lnSpc>
                  <a:spcPct val="100000"/>
                </a:lnSpc>
                <a:buClrTx/>
                <a:buSzTx/>
                <a:buFontTx/>
                <a:buNone/>
              </a:pPr>
              <a:r>
                <a:rPr lang="en-US" sz="1200" b="1"/>
                <a:t>Positive Rating</a:t>
              </a:r>
              <a:endParaRPr lang="it-IT" sz="1200" b="1"/>
            </a:p>
          </p:txBody>
        </p:sp>
        <p:sp>
          <p:nvSpPr>
            <p:cNvPr id="25633" name="Text Box 31"/>
            <p:cNvSpPr txBox="1">
              <a:spLocks noChangeArrowheads="1"/>
            </p:cNvSpPr>
            <p:nvPr/>
          </p:nvSpPr>
          <p:spPr bwMode="auto">
            <a:xfrm>
              <a:off x="1934" y="2396"/>
              <a:ext cx="5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eaLnBrk="1" hangingPunct="1">
                <a:lnSpc>
                  <a:spcPct val="100000"/>
                </a:lnSpc>
                <a:buClrTx/>
                <a:buSzTx/>
                <a:buFontTx/>
                <a:buNone/>
              </a:pPr>
              <a:r>
                <a:rPr lang="en-US" sz="1200" b="1"/>
                <a:t>Negative           Rating</a:t>
              </a:r>
              <a:endParaRPr lang="it-IT" sz="1200" b="1"/>
            </a:p>
          </p:txBody>
        </p:sp>
      </p:grpSp>
      <p:sp>
        <p:nvSpPr>
          <p:cNvPr id="25608" name="Rectangle 12"/>
          <p:cNvSpPr>
            <a:spLocks noChangeArrowheads="1"/>
          </p:cNvSpPr>
          <p:nvPr>
            <p:custDataLst>
              <p:tags r:id="rId2"/>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Collaborative Filtering</a:t>
            </a:r>
          </a:p>
          <a:p>
            <a:pPr algn="l" eaLnBrk="0" hangingPunct="0">
              <a:spcBef>
                <a:spcPct val="0"/>
              </a:spcBef>
              <a:buClrTx/>
              <a:buSzTx/>
            </a:pPr>
            <a:r>
              <a:rPr lang="en-US" sz="2400" dirty="0">
                <a:solidFill>
                  <a:schemeClr val="tx2"/>
                </a:solidFill>
                <a:latin typeface="Arial" charset="0"/>
              </a:rPr>
              <a:t>Overview</a:t>
            </a:r>
          </a:p>
        </p:txBody>
      </p:sp>
    </p:spTree>
    <p:extLst>
      <p:ext uri="{BB962C8B-B14F-4D97-AF65-F5344CB8AC3E}">
        <p14:creationId xmlns:p14="http://schemas.microsoft.com/office/powerpoint/2010/main" val="13576327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C0349913-F94C-4E31-9689-25CEC9B53F77}"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7651" name="AutoShape 5"/>
          <p:cNvSpPr>
            <a:spLocks noChangeArrowheads="1"/>
          </p:cNvSpPr>
          <p:nvPr>
            <p:custDataLst>
              <p:tags r:id="rId1"/>
            </p:custDataLst>
          </p:nvPr>
        </p:nvSpPr>
        <p:spPr bwMode="auto">
          <a:xfrm>
            <a:off x="541338" y="1843088"/>
            <a:ext cx="7916862" cy="4106862"/>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27652" name="Text Box 6"/>
          <p:cNvSpPr txBox="1">
            <a:spLocks noChangeArrowheads="1"/>
          </p:cNvSpPr>
          <p:nvPr/>
        </p:nvSpPr>
        <p:spPr bwMode="auto">
          <a:xfrm>
            <a:off x="528638" y="2035175"/>
            <a:ext cx="8615362"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a:spcBef>
                <a:spcPct val="25000"/>
              </a:spcBef>
              <a:buFont typeface="Wingdings" pitchFamily="2" charset="2"/>
              <a:buChar char="§"/>
            </a:pPr>
            <a:r>
              <a:rPr lang="de-DE" sz="1800" b="1" dirty="0" smtClean="0"/>
              <a:t>Input:</a:t>
            </a:r>
          </a:p>
          <a:p>
            <a:pPr lvl="1" algn="l" rtl="0">
              <a:spcBef>
                <a:spcPct val="25000"/>
              </a:spcBef>
              <a:buFont typeface="Wingdings" pitchFamily="2" charset="2"/>
              <a:buChar char="§"/>
            </a:pPr>
            <a:r>
              <a:rPr lang="de-DE" sz="1800" b="1" dirty="0" smtClean="0"/>
              <a:t>Rating Data </a:t>
            </a:r>
          </a:p>
          <a:p>
            <a:pPr lvl="1" algn="l" rtl="0">
              <a:spcBef>
                <a:spcPct val="25000"/>
              </a:spcBef>
              <a:buFont typeface="Wingdings" pitchFamily="2" charset="2"/>
              <a:buChar char="§"/>
            </a:pPr>
            <a:r>
              <a:rPr lang="de-DE" sz="1800" b="1" dirty="0" smtClean="0"/>
              <a:t>Event Data</a:t>
            </a:r>
          </a:p>
          <a:p>
            <a:pPr lvl="1" algn="l" rtl="0">
              <a:spcBef>
                <a:spcPct val="25000"/>
              </a:spcBef>
              <a:buFont typeface="Wingdings" pitchFamily="2" charset="2"/>
              <a:buChar char="§"/>
            </a:pPr>
            <a:r>
              <a:rPr lang="de-DE" sz="1800" b="1" dirty="0"/>
              <a:t>Explicit </a:t>
            </a:r>
            <a:r>
              <a:rPr lang="de-DE" sz="1800" b="1" dirty="0" smtClean="0"/>
              <a:t>Feedback (</a:t>
            </a:r>
            <a:r>
              <a:rPr lang="de-DE" sz="1800" b="1" dirty="0"/>
              <a:t>R</a:t>
            </a:r>
            <a:r>
              <a:rPr lang="de-DE" sz="1800" b="1" dirty="0" smtClean="0"/>
              <a:t>ating, Like/Dislike) </a:t>
            </a:r>
          </a:p>
          <a:p>
            <a:pPr marL="914400" lvl="2" indent="0" algn="l" rtl="0">
              <a:spcBef>
                <a:spcPct val="25000"/>
              </a:spcBef>
            </a:pPr>
            <a:r>
              <a:rPr lang="de-DE" sz="1800" b="1" dirty="0"/>
              <a:t> </a:t>
            </a:r>
            <a:r>
              <a:rPr lang="de-DE" sz="1800" b="1" dirty="0" smtClean="0"/>
              <a:t>	vs.</a:t>
            </a:r>
          </a:p>
          <a:p>
            <a:pPr marL="457200" lvl="1" indent="0" algn="l" rtl="0">
              <a:spcBef>
                <a:spcPct val="25000"/>
              </a:spcBef>
            </a:pPr>
            <a:r>
              <a:rPr lang="de-DE" sz="1800" b="1" dirty="0"/>
              <a:t> </a:t>
            </a:r>
            <a:r>
              <a:rPr lang="de-DE" sz="1800" b="1" dirty="0" smtClean="0"/>
              <a:t>    Implicit Feedback (Viewed item page, time spend in page)</a:t>
            </a:r>
          </a:p>
          <a:p>
            <a:pPr algn="l" rtl="0">
              <a:spcBef>
                <a:spcPct val="25000"/>
              </a:spcBef>
              <a:buFont typeface="Wingdings" pitchFamily="2" charset="2"/>
              <a:buChar char="§"/>
            </a:pPr>
            <a:r>
              <a:rPr lang="de-DE" sz="1800" b="1" dirty="0" smtClean="0"/>
              <a:t>Goal:</a:t>
            </a:r>
          </a:p>
          <a:p>
            <a:pPr lvl="1" algn="l" rtl="0">
              <a:spcBef>
                <a:spcPct val="25000"/>
              </a:spcBef>
              <a:buFont typeface="Wingdings" pitchFamily="2" charset="2"/>
              <a:buChar char="§"/>
            </a:pPr>
            <a:r>
              <a:rPr lang="de-DE" sz="1800" b="1" dirty="0" smtClean="0"/>
              <a:t>Rating Prediction</a:t>
            </a:r>
          </a:p>
          <a:p>
            <a:pPr lvl="1" algn="l" rtl="0">
              <a:spcBef>
                <a:spcPct val="25000"/>
              </a:spcBef>
              <a:buFont typeface="Wingdings" pitchFamily="2" charset="2"/>
              <a:buChar char="§"/>
            </a:pPr>
            <a:r>
              <a:rPr lang="de-DE" sz="1800" b="1" dirty="0" smtClean="0"/>
              <a:t>Purchase Prediction</a:t>
            </a:r>
          </a:p>
          <a:p>
            <a:pPr lvl="1" algn="l" rtl="0">
              <a:spcBef>
                <a:spcPct val="25000"/>
              </a:spcBef>
              <a:buFont typeface="Wingdings" pitchFamily="2" charset="2"/>
              <a:buChar char="§"/>
            </a:pPr>
            <a:r>
              <a:rPr lang="de-DE" sz="1800" b="1" dirty="0" smtClean="0"/>
              <a:t>Top-n Recommendation</a:t>
            </a:r>
          </a:p>
          <a:p>
            <a:pPr lvl="1" algn="l" rtl="0">
              <a:spcBef>
                <a:spcPct val="25000"/>
              </a:spcBef>
              <a:buFont typeface="Wingdings" pitchFamily="2" charset="2"/>
              <a:buChar char="§"/>
            </a:pPr>
            <a:r>
              <a:rPr lang="de-DE" sz="1800" b="1" dirty="0" smtClean="0"/>
              <a:t>Etc.</a:t>
            </a:r>
            <a:endParaRPr lang="en-US" sz="1800" b="1" dirty="0"/>
          </a:p>
        </p:txBody>
      </p:sp>
      <p:grpSp>
        <p:nvGrpSpPr>
          <p:cNvPr id="27653" name="Group 7"/>
          <p:cNvGrpSpPr>
            <a:grpSpLocks/>
          </p:cNvGrpSpPr>
          <p:nvPr/>
        </p:nvGrpSpPr>
        <p:grpSpPr bwMode="auto">
          <a:xfrm>
            <a:off x="538163" y="1684338"/>
            <a:ext cx="7924800" cy="350837"/>
            <a:chOff x="340" y="799"/>
            <a:chExt cx="2177" cy="438"/>
          </a:xfrm>
        </p:grpSpPr>
        <p:sp>
          <p:nvSpPr>
            <p:cNvPr id="27693" name="Text Box 83"/>
            <p:cNvSpPr txBox="1">
              <a:spLocks noChangeArrowheads="1"/>
            </p:cNvSpPr>
            <p:nvPr>
              <p:custDataLst>
                <p:tags r:id="rId3"/>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7694" name="AutoShape 9"/>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7695" name="AutoShape 10"/>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7696" name="AutoShape 11"/>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7697" name="Text Box 12"/>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de-DE" sz="1800" b="1" dirty="0">
                  <a:solidFill>
                    <a:schemeClr val="bg1"/>
                  </a:solidFill>
                  <a:cs typeface="Arial" charset="0"/>
                </a:rPr>
                <a:t>Various Tasks</a:t>
              </a:r>
            </a:p>
          </p:txBody>
        </p:sp>
      </p:grpSp>
      <p:sp>
        <p:nvSpPr>
          <p:cNvPr id="27658" name="Slide Number Placeholder 46"/>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E8BB1B7D-67F1-4766-9628-641DEC13B0F8}" type="slidenum">
              <a:rPr lang="he-IL" sz="900" smtClean="0">
                <a:latin typeface="Arial" charset="0"/>
                <a:cs typeface="Arial" charset="0"/>
              </a:rPr>
              <a:pPr eaLnBrk="1" hangingPunct="1"/>
              <a:t>7</a:t>
            </a:fld>
            <a:endParaRPr lang="de-DE" sz="900" smtClean="0">
              <a:latin typeface="Arial" charset="0"/>
              <a:cs typeface="Arial" charset="0"/>
            </a:endParaRPr>
          </a:p>
        </p:txBody>
      </p:sp>
      <p:sp>
        <p:nvSpPr>
          <p:cNvPr id="27660" name="Rectangle 12"/>
          <p:cNvSpPr>
            <a:spLocks noChangeArrowheads="1"/>
          </p:cNvSpPr>
          <p:nvPr>
            <p:custDataLst>
              <p:tags r:id="rId2"/>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rtl="0" eaLnBrk="0" hangingPunct="0">
              <a:spcBef>
                <a:spcPct val="0"/>
              </a:spcBef>
            </a:pPr>
            <a:r>
              <a:rPr lang="en-US" sz="2800" dirty="0">
                <a:solidFill>
                  <a:schemeClr val="tx2"/>
                </a:solidFill>
                <a:latin typeface="Arial" charset="0"/>
              </a:rPr>
              <a:t>Collaborative </a:t>
            </a:r>
            <a:r>
              <a:rPr lang="en-US" sz="2800" dirty="0" smtClean="0">
                <a:solidFill>
                  <a:schemeClr val="tx2"/>
                </a:solidFill>
                <a:latin typeface="Arial" charset="0"/>
              </a:rPr>
              <a:t>Filtering</a:t>
            </a:r>
            <a:endParaRPr lang="en-US" sz="2800" dirty="0">
              <a:solidFill>
                <a:schemeClr val="tx2"/>
              </a:solidFill>
              <a:latin typeface="Arial" charset="0"/>
            </a:endParaRPr>
          </a:p>
        </p:txBody>
      </p:sp>
    </p:spTree>
    <p:extLst>
      <p:ext uri="{BB962C8B-B14F-4D97-AF65-F5344CB8AC3E}">
        <p14:creationId xmlns:p14="http://schemas.microsoft.com/office/powerpoint/2010/main" val="29899765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C0349913-F94C-4E31-9689-25CEC9B53F77}"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7651" name="AutoShape 5"/>
          <p:cNvSpPr>
            <a:spLocks noChangeArrowheads="1"/>
          </p:cNvSpPr>
          <p:nvPr>
            <p:custDataLst>
              <p:tags r:id="rId1"/>
            </p:custDataLst>
          </p:nvPr>
        </p:nvSpPr>
        <p:spPr bwMode="auto">
          <a:xfrm>
            <a:off x="541338" y="1843088"/>
            <a:ext cx="7916862" cy="4106862"/>
          </a:xfrm>
          <a:prstGeom prst="roundRect">
            <a:avLst>
              <a:gd name="adj" fmla="val 4685"/>
            </a:avLst>
          </a:prstGeom>
          <a:gradFill rotWithShape="1">
            <a:gsLst>
              <a:gs pos="0">
                <a:schemeClr val="bg1"/>
              </a:gs>
              <a:gs pos="100000">
                <a:srgbClr val="DDDDDD"/>
              </a:gs>
            </a:gsLst>
            <a:lin ang="5400000" scaled="1"/>
          </a:grad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27652" name="Text Box 6"/>
          <p:cNvSpPr txBox="1">
            <a:spLocks noChangeArrowheads="1"/>
          </p:cNvSpPr>
          <p:nvPr/>
        </p:nvSpPr>
        <p:spPr bwMode="auto">
          <a:xfrm>
            <a:off x="528638" y="2035175"/>
            <a:ext cx="7920037" cy="391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a:spcBef>
                <a:spcPct val="25000"/>
              </a:spcBef>
              <a:buFont typeface="Wingdings" pitchFamily="2" charset="2"/>
              <a:buChar char="§"/>
            </a:pPr>
            <a:r>
              <a:rPr lang="de-DE" sz="1800" b="1" dirty="0"/>
              <a:t>The ratings of users and items are represented in a </a:t>
            </a:r>
            <a:r>
              <a:rPr lang="de-DE" sz="1800" b="1" dirty="0" smtClean="0"/>
              <a:t>matrix</a:t>
            </a:r>
            <a:endParaRPr lang="de-DE" sz="1800" b="1" dirty="0"/>
          </a:p>
        </p:txBody>
      </p:sp>
      <p:grpSp>
        <p:nvGrpSpPr>
          <p:cNvPr id="27653" name="Group 7"/>
          <p:cNvGrpSpPr>
            <a:grpSpLocks/>
          </p:cNvGrpSpPr>
          <p:nvPr/>
        </p:nvGrpSpPr>
        <p:grpSpPr bwMode="auto">
          <a:xfrm>
            <a:off x="538163" y="1684338"/>
            <a:ext cx="7924800" cy="350837"/>
            <a:chOff x="340" y="799"/>
            <a:chExt cx="2177" cy="438"/>
          </a:xfrm>
        </p:grpSpPr>
        <p:sp>
          <p:nvSpPr>
            <p:cNvPr id="27693" name="Text Box 83"/>
            <p:cNvSpPr txBox="1">
              <a:spLocks noChangeArrowheads="1"/>
            </p:cNvSpPr>
            <p:nvPr>
              <p:custDataLst>
                <p:tags r:id="rId3"/>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7694" name="AutoShape 9"/>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7695" name="AutoShape 10"/>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7696" name="AutoShape 11"/>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7697" name="Text Box 12"/>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de-DE" sz="1800" b="1" dirty="0" smtClean="0">
                  <a:solidFill>
                    <a:schemeClr val="bg1"/>
                  </a:solidFill>
                  <a:cs typeface="Arial" charset="0"/>
                </a:rPr>
                <a:t>Example of Rating Matrix</a:t>
              </a:r>
              <a:endParaRPr lang="de-DE" sz="1800" b="1" dirty="0">
                <a:solidFill>
                  <a:schemeClr val="bg1"/>
                </a:solidFill>
                <a:cs typeface="Arial" charset="0"/>
              </a:endParaRPr>
            </a:p>
          </p:txBody>
        </p:sp>
      </p:grpSp>
      <p:pic>
        <p:nvPicPr>
          <p:cNvPr id="76837"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3463" y="2790825"/>
            <a:ext cx="46402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Slide Number Placeholder 46"/>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E8BB1B7D-67F1-4766-9628-641DEC13B0F8}" type="slidenum">
              <a:rPr lang="he-IL" sz="900" smtClean="0">
                <a:latin typeface="Arial" charset="0"/>
                <a:cs typeface="Arial" charset="0"/>
              </a:rPr>
              <a:pPr eaLnBrk="1" hangingPunct="1"/>
              <a:t>8</a:t>
            </a:fld>
            <a:endParaRPr lang="de-DE" sz="900" smtClean="0">
              <a:latin typeface="Arial" charset="0"/>
              <a:cs typeface="Arial" charset="0"/>
            </a:endParaRPr>
          </a:p>
        </p:txBody>
      </p:sp>
      <p:sp>
        <p:nvSpPr>
          <p:cNvPr id="27660" name="Rectangle 12"/>
          <p:cNvSpPr>
            <a:spLocks noChangeArrowheads="1"/>
          </p:cNvSpPr>
          <p:nvPr>
            <p:custDataLst>
              <p:tags r:id="rId2"/>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a:solidFill>
                  <a:schemeClr val="tx2"/>
                </a:solidFill>
                <a:latin typeface="Arial" charset="0"/>
              </a:rPr>
              <a:t>Collaborative Filtering</a:t>
            </a:r>
          </a:p>
          <a:p>
            <a:pPr algn="l" eaLnBrk="0" hangingPunct="0">
              <a:spcBef>
                <a:spcPct val="0"/>
              </a:spcBef>
              <a:buClrTx/>
              <a:buSzTx/>
            </a:pPr>
            <a:r>
              <a:rPr lang="en-US" sz="2800">
                <a:solidFill>
                  <a:schemeClr val="tx2"/>
                </a:solidFill>
                <a:latin typeface="Arial" charset="0"/>
              </a:rPr>
              <a:t>Rating Matrix</a:t>
            </a:r>
          </a:p>
        </p:txBody>
      </p:sp>
    </p:spTree>
    <p:extLst>
      <p:ext uri="{BB962C8B-B14F-4D97-AF65-F5344CB8AC3E}">
        <p14:creationId xmlns:p14="http://schemas.microsoft.com/office/powerpoint/2010/main" val="22066442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1" presetClass="entr" presetSubtype="0" fill="hold" nodeType="afterEffect">
                                  <p:stCondLst>
                                    <p:cond delay="0"/>
                                  </p:stCondLst>
                                  <p:iterate type="lt">
                                    <p:tmPct val="5000"/>
                                  </p:iterate>
                                  <p:childTnLst>
                                    <p:set>
                                      <p:cBhvr>
                                        <p:cTn id="6" dur="1" fill="hold">
                                          <p:stCondLst>
                                            <p:cond delay="0"/>
                                          </p:stCondLst>
                                        </p:cTn>
                                        <p:tgtEl>
                                          <p:spTgt spid="76837"/>
                                        </p:tgtEl>
                                        <p:attrNameLst>
                                          <p:attrName>style.visibility</p:attrName>
                                        </p:attrNameLst>
                                      </p:cBhvr>
                                      <p:to>
                                        <p:strVal val="visible"/>
                                      </p:to>
                                    </p:set>
                                    <p:anim calcmode="lin" valueType="num">
                                      <p:cBhvr>
                                        <p:cTn id="7" dur="1000" fill="hold"/>
                                        <p:tgtEl>
                                          <p:spTgt spid="76837"/>
                                        </p:tgtEl>
                                        <p:attrNameLst>
                                          <p:attrName>ppt_w</p:attrName>
                                        </p:attrNameLst>
                                      </p:cBhvr>
                                      <p:tavLst>
                                        <p:tav tm="0">
                                          <p:val>
                                            <p:fltVal val="0"/>
                                          </p:val>
                                        </p:tav>
                                        <p:tav tm="100000">
                                          <p:val>
                                            <p:strVal val="#ppt_w"/>
                                          </p:val>
                                        </p:tav>
                                      </p:tavLst>
                                    </p:anim>
                                    <p:anim calcmode="lin" valueType="num">
                                      <p:cBhvr>
                                        <p:cTn id="8" dur="1000" fill="hold"/>
                                        <p:tgtEl>
                                          <p:spTgt spid="76837"/>
                                        </p:tgtEl>
                                        <p:attrNameLst>
                                          <p:attrName>ppt_h</p:attrName>
                                        </p:attrNameLst>
                                      </p:cBhvr>
                                      <p:tavLst>
                                        <p:tav tm="0">
                                          <p:val>
                                            <p:fltVal val="0"/>
                                          </p:val>
                                        </p:tav>
                                        <p:tav tm="100000">
                                          <p:val>
                                            <p:strVal val="#ppt_h"/>
                                          </p:val>
                                        </p:tav>
                                      </p:tavLst>
                                    </p:anim>
                                    <p:anim calcmode="lin" valueType="num">
                                      <p:cBhvr>
                                        <p:cTn id="9" dur="1000" fill="hold"/>
                                        <p:tgtEl>
                                          <p:spTgt spid="76837"/>
                                        </p:tgtEl>
                                        <p:attrNameLst>
                                          <p:attrName>style.rotation</p:attrName>
                                        </p:attrNameLst>
                                      </p:cBhvr>
                                      <p:tavLst>
                                        <p:tav tm="0">
                                          <p:val>
                                            <p:fltVal val="90"/>
                                          </p:val>
                                        </p:tav>
                                        <p:tav tm="100000">
                                          <p:val>
                                            <p:fltVal val="0"/>
                                          </p:val>
                                        </p:tav>
                                      </p:tavLst>
                                    </p:anim>
                                    <p:animEffect transition="in" filter="fade">
                                      <p:cBhvr>
                                        <p:cTn id="10" dur="1000"/>
                                        <p:tgtEl>
                                          <p:spTgt spid="76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Date Placeholder 3"/>
          <p:cNvSpPr txBox="1">
            <a:spLocks noGrp="1"/>
          </p:cNvSpPr>
          <p:nvPr/>
        </p:nvSpPr>
        <p:spPr bwMode="auto">
          <a:xfrm>
            <a:off x="7269163" y="6602413"/>
            <a:ext cx="809625" cy="14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r" eaLnBrk="1" hangingPunct="1">
              <a:lnSpc>
                <a:spcPct val="100000"/>
              </a:lnSpc>
              <a:spcBef>
                <a:spcPct val="0"/>
              </a:spcBef>
              <a:buClrTx/>
              <a:buSzTx/>
              <a:buFontTx/>
              <a:buNone/>
            </a:pPr>
            <a:fld id="{C0349913-F94C-4E31-9689-25CEC9B53F77}" type="datetime1">
              <a:rPr lang="de-DE" sz="900">
                <a:latin typeface="Arial" charset="0"/>
                <a:cs typeface="Arial" charset="0"/>
              </a:rPr>
              <a:pPr algn="r" eaLnBrk="1" hangingPunct="1">
                <a:lnSpc>
                  <a:spcPct val="100000"/>
                </a:lnSpc>
                <a:spcBef>
                  <a:spcPct val="0"/>
                </a:spcBef>
                <a:buClrTx/>
                <a:buSzTx/>
                <a:buFontTx/>
                <a:buNone/>
              </a:pPr>
              <a:t>17.10.2018</a:t>
            </a:fld>
            <a:endParaRPr lang="de-DE" sz="900">
              <a:latin typeface="Arial" charset="0"/>
              <a:cs typeface="Arial" charset="0"/>
            </a:endParaRPr>
          </a:p>
        </p:txBody>
      </p:sp>
      <p:sp>
        <p:nvSpPr>
          <p:cNvPr id="27651" name="AutoShape 5"/>
          <p:cNvSpPr>
            <a:spLocks noChangeArrowheads="1"/>
          </p:cNvSpPr>
          <p:nvPr>
            <p:custDataLst>
              <p:tags r:id="rId1"/>
            </p:custDataLst>
          </p:nvPr>
        </p:nvSpPr>
        <p:spPr bwMode="auto">
          <a:xfrm>
            <a:off x="541338" y="1843088"/>
            <a:ext cx="7916862" cy="4106862"/>
          </a:xfrm>
          <a:prstGeom prst="roundRect">
            <a:avLst>
              <a:gd name="adj" fmla="val 4685"/>
            </a:avLst>
          </a:prstGeom>
          <a:noFill/>
          <a:ln w="9525">
            <a:solidFill>
              <a:schemeClr val="bg2"/>
            </a:solidFill>
            <a:round/>
            <a:headEnd/>
            <a:tailEnd/>
          </a:ln>
        </p:spPr>
        <p:txBody>
          <a:bodyPr anchor="ctr"/>
          <a:lstStyle/>
          <a:p>
            <a:pPr>
              <a:lnSpc>
                <a:spcPct val="100000"/>
              </a:lnSpc>
              <a:spcBef>
                <a:spcPct val="0"/>
              </a:spcBef>
              <a:buClrTx/>
              <a:buSzTx/>
              <a:buFontTx/>
              <a:buNone/>
            </a:pPr>
            <a:endParaRPr lang="en-US" sz="1800">
              <a:latin typeface="Arial" charset="0"/>
              <a:cs typeface="Arial" charset="0"/>
            </a:endParaRPr>
          </a:p>
        </p:txBody>
      </p:sp>
      <p:sp>
        <p:nvSpPr>
          <p:cNvPr id="27652" name="Text Box 6"/>
          <p:cNvSpPr txBox="1">
            <a:spLocks noChangeArrowheads="1"/>
          </p:cNvSpPr>
          <p:nvPr/>
        </p:nvSpPr>
        <p:spPr bwMode="auto">
          <a:xfrm>
            <a:off x="496519" y="2016752"/>
            <a:ext cx="7920037" cy="3914775"/>
          </a:xfrm>
          <a:prstGeom prst="rect">
            <a:avLst/>
          </a:prstGeom>
          <a:noFill/>
          <a:ln>
            <a:noFill/>
          </a:ln>
          <a:extLst/>
        </p:spPr>
        <p:txBody>
          <a:bodyPr/>
          <a:lstStyle>
            <a:lvl1pPr marL="177800" indent="-177800"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a:r>
              <a:rPr lang="en-US" sz="1800" dirty="0"/>
              <a:t>Given a set of users </a:t>
            </a:r>
            <a:r>
              <a:rPr lang="en-US" sz="1800" b="1" i="1" dirty="0" smtClean="0"/>
              <a:t>U </a:t>
            </a:r>
            <a:r>
              <a:rPr lang="en-US" sz="1800" dirty="0" smtClean="0"/>
              <a:t> </a:t>
            </a:r>
            <a:r>
              <a:rPr lang="en-US" sz="1800" dirty="0"/>
              <a:t>that have rated some set of items </a:t>
            </a:r>
            <a:r>
              <a:rPr lang="en-US" sz="1800" b="1" i="1" dirty="0"/>
              <a:t>M</a:t>
            </a:r>
            <a:r>
              <a:rPr lang="en-US" sz="1800" dirty="0"/>
              <a:t>, for each rating not yet present, predict the rating </a:t>
            </a:r>
            <a:r>
              <a:rPr lang="en-US" sz="1800" i="1" dirty="0" err="1"/>
              <a:t>r</a:t>
            </a:r>
            <a:r>
              <a:rPr lang="en-US" sz="1800" i="1" baseline="-25000" dirty="0" err="1"/>
              <a:t>ij</a:t>
            </a:r>
            <a:r>
              <a:rPr lang="en-US" sz="1800" dirty="0"/>
              <a:t> that user </a:t>
            </a:r>
            <a:r>
              <a:rPr lang="en-US" sz="1800" i="1" dirty="0" err="1"/>
              <a:t>u</a:t>
            </a:r>
            <a:r>
              <a:rPr lang="en-US" sz="1800" i="1" baseline="-25000" dirty="0" err="1"/>
              <a:t>i</a:t>
            </a:r>
            <a:r>
              <a:rPr lang="en-US" sz="1800" dirty="0"/>
              <a:t> will give item </a:t>
            </a:r>
            <a:r>
              <a:rPr lang="en-US" sz="1800" i="1" dirty="0" err="1" smtClean="0"/>
              <a:t>m</a:t>
            </a:r>
            <a:r>
              <a:rPr lang="en-US" sz="1800" i="1" baseline="-25000" dirty="0" err="1" smtClean="0"/>
              <a:t>j</a:t>
            </a:r>
            <a:endParaRPr lang="en-US" sz="1800" i="1" baseline="-25000" dirty="0" smtClean="0"/>
          </a:p>
          <a:p>
            <a:pPr algn="l" rtl="0"/>
            <a:endParaRPr lang="en-US" sz="1800" i="1" baseline="-25000" dirty="0"/>
          </a:p>
          <a:p>
            <a:pPr algn="l" rtl="0"/>
            <a:endParaRPr lang="en-US" sz="1800" i="1" baseline="-25000" dirty="0"/>
          </a:p>
        </p:txBody>
      </p:sp>
      <p:grpSp>
        <p:nvGrpSpPr>
          <p:cNvPr id="27653" name="Group 7"/>
          <p:cNvGrpSpPr>
            <a:grpSpLocks/>
          </p:cNvGrpSpPr>
          <p:nvPr/>
        </p:nvGrpSpPr>
        <p:grpSpPr bwMode="auto">
          <a:xfrm>
            <a:off x="538163" y="1684338"/>
            <a:ext cx="7924800" cy="350837"/>
            <a:chOff x="340" y="799"/>
            <a:chExt cx="2177" cy="438"/>
          </a:xfrm>
        </p:grpSpPr>
        <p:sp>
          <p:nvSpPr>
            <p:cNvPr id="27693" name="Text Box 83"/>
            <p:cNvSpPr txBox="1">
              <a:spLocks noChangeArrowheads="1"/>
            </p:cNvSpPr>
            <p:nvPr>
              <p:custDataLst>
                <p:tags r:id="rId3"/>
              </p:custDataLst>
            </p:nvPr>
          </p:nvSpPr>
          <p:spPr bwMode="gray">
            <a:xfrm>
              <a:off x="503" y="852"/>
              <a:ext cx="1131"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72000" tIns="36000" rIns="0" bIns="0" anchor="b"/>
            <a:lstStyle>
              <a:lvl1pPr defTabSz="449263" eaLnBrk="0" hangingPunct="0">
                <a:defRPr sz="2000">
                  <a:solidFill>
                    <a:schemeClr val="tx1"/>
                  </a:solidFill>
                  <a:latin typeface="Tele-GroteskNor" pitchFamily="2" charset="0"/>
                </a:defRPr>
              </a:lvl1pPr>
              <a:lvl2pPr marL="742950" indent="-285750" defTabSz="449263" eaLnBrk="0" hangingPunct="0">
                <a:defRPr sz="2000">
                  <a:solidFill>
                    <a:schemeClr val="tx1"/>
                  </a:solidFill>
                  <a:latin typeface="Tele-GroteskNor" pitchFamily="2" charset="0"/>
                </a:defRPr>
              </a:lvl2pPr>
              <a:lvl3pPr marL="1143000" indent="-228600" defTabSz="449263" eaLnBrk="0" hangingPunct="0">
                <a:defRPr sz="2000">
                  <a:solidFill>
                    <a:schemeClr val="tx1"/>
                  </a:solidFill>
                  <a:latin typeface="Tele-GroteskNor" pitchFamily="2" charset="0"/>
                </a:defRPr>
              </a:lvl3pPr>
              <a:lvl4pPr marL="1600200" indent="-228600" defTabSz="449263" eaLnBrk="0" hangingPunct="0">
                <a:defRPr sz="2000">
                  <a:solidFill>
                    <a:schemeClr val="tx1"/>
                  </a:solidFill>
                  <a:latin typeface="Tele-GroteskNor" pitchFamily="2" charset="0"/>
                </a:defRPr>
              </a:lvl4pPr>
              <a:lvl5pPr marL="2057400" indent="-228600" defTabSz="449263" eaLnBrk="0" hangingPunct="0">
                <a:defRPr sz="2000">
                  <a:solidFill>
                    <a:schemeClr val="tx1"/>
                  </a:solidFill>
                  <a:latin typeface="Tele-GroteskNor" pitchFamily="2" charset="0"/>
                </a:defRPr>
              </a:lvl5pPr>
              <a:lvl6pPr marL="25146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defTabSz="449263"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nSpc>
                  <a:spcPct val="75000"/>
                </a:lnSpc>
                <a:spcBef>
                  <a:spcPct val="0"/>
                </a:spcBef>
                <a:buClr>
                  <a:schemeClr val="tx1"/>
                </a:buClr>
                <a:buSzPct val="80000"/>
                <a:buFont typeface="Wingdings 2" pitchFamily="18" charset="2"/>
                <a:buNone/>
              </a:pPr>
              <a:r>
                <a:rPr lang="en-US" sz="1800" b="1">
                  <a:solidFill>
                    <a:schemeClr val="bg1"/>
                  </a:solidFill>
                  <a:cs typeface="Arial" charset="0"/>
                </a:rPr>
                <a:t>abcd</a:t>
              </a:r>
            </a:p>
          </p:txBody>
        </p:sp>
        <p:sp>
          <p:nvSpPr>
            <p:cNvPr id="27694" name="AutoShape 9"/>
            <p:cNvSpPr>
              <a:spLocks noChangeArrowheads="1"/>
            </p:cNvSpPr>
            <p:nvPr/>
          </p:nvSpPr>
          <p:spPr bwMode="auto">
            <a:xfrm>
              <a:off x="340" y="799"/>
              <a:ext cx="2176" cy="399"/>
            </a:xfrm>
            <a:prstGeom prst="roundRect">
              <a:avLst>
                <a:gd name="adj" fmla="val 20880"/>
              </a:avLst>
            </a:prstGeom>
            <a:solidFill>
              <a:schemeClr val="tx1"/>
            </a:solidFill>
            <a:ln w="6350">
              <a:solidFill>
                <a:schemeClr val="tx1"/>
              </a:solidFill>
              <a:round/>
              <a:headEnd/>
              <a:tailEnd/>
            </a:ln>
          </p:spPr>
          <p:txBody>
            <a:bodyPr anchor="b"/>
            <a:lstStyle/>
            <a:p>
              <a:pPr>
                <a:lnSpc>
                  <a:spcPct val="100000"/>
                </a:lnSpc>
                <a:spcBef>
                  <a:spcPct val="0"/>
                </a:spcBef>
                <a:buClrTx/>
                <a:buSzTx/>
                <a:buFontTx/>
                <a:buNone/>
              </a:pPr>
              <a:endParaRPr lang="en-US" sz="900" b="1">
                <a:latin typeface="Arial" charset="0"/>
                <a:cs typeface="Arial" charset="0"/>
              </a:endParaRPr>
            </a:p>
          </p:txBody>
        </p:sp>
        <p:sp>
          <p:nvSpPr>
            <p:cNvPr id="27695" name="AutoShape 10"/>
            <p:cNvSpPr>
              <a:spLocks noChangeArrowheads="1"/>
            </p:cNvSpPr>
            <p:nvPr/>
          </p:nvSpPr>
          <p:spPr bwMode="auto">
            <a:xfrm>
              <a:off x="344" y="807"/>
              <a:ext cx="2169" cy="172"/>
            </a:xfrm>
            <a:prstGeom prst="roundRect">
              <a:avLst>
                <a:gd name="adj" fmla="val 44528"/>
              </a:avLst>
            </a:prstGeom>
            <a:gradFill rotWithShape="1">
              <a:gsLst>
                <a:gs pos="0">
                  <a:schemeClr val="bg2"/>
                </a:gs>
                <a:gs pos="100000">
                  <a:schemeClr val="tx1"/>
                </a:gs>
              </a:gsLst>
              <a:lin ang="5400000" scaled="1"/>
            </a:gradFill>
            <a:ln w="9525">
              <a:solidFill>
                <a:schemeClr val="tx1"/>
              </a:solidFill>
              <a:round/>
              <a:headEnd/>
              <a:tailEnd/>
            </a:ln>
          </p:spPr>
          <p:txBody>
            <a:bodyPr anchor="b"/>
            <a:lstStyle/>
            <a:p>
              <a:endParaRPr lang="en-US"/>
            </a:p>
          </p:txBody>
        </p:sp>
        <p:sp>
          <p:nvSpPr>
            <p:cNvPr id="27696" name="AutoShape 11"/>
            <p:cNvSpPr>
              <a:spLocks noChangeArrowheads="1"/>
            </p:cNvSpPr>
            <p:nvPr/>
          </p:nvSpPr>
          <p:spPr bwMode="auto">
            <a:xfrm>
              <a:off x="342" y="1123"/>
              <a:ext cx="2175" cy="114"/>
            </a:xfrm>
            <a:prstGeom prst="roundRect">
              <a:avLst>
                <a:gd name="adj" fmla="val 0"/>
              </a:avLst>
            </a:prstGeom>
            <a:solidFill>
              <a:schemeClr val="tx1"/>
            </a:solidFill>
            <a:ln w="9525">
              <a:solidFill>
                <a:schemeClr val="tx1"/>
              </a:solidFill>
              <a:round/>
              <a:headEnd/>
              <a:tailEnd/>
            </a:ln>
          </p:spPr>
          <p:txBody>
            <a:bodyPr anchor="b"/>
            <a:lstStyle/>
            <a:p>
              <a:endParaRPr lang="en-US"/>
            </a:p>
          </p:txBody>
        </p:sp>
        <p:sp>
          <p:nvSpPr>
            <p:cNvPr id="27697" name="Text Box 12"/>
            <p:cNvSpPr txBox="1">
              <a:spLocks noChangeArrowheads="1"/>
            </p:cNvSpPr>
            <p:nvPr/>
          </p:nvSpPr>
          <p:spPr bwMode="auto">
            <a:xfrm>
              <a:off x="340" y="971"/>
              <a:ext cx="2177"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 tIns="3600" rIns="3600" bIns="3600" anchor="b"/>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algn="l" rtl="0" eaLnBrk="1" hangingPunct="1">
                <a:lnSpc>
                  <a:spcPct val="100000"/>
                </a:lnSpc>
                <a:spcBef>
                  <a:spcPct val="0"/>
                </a:spcBef>
                <a:buClrTx/>
                <a:buSzTx/>
                <a:buFontTx/>
                <a:buNone/>
              </a:pPr>
              <a:r>
                <a:rPr lang="de-DE" sz="1800" b="1" dirty="0" smtClean="0">
                  <a:solidFill>
                    <a:schemeClr val="bg1"/>
                  </a:solidFill>
                  <a:cs typeface="Arial" charset="0"/>
                </a:rPr>
                <a:t>Rating Prediction</a:t>
              </a:r>
              <a:endParaRPr lang="de-DE" sz="1800" b="1" dirty="0">
                <a:solidFill>
                  <a:schemeClr val="bg1"/>
                </a:solidFill>
                <a:cs typeface="Arial" charset="0"/>
              </a:endParaRPr>
            </a:p>
          </p:txBody>
        </p:sp>
      </p:grpSp>
      <p:sp>
        <p:nvSpPr>
          <p:cNvPr id="27658" name="Slide Number Placeholder 46"/>
          <p:cNvSpPr>
            <a:spLocks noGrp="1"/>
          </p:cNvSpPr>
          <p:nvPr>
            <p:ph type="sldNum" sz="quarter" idx="4294967295"/>
          </p:nvPr>
        </p:nvSpPr>
        <p:spPr>
          <a:xfrm>
            <a:off x="8301038" y="6602413"/>
            <a:ext cx="539750" cy="1444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a:solidFill>
                  <a:schemeClr val="tx1"/>
                </a:solidFill>
                <a:latin typeface="Tele-GroteskNor" pitchFamily="2" charset="0"/>
              </a:defRPr>
            </a:lvl1pPr>
            <a:lvl2pPr marL="742950" indent="-285750" eaLnBrk="0" hangingPunct="0">
              <a:defRPr sz="2000">
                <a:solidFill>
                  <a:schemeClr val="tx1"/>
                </a:solidFill>
                <a:latin typeface="Tele-GroteskNor" pitchFamily="2" charset="0"/>
              </a:defRPr>
            </a:lvl2pPr>
            <a:lvl3pPr marL="1143000" indent="-228600" eaLnBrk="0" hangingPunct="0">
              <a:defRPr sz="2000">
                <a:solidFill>
                  <a:schemeClr val="tx1"/>
                </a:solidFill>
                <a:latin typeface="Tele-GroteskNor" pitchFamily="2" charset="0"/>
              </a:defRPr>
            </a:lvl3pPr>
            <a:lvl4pPr marL="1600200" indent="-228600" eaLnBrk="0" hangingPunct="0">
              <a:defRPr sz="2000">
                <a:solidFill>
                  <a:schemeClr val="tx1"/>
                </a:solidFill>
                <a:latin typeface="Tele-GroteskNor" pitchFamily="2" charset="0"/>
              </a:defRPr>
            </a:lvl4pPr>
            <a:lvl5pPr marL="2057400" indent="-228600" eaLnBrk="0" hangingPunct="0">
              <a:defRPr sz="2000">
                <a:solidFill>
                  <a:schemeClr val="tx1"/>
                </a:solidFill>
                <a:latin typeface="Tele-GroteskNor" pitchFamily="2" charset="0"/>
              </a:defRPr>
            </a:lvl5pPr>
            <a:lvl6pPr marL="25146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6pPr>
            <a:lvl7pPr marL="29718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7pPr>
            <a:lvl8pPr marL="34290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8pPr>
            <a:lvl9pPr marL="3886200" indent="-228600" algn="ctr" eaLnBrk="0" fontAlgn="base" hangingPunct="0">
              <a:lnSpc>
                <a:spcPct val="90000"/>
              </a:lnSpc>
              <a:spcBef>
                <a:spcPct val="50000"/>
              </a:spcBef>
              <a:spcAft>
                <a:spcPct val="0"/>
              </a:spcAft>
              <a:buClr>
                <a:schemeClr val="tx2"/>
              </a:buClr>
              <a:buSzPct val="75000"/>
              <a:buFont typeface="Wingdings" pitchFamily="2" charset="2"/>
              <a:defRPr sz="2000">
                <a:solidFill>
                  <a:schemeClr val="tx1"/>
                </a:solidFill>
                <a:latin typeface="Tele-GroteskNor" pitchFamily="2" charset="0"/>
              </a:defRPr>
            </a:lvl9pPr>
          </a:lstStyle>
          <a:p>
            <a:pPr eaLnBrk="1" hangingPunct="1"/>
            <a:fld id="{E8BB1B7D-67F1-4766-9628-641DEC13B0F8}" type="slidenum">
              <a:rPr lang="he-IL" sz="900" smtClean="0">
                <a:latin typeface="Arial" charset="0"/>
                <a:cs typeface="Arial" charset="0"/>
              </a:rPr>
              <a:pPr eaLnBrk="1" hangingPunct="1"/>
              <a:t>9</a:t>
            </a:fld>
            <a:endParaRPr lang="de-DE" sz="900" smtClean="0">
              <a:latin typeface="Arial" charset="0"/>
              <a:cs typeface="Arial" charset="0"/>
            </a:endParaRPr>
          </a:p>
        </p:txBody>
      </p:sp>
      <p:sp>
        <p:nvSpPr>
          <p:cNvPr id="27660" name="Rectangle 12"/>
          <p:cNvSpPr>
            <a:spLocks noChangeArrowheads="1"/>
          </p:cNvSpPr>
          <p:nvPr>
            <p:custDataLst>
              <p:tags r:id="rId2"/>
            </p:custDataLst>
          </p:nvPr>
        </p:nvSpPr>
        <p:spPr bwMode="gray">
          <a:xfrm>
            <a:off x="304800" y="225425"/>
            <a:ext cx="85328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l" eaLnBrk="0" hangingPunct="0">
              <a:spcBef>
                <a:spcPct val="0"/>
              </a:spcBef>
              <a:buClrTx/>
              <a:buSzTx/>
            </a:pPr>
            <a:r>
              <a:rPr lang="en-US" sz="2800" dirty="0">
                <a:solidFill>
                  <a:schemeClr val="tx2"/>
                </a:solidFill>
                <a:latin typeface="Arial" charset="0"/>
              </a:rPr>
              <a:t>Collaborative Filtering</a:t>
            </a:r>
          </a:p>
          <a:p>
            <a:pPr algn="l" eaLnBrk="0" hangingPunct="0">
              <a:spcBef>
                <a:spcPct val="0"/>
              </a:spcBef>
              <a:buClrTx/>
              <a:buSzTx/>
            </a:pPr>
            <a:r>
              <a:rPr lang="en-US" sz="2800" dirty="0">
                <a:solidFill>
                  <a:schemeClr val="tx2"/>
                </a:solidFill>
                <a:latin typeface="Arial" charset="0"/>
              </a:rPr>
              <a:t>Rating </a:t>
            </a:r>
            <a:r>
              <a:rPr lang="en-US" sz="2800" dirty="0" smtClean="0">
                <a:solidFill>
                  <a:schemeClr val="tx2"/>
                </a:solidFill>
                <a:latin typeface="Arial" charset="0"/>
              </a:rPr>
              <a:t>Prediction Task</a:t>
            </a:r>
            <a:endParaRPr lang="en-US" sz="2800" dirty="0">
              <a:solidFill>
                <a:schemeClr val="tx2"/>
              </a:solidFill>
              <a:latin typeface="Arial" charset="0"/>
            </a:endParaRPr>
          </a:p>
        </p:txBody>
      </p:sp>
      <p:pic>
        <p:nvPicPr>
          <p:cNvPr id="14" name="Picture 13"/>
          <p:cNvPicPr>
            <a:picLocks noChangeAspect="1"/>
          </p:cNvPicPr>
          <p:nvPr/>
        </p:nvPicPr>
        <p:blipFill>
          <a:blip r:embed="rId5"/>
          <a:stretch>
            <a:fillRect/>
          </a:stretch>
        </p:blipFill>
        <p:spPr>
          <a:xfrm>
            <a:off x="1257960" y="2950974"/>
            <a:ext cx="6397154" cy="2757276"/>
          </a:xfrm>
          <a:prstGeom prst="rect">
            <a:avLst/>
          </a:prstGeom>
        </p:spPr>
      </p:pic>
    </p:spTree>
    <p:extLst>
      <p:ext uri="{BB962C8B-B14F-4D97-AF65-F5344CB8AC3E}">
        <p14:creationId xmlns:p14="http://schemas.microsoft.com/office/powerpoint/2010/main" val="1363287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e0rBPwATUy2fI6mH7qaRg"/>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pXsikke696EuHUQ4aQnYddA"/>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HN15dUVQPkCTRHLMVe4Cl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gK3unMGgJ06vC71mqMPCf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Xsikke696EuHUQ4aQnYdd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gK3unMGgJ06vC71mqMPCf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uq6jvig66UmOzJM9HzDHB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htmHArCRQ0uV1Sxyy0epJw"/>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uq6jvig66UmOzJM9HzDHBg"/>
</p:tagLst>
</file>

<file path=ppt/tags/tag124.xml><?xml version="1.0" encoding="utf-8"?>
<p:tagLst xmlns:a="http://schemas.openxmlformats.org/drawingml/2006/main" xmlns:r="http://schemas.openxmlformats.org/officeDocument/2006/relationships" xmlns:p="http://schemas.openxmlformats.org/presentationml/2006/main">
  <p:tag name="TIMING" val="|0.2|0.5|5.8"/>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gok.C0uwKkW83pJDj5Gw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PJG56VTk_UugRPueqSnJ4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7mhRQgl74EGcKRBFydp9T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nhXQrgC88EGZbIg9YDVwmg"/>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BvCguTQoekyhj_W1Zq6X.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W6K.GorVn0ao9xyKDuwlD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P8Uxq25X_UKg5l4I5_Y.h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FlmyUBFsOUmY7xkhPe.6_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XruoWKs_o0q7OMWy5NoYM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GNLp4gObK0O9VY1Uf3Xbg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fQUo5luTl0Wwg_6I4uwHL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fHSl.3GjMkex0f5eKY3.b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HN15dUVQPkCTRHLMVe4Cl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gK3unMGgJ06vC71mqMPCf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uq6jvig66UmOzJM9HzDHB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6aQt2UoYx0OwzlkaA.hxB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ObNN3nXRO0qmKeIxzw09n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QEZcXvJEsUOY76co6I.mM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puN67rYw.UugUfipWMDie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DbRPjtlcdki_aGNXRsVj9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vbXs2nClAECP.qd43DPdN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7_DTE Master">
  <a:themeElements>
    <a:clrScheme name="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fontScheme name="7_DTE Master">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20663" marR="0" indent="-220663" algn="ctr"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20663" marR="0" indent="-220663" algn="ctr"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lnDef>
  </a:objectDefaults>
  <a:extraClrSchemeLst>
    <a:extraClrScheme>
      <a:clrScheme name="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8_DTE Master">
  <a:themeElements>
    <a:clrScheme name="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fontScheme name="7_DTE Master">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20663" marR="0" indent="-220663" algn="ctr"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220663" marR="0" indent="-220663" algn="ctr" defTabSz="914400" rtl="0" eaLnBrk="1" fontAlgn="base" latinLnBrk="0" hangingPunct="1">
          <a:lnSpc>
            <a:spcPct val="90000"/>
          </a:lnSpc>
          <a:spcBef>
            <a:spcPct val="50000"/>
          </a:spcBef>
          <a:spcAft>
            <a:spcPct val="0"/>
          </a:spcAft>
          <a:buClr>
            <a:schemeClr val="tx2"/>
          </a:buClr>
          <a:buSzPct val="75000"/>
          <a:buFont typeface="Wingdings" pitchFamily="2" charset="2"/>
          <a:buNone/>
          <a:tabLst/>
          <a:defRPr kumimoji="0" lang="de-DE" sz="2000" b="0" i="0" u="none" strike="noStrike" cap="none" normalizeH="0" baseline="0" smtClean="0">
            <a:ln>
              <a:noFill/>
            </a:ln>
            <a:solidFill>
              <a:schemeClr val="tx1"/>
            </a:solidFill>
            <a:effectLst/>
            <a:latin typeface="Tele-GroteskNor" pitchFamily="2" charset="0"/>
          </a:defRPr>
        </a:defPPr>
      </a:lstStyle>
    </a:lnDef>
  </a:objectDefaults>
  <a:extraClrSchemeLst>
    <a:extraClrScheme>
      <a:clrScheme name="DTE Master 1">
        <a:dk1>
          <a:srgbClr val="000000"/>
        </a:dk1>
        <a:lt1>
          <a:srgbClr val="FFFFFF"/>
        </a:lt1>
        <a:dk2>
          <a:srgbClr val="E20074"/>
        </a:dk2>
        <a:lt2>
          <a:srgbClr val="CCCCCC"/>
        </a:lt2>
        <a:accent1>
          <a:srgbClr val="3366CC"/>
        </a:accent1>
        <a:accent2>
          <a:srgbClr val="FDCD67"/>
        </a:accent2>
        <a:accent3>
          <a:srgbClr val="FFFFFF"/>
        </a:accent3>
        <a:accent4>
          <a:srgbClr val="000000"/>
        </a:accent4>
        <a:accent5>
          <a:srgbClr val="ADB8E2"/>
        </a:accent5>
        <a:accent6>
          <a:srgbClr val="E5BA5D"/>
        </a:accent6>
        <a:hlink>
          <a:srgbClr val="E20074"/>
        </a:hlink>
        <a:folHlink>
          <a:srgbClr val="99CCFF"/>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ulse">
  <a:themeElements>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fontScheme name="Puls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AU" altLang="he-IL"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Puls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Puls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Puls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Puls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
      <a:clrScheme name="Pulse 7">
        <a:dk1>
          <a:srgbClr val="000000"/>
        </a:dk1>
        <a:lt1>
          <a:srgbClr val="FFFFFF"/>
        </a:lt1>
        <a:dk2>
          <a:srgbClr val="000000"/>
        </a:dk2>
        <a:lt2>
          <a:srgbClr val="DDDDDD"/>
        </a:lt2>
        <a:accent1>
          <a:srgbClr val="FDFDFD"/>
        </a:accent1>
        <a:accent2>
          <a:srgbClr val="FFFFFF"/>
        </a:accent2>
        <a:accent3>
          <a:srgbClr val="FFFFFF"/>
        </a:accent3>
        <a:accent4>
          <a:srgbClr val="000000"/>
        </a:accent4>
        <a:accent5>
          <a:srgbClr val="FEFEFE"/>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8">
        <a:dk1>
          <a:srgbClr val="000000"/>
        </a:dk1>
        <a:lt1>
          <a:srgbClr val="FFFFFF"/>
        </a:lt1>
        <a:dk2>
          <a:srgbClr val="000000"/>
        </a:dk2>
        <a:lt2>
          <a:srgbClr val="FFFFFF"/>
        </a:lt2>
        <a:accent1>
          <a:srgbClr val="FFFFFF"/>
        </a:accent1>
        <a:accent2>
          <a:srgbClr val="FFFFFF"/>
        </a:accent2>
        <a:accent3>
          <a:srgbClr val="FFFFFF"/>
        </a:accent3>
        <a:accent4>
          <a:srgbClr val="000000"/>
        </a:accent4>
        <a:accent5>
          <a:srgbClr val="FFFFFF"/>
        </a:accent5>
        <a:accent6>
          <a:srgbClr val="E7E7E7"/>
        </a:accent6>
        <a:hlink>
          <a:srgbClr val="4D4D4D"/>
        </a:hlink>
        <a:folHlink>
          <a:srgbClr val="86868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11017</TotalTime>
  <Words>2906</Words>
  <Application>Microsoft Office PowerPoint</Application>
  <PresentationFormat>On-screen Show (4:3)</PresentationFormat>
  <Paragraphs>1434</Paragraphs>
  <Slides>57</Slides>
  <Notes>15</Notes>
  <HiddenSlides>5</HiddenSlides>
  <MMClips>0</MMClips>
  <ScaleCrop>false</ScaleCrop>
  <HeadingPairs>
    <vt:vector size="8" baseType="variant">
      <vt:variant>
        <vt:lpstr>Fonts Used</vt:lpstr>
      </vt:variant>
      <vt:variant>
        <vt:i4>18</vt:i4>
      </vt:variant>
      <vt:variant>
        <vt:lpstr>Theme</vt:lpstr>
      </vt:variant>
      <vt:variant>
        <vt:i4>6</vt:i4>
      </vt:variant>
      <vt:variant>
        <vt:lpstr>Embedded OLE Servers</vt:lpstr>
      </vt:variant>
      <vt:variant>
        <vt:i4>2</vt:i4>
      </vt:variant>
      <vt:variant>
        <vt:lpstr>Slide Titles</vt:lpstr>
      </vt:variant>
      <vt:variant>
        <vt:i4>57</vt:i4>
      </vt:variant>
    </vt:vector>
  </HeadingPairs>
  <TitlesOfParts>
    <vt:vector size="83" baseType="lpstr">
      <vt:lpstr>MS PGothic</vt:lpstr>
      <vt:lpstr>宋体</vt:lpstr>
      <vt:lpstr>Arial</vt:lpstr>
      <vt:lpstr>Calibri</vt:lpstr>
      <vt:lpstr>Calibri Light</vt:lpstr>
      <vt:lpstr>Cambria Math</vt:lpstr>
      <vt:lpstr>Comic Sans MS</vt:lpstr>
      <vt:lpstr>Georgia</vt:lpstr>
      <vt:lpstr>Gulim</vt:lpstr>
      <vt:lpstr>Hoefler Text</vt:lpstr>
      <vt:lpstr>楷体_GB2312</vt:lpstr>
      <vt:lpstr>Tele-GroteskFet</vt:lpstr>
      <vt:lpstr>Tele-GroteskNor</vt:lpstr>
      <vt:lpstr>Tele-GroteskUlt</vt:lpstr>
      <vt:lpstr>Times New Roman</vt:lpstr>
      <vt:lpstr>Verdana</vt:lpstr>
      <vt:lpstr>Wingdings</vt:lpstr>
      <vt:lpstr>Wingdings 2</vt:lpstr>
      <vt:lpstr>Office Theme</vt:lpstr>
      <vt:lpstr>7_DTE Master</vt:lpstr>
      <vt:lpstr>8_DTE Master</vt:lpstr>
      <vt:lpstr>1_Office Theme</vt:lpstr>
      <vt:lpstr>2_office theme</vt:lpstr>
      <vt:lpstr>Pulse</vt:lpstr>
      <vt:lpstr>Visio</vt:lpstr>
      <vt:lpstr>think-cell Slide</vt:lpstr>
      <vt:lpstr>Recommender Systems  Twenty years of research</vt:lpstr>
      <vt:lpstr>Recommender Systems</vt:lpstr>
      <vt:lpstr>The Impact of RecSys</vt:lpstr>
      <vt:lpstr>The Rise of the Recommender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Nearest Neighbor Using predefined Similarity Measure</vt:lpstr>
      <vt:lpstr>Nearest Neighbor Using optimization</vt:lpstr>
      <vt:lpstr>PowerPoint Presentation</vt:lpstr>
      <vt:lpstr>The Netflix Prize</vt:lpstr>
      <vt:lpstr>PowerPoint Presentation</vt:lpstr>
      <vt:lpstr>PowerPoint Presentation</vt:lpstr>
      <vt:lpstr>The Prize Goes To …</vt:lpstr>
      <vt:lpstr>Lessons Learned from the Netflix Prize</vt:lpstr>
      <vt:lpstr>PowerPoint Presentation</vt:lpstr>
      <vt:lpstr>PowerPoint Presentation</vt:lpstr>
      <vt:lpstr>PowerPoint Presentation</vt:lpstr>
      <vt:lpstr>Popular Factorization</vt:lpstr>
      <vt:lpstr>Estimate latent factors through optimization </vt:lpstr>
      <vt:lpstr>Three Related Issues</vt:lpstr>
      <vt:lpstr>Transfer Learning (TL)</vt:lpstr>
      <vt:lpstr>Transfer Learning  Share-Nothing</vt:lpstr>
      <vt:lpstr>Transfer Learning  Share-Nothing</vt:lpstr>
      <vt:lpstr>PowerPoint Presentation</vt:lpstr>
      <vt:lpstr>PowerPoint Presentation</vt:lpstr>
      <vt:lpstr>PowerPoint Presentation</vt:lpstr>
      <vt:lpstr>PowerPoint Presentation</vt:lpstr>
      <vt:lpstr>Codebook Transfer</vt:lpstr>
      <vt:lpstr>Why does it make sense?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Results</vt:lpstr>
      <vt:lpstr>PowerPoint Presentation</vt:lpstr>
      <vt:lpstr>Converge in Practice</vt:lpstr>
      <vt:lpstr>PowerPoint Presentation</vt:lpstr>
      <vt:lpstr>SVD Implementation</vt:lpstr>
      <vt:lpstr>Deep Implementation</vt:lpstr>
      <vt:lpstr>How to win Netflix Prize with a few lines of code:</vt:lpstr>
      <vt:lpstr>Item2Vec: Item Embedding</vt:lpstr>
      <vt:lpstr>Continuous Bag of Items</vt:lpstr>
      <vt:lpstr>PowerPoint Presentation</vt:lpstr>
      <vt:lpstr>PowerPoint Presentation</vt:lpstr>
      <vt:lpstr>PowerPoint Presentation</vt:lpstr>
      <vt:lpstr>Some interesting results</vt:lpstr>
      <vt:lpstr>Why Analogy Relations Are Preserved?</vt:lpstr>
      <vt:lpstr>Beyond Accuracy:  Future Trends in RecSys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LR</cp:lastModifiedBy>
  <cp:revision>441</cp:revision>
  <dcterms:created xsi:type="dcterms:W3CDTF">2012-11-23T10:37:22Z</dcterms:created>
  <dcterms:modified xsi:type="dcterms:W3CDTF">2018-10-17T04:53:59Z</dcterms:modified>
</cp:coreProperties>
</file>